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10" r:id="rId4"/>
    <p:sldMasterId id="2147483722" r:id="rId5"/>
    <p:sldMasterId id="2147483759" r:id="rId6"/>
    <p:sldMasterId id="2147483771" r:id="rId7"/>
  </p:sldMasterIdLst>
  <p:notesMasterIdLst>
    <p:notesMasterId r:id="rId66"/>
  </p:notesMasterIdLst>
  <p:sldIdLst>
    <p:sldId id="256" r:id="rId8"/>
    <p:sldId id="305" r:id="rId9"/>
    <p:sldId id="306" r:id="rId10"/>
    <p:sldId id="426" r:id="rId11"/>
    <p:sldId id="429" r:id="rId12"/>
    <p:sldId id="430" r:id="rId13"/>
    <p:sldId id="455" r:id="rId14"/>
    <p:sldId id="422" r:id="rId15"/>
    <p:sldId id="457" r:id="rId16"/>
    <p:sldId id="458" r:id="rId17"/>
    <p:sldId id="456" r:id="rId18"/>
    <p:sldId id="435" r:id="rId19"/>
    <p:sldId id="289" r:id="rId20"/>
    <p:sldId id="288" r:id="rId21"/>
    <p:sldId id="427" r:id="rId22"/>
    <p:sldId id="432" r:id="rId23"/>
    <p:sldId id="433" r:id="rId24"/>
    <p:sldId id="434" r:id="rId25"/>
    <p:sldId id="449" r:id="rId26"/>
    <p:sldId id="450" r:id="rId27"/>
    <p:sldId id="451" r:id="rId28"/>
    <p:sldId id="448" r:id="rId29"/>
    <p:sldId id="428" r:id="rId30"/>
    <p:sldId id="406" r:id="rId31"/>
    <p:sldId id="425" r:id="rId32"/>
    <p:sldId id="459" r:id="rId33"/>
    <p:sldId id="261" r:id="rId34"/>
    <p:sldId id="263" r:id="rId35"/>
    <p:sldId id="264" r:id="rId36"/>
    <p:sldId id="265" r:id="rId37"/>
    <p:sldId id="480" r:id="rId38"/>
    <p:sldId id="469" r:id="rId39"/>
    <p:sldId id="471" r:id="rId40"/>
    <p:sldId id="472" r:id="rId41"/>
    <p:sldId id="409" r:id="rId42"/>
    <p:sldId id="410" r:id="rId43"/>
    <p:sldId id="470" r:id="rId44"/>
    <p:sldId id="339" r:id="rId45"/>
    <p:sldId id="460" r:id="rId46"/>
    <p:sldId id="461" r:id="rId47"/>
    <p:sldId id="462" r:id="rId48"/>
    <p:sldId id="463" r:id="rId49"/>
    <p:sldId id="418" r:id="rId50"/>
    <p:sldId id="419" r:id="rId51"/>
    <p:sldId id="420" r:id="rId52"/>
    <p:sldId id="421" r:id="rId53"/>
    <p:sldId id="416" r:id="rId54"/>
    <p:sldId id="487" r:id="rId55"/>
    <p:sldId id="483" r:id="rId56"/>
    <p:sldId id="484" r:id="rId57"/>
    <p:sldId id="485" r:id="rId58"/>
    <p:sldId id="486" r:id="rId59"/>
    <p:sldId id="452" r:id="rId60"/>
    <p:sldId id="490" r:id="rId61"/>
    <p:sldId id="491" r:id="rId62"/>
    <p:sldId id="414" r:id="rId63"/>
    <p:sldId id="464" r:id="rId64"/>
    <p:sldId id="489" r:id="rId65"/>
  </p:sldIdLst>
  <p:sldSz cx="9144000" cy="6858000" type="screen4x3"/>
  <p:notesSz cx="6858000" cy="9144000"/>
  <p:custDataLst>
    <p:tags r:id="rId6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18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7B9EA-F3CF-456F-BD66-34D80F73295E}" type="datetimeFigureOut">
              <a:rPr lang="de-CH" smtClean="0"/>
              <a:t>05.11.2015</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F9B79E-01CB-423A-9846-4C6118536160}" type="slidenum">
              <a:rPr lang="de-CH" smtClean="0"/>
              <a:t>‹Nr.›</a:t>
            </a:fld>
            <a:endParaRPr lang="de-CH"/>
          </a:p>
        </p:txBody>
      </p:sp>
    </p:spTree>
    <p:extLst>
      <p:ext uri="{BB962C8B-B14F-4D97-AF65-F5344CB8AC3E}">
        <p14:creationId xmlns:p14="http://schemas.microsoft.com/office/powerpoint/2010/main" val="232195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7F72DC7-CC79-4F55-9FF1-57483BCCA0D4}" type="slidenum">
              <a:rPr lang="de-CH" altLang="de-DE">
                <a:solidFill>
                  <a:prstClr val="black"/>
                </a:solidFill>
              </a:rPr>
              <a:pPr/>
              <a:t>6</a:t>
            </a:fld>
            <a:endParaRPr lang="de-CH" altLang="de-DE">
              <a:solidFill>
                <a:prstClr val="black"/>
              </a:solidFill>
            </a:endParaRPr>
          </a:p>
        </p:txBody>
      </p:sp>
      <p:sp>
        <p:nvSpPr>
          <p:cNvPr id="485378" name="Rectangle 2"/>
          <p:cNvSpPr>
            <a:spLocks noGrp="1" noRot="1" noChangeAspect="1" noChangeArrowheads="1" noTextEdit="1"/>
          </p:cNvSpPr>
          <p:nvPr>
            <p:ph type="sldImg"/>
          </p:nvPr>
        </p:nvSpPr>
        <p:spPr>
          <a:xfrm>
            <a:off x="1144588" y="684213"/>
            <a:ext cx="4570412" cy="3427412"/>
          </a:xfrm>
          <a:ln w="12699" cap="flat"/>
        </p:spPr>
      </p:sp>
      <p:sp>
        <p:nvSpPr>
          <p:cNvPr id="485379" name="Rectangle 3"/>
          <p:cNvSpPr>
            <a:spLocks noGrp="1" noChangeArrowheads="1"/>
          </p:cNvSpPr>
          <p:nvPr>
            <p:ph type="body" idx="1"/>
          </p:nvPr>
        </p:nvSpPr>
        <p:spPr>
          <a:xfrm>
            <a:off x="914824" y="4359107"/>
            <a:ext cx="5028353" cy="3849949"/>
          </a:xfrm>
          <a:noFill/>
          <a:ln/>
        </p:spPr>
        <p:txBody>
          <a:bodyPr lIns="54680" tIns="28222" rIns="54680" bIns="28222"/>
          <a:lstStyle/>
          <a:p>
            <a:r>
              <a:rPr lang="de-CH" altLang="de-DE" sz="3100" b="1"/>
              <a:t>Ablegen unter Stammdateien P‘Ca „DES + Bone“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38824E2-C6FE-4C85-A1AC-A14EB3C5C9FD}" type="slidenum">
              <a:rPr lang="de-CH" altLang="de-DE"/>
              <a:pPr/>
              <a:t>8</a:t>
            </a:fld>
            <a:endParaRPr lang="de-CH" altLang="de-DE"/>
          </a:p>
        </p:txBody>
      </p:sp>
      <p:sp>
        <p:nvSpPr>
          <p:cNvPr id="488450" name="Rectangle 2"/>
          <p:cNvSpPr>
            <a:spLocks noGrp="1" noRot="1" noChangeAspect="1" noChangeArrowheads="1" noTextEdit="1"/>
          </p:cNvSpPr>
          <p:nvPr>
            <p:ph type="sldImg"/>
          </p:nvPr>
        </p:nvSpPr>
        <p:spPr>
          <a:xfrm>
            <a:off x="1144588" y="682625"/>
            <a:ext cx="4573587" cy="3429000"/>
          </a:xfrm>
          <a:ln/>
        </p:spPr>
      </p:sp>
      <p:sp>
        <p:nvSpPr>
          <p:cNvPr id="488451" name="Rectangle 3"/>
          <p:cNvSpPr>
            <a:spLocks noGrp="1" noChangeArrowheads="1"/>
          </p:cNvSpPr>
          <p:nvPr>
            <p:ph type="body" idx="1"/>
          </p:nvPr>
        </p:nvSpPr>
        <p:spPr>
          <a:xfrm>
            <a:off x="914824" y="4345708"/>
            <a:ext cx="5028353" cy="3849949"/>
          </a:xfrm>
        </p:spPr>
        <p:txBody>
          <a:bodyPr lIns="91276" tIns="45637" rIns="91276" bIns="45637"/>
          <a:lstStyle/>
          <a:p>
            <a:r>
              <a:rPr lang="de-CH" altLang="de-DE" sz="2200" b="1"/>
              <a:t>Metaanalyse</a:t>
            </a:r>
          </a:p>
          <a:p>
            <a:r>
              <a:rPr lang="de-CH" altLang="de-DE" sz="2200" b="1"/>
              <a:t>MAB 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CDA55E1-DE25-4EC0-B64F-5EBD48D4CF57}" type="slidenum">
              <a:rPr lang="de-CH" altLang="de-DE"/>
              <a:pPr/>
              <a:t>9</a:t>
            </a:fld>
            <a:endParaRPr lang="de-CH" altLang="de-DE"/>
          </a:p>
        </p:txBody>
      </p:sp>
      <p:sp>
        <p:nvSpPr>
          <p:cNvPr id="530434" name="Rectangle 2"/>
          <p:cNvSpPr>
            <a:spLocks noGrp="1" noRot="1" noChangeAspect="1" noChangeArrowheads="1" noTextEdit="1"/>
          </p:cNvSpPr>
          <p:nvPr>
            <p:ph type="sldImg"/>
          </p:nvPr>
        </p:nvSpPr>
        <p:spPr>
          <a:xfrm>
            <a:off x="1143000" y="682625"/>
            <a:ext cx="4573588" cy="3429000"/>
          </a:xfrm>
          <a:ln/>
        </p:spPr>
      </p:sp>
      <p:sp>
        <p:nvSpPr>
          <p:cNvPr id="530435" name="Rectangle 3"/>
          <p:cNvSpPr>
            <a:spLocks noGrp="1" noChangeArrowheads="1"/>
          </p:cNvSpPr>
          <p:nvPr>
            <p:ph type="body" idx="1"/>
          </p:nvPr>
        </p:nvSpPr>
        <p:spPr>
          <a:xfrm>
            <a:off x="914824" y="4345708"/>
            <a:ext cx="5028353" cy="3849949"/>
          </a:xfrm>
        </p:spPr>
        <p:txBody>
          <a:bodyPr lIns="91285" tIns="45642" rIns="91285" bIns="45642"/>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8914AE5-C564-4F39-962F-AC75BAC14870}" type="slidenum">
              <a:rPr lang="de-CH" altLang="de-DE">
                <a:solidFill>
                  <a:prstClr val="black"/>
                </a:solidFill>
              </a:rPr>
              <a:pPr/>
              <a:t>11</a:t>
            </a:fld>
            <a:endParaRPr lang="de-CH" altLang="de-DE">
              <a:solidFill>
                <a:prstClr val="black"/>
              </a:solidFill>
            </a:endParaRPr>
          </a:p>
        </p:txBody>
      </p:sp>
      <p:sp>
        <p:nvSpPr>
          <p:cNvPr id="548866" name="Rectangle 2"/>
          <p:cNvSpPr>
            <a:spLocks noGrp="1" noRot="1" noChangeAspect="1" noChangeArrowheads="1" noTextEdit="1"/>
          </p:cNvSpPr>
          <p:nvPr>
            <p:ph type="sldImg"/>
          </p:nvPr>
        </p:nvSpPr>
        <p:spPr>
          <a:xfrm>
            <a:off x="1143000" y="685800"/>
            <a:ext cx="4572000" cy="3429000"/>
          </a:xfrm>
          <a:ln/>
        </p:spPr>
      </p:sp>
      <p:sp>
        <p:nvSpPr>
          <p:cNvPr id="548867" name="Rectangle 3"/>
          <p:cNvSpPr>
            <a:spLocks noGrp="1" noChangeArrowheads="1"/>
          </p:cNvSpPr>
          <p:nvPr>
            <p:ph type="body" idx="1"/>
          </p:nvPr>
        </p:nvSpPr>
        <p:spPr>
          <a:xfrm>
            <a:off x="913236" y="4345708"/>
            <a:ext cx="5029941" cy="3851437"/>
          </a:xfrm>
        </p:spPr>
        <p:txBody>
          <a:bodyPr/>
          <a:lstStyle/>
          <a:p>
            <a:r>
              <a:rPr lang="de-CH" altLang="de-DE"/>
              <a:t>Prudenza! Influsso pubblicità marketing!</a:t>
            </a:r>
          </a:p>
          <a:p>
            <a:r>
              <a:rPr lang="de-CH" altLang="de-DE"/>
              <a:t>Stammdatei: P‘Ca</a:t>
            </a:r>
          </a:p>
          <a:p>
            <a:r>
              <a:rPr lang="de-CH" altLang="de-DE"/>
              <a:t>Datei: RX_+_-_Hormones</a:t>
            </a:r>
          </a:p>
          <a:p>
            <a:endParaRPr lang="de-CH"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8046333-9838-40F6-9CD0-0C5580C23BE9}" type="slidenum">
              <a:rPr lang="de-CH" altLang="de-DE"/>
              <a:pPr/>
              <a:t>13</a:t>
            </a:fld>
            <a:endParaRPr lang="de-CH" altLang="de-DE"/>
          </a:p>
        </p:txBody>
      </p:sp>
      <p:sp>
        <p:nvSpPr>
          <p:cNvPr id="525314" name="Rectangle 2"/>
          <p:cNvSpPr>
            <a:spLocks noGrp="1" noRot="1" noChangeAspect="1" noChangeArrowheads="1" noTextEdit="1"/>
          </p:cNvSpPr>
          <p:nvPr>
            <p:ph type="sldImg"/>
          </p:nvPr>
        </p:nvSpPr>
        <p:spPr>
          <a:xfrm>
            <a:off x="1143000" y="682625"/>
            <a:ext cx="4573588" cy="3429000"/>
          </a:xfrm>
          <a:ln/>
        </p:spPr>
      </p:sp>
      <p:sp>
        <p:nvSpPr>
          <p:cNvPr id="525315" name="Rectangle 3"/>
          <p:cNvSpPr>
            <a:spLocks noGrp="1" noChangeArrowheads="1"/>
          </p:cNvSpPr>
          <p:nvPr>
            <p:ph type="body" idx="1"/>
          </p:nvPr>
        </p:nvSpPr>
        <p:spPr>
          <a:xfrm>
            <a:off x="914824" y="4345708"/>
            <a:ext cx="5028353" cy="3849949"/>
          </a:xfrm>
          <a:noFill/>
          <a:ln/>
        </p:spPr>
        <p:txBody>
          <a:bodyPr lIns="54680" tIns="28222" rIns="54680" bIns="28222"/>
          <a:lstStyle/>
          <a:p>
            <a:r>
              <a:rPr lang="de-CH" altLang="de-DE" sz="2000" b="1"/>
              <a:t>Prof. D. Kirk, Glasgow</a:t>
            </a:r>
          </a:p>
          <a:p>
            <a:r>
              <a:rPr lang="de-CH" altLang="de-DE" sz="2000" b="1"/>
              <a:t>V/2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A6DFB5F-D428-4070-8A09-07ACCD5907D5}" type="slidenum">
              <a:rPr lang="de-CH" altLang="de-DE"/>
              <a:pPr/>
              <a:t>14</a:t>
            </a:fld>
            <a:endParaRPr lang="de-CH" altLang="de-DE"/>
          </a:p>
        </p:txBody>
      </p:sp>
      <p:sp>
        <p:nvSpPr>
          <p:cNvPr id="523266" name="Rectangle 2"/>
          <p:cNvSpPr>
            <a:spLocks noGrp="1" noRot="1" noChangeAspect="1" noChangeArrowheads="1" noTextEdit="1"/>
          </p:cNvSpPr>
          <p:nvPr>
            <p:ph type="sldImg"/>
          </p:nvPr>
        </p:nvSpPr>
        <p:spPr>
          <a:xfrm>
            <a:off x="1143000" y="682625"/>
            <a:ext cx="4573588" cy="3429000"/>
          </a:xfrm>
          <a:ln/>
        </p:spPr>
      </p:sp>
      <p:sp>
        <p:nvSpPr>
          <p:cNvPr id="523267" name="Rectangle 3"/>
          <p:cNvSpPr>
            <a:spLocks noGrp="1" noChangeArrowheads="1"/>
          </p:cNvSpPr>
          <p:nvPr>
            <p:ph type="body" idx="1"/>
          </p:nvPr>
        </p:nvSpPr>
        <p:spPr>
          <a:xfrm>
            <a:off x="914824" y="4345708"/>
            <a:ext cx="5028353" cy="3849949"/>
          </a:xfrm>
        </p:spPr>
        <p:txBody>
          <a:bodyPr lIns="91285" tIns="45642" rIns="91285" bIns="45642"/>
          <a:lstStyle/>
          <a:p>
            <a:r>
              <a:rPr lang="de-CH" altLang="de-DE" sz="2000" b="1"/>
              <a:t>Prof. D. Kirk, Glasgow</a:t>
            </a:r>
          </a:p>
          <a:p>
            <a:r>
              <a:rPr lang="de-CH" altLang="de-DE" sz="2000" b="1"/>
              <a:t>V/1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a:xfrm>
            <a:off x="1144588" y="687388"/>
            <a:ext cx="4567237" cy="3424237"/>
          </a:xfrm>
          <a:ln/>
        </p:spPr>
      </p:sp>
      <p:sp>
        <p:nvSpPr>
          <p:cNvPr id="7171" name="Notizenplatzhalter 2"/>
          <p:cNvSpPr>
            <a:spLocks noGrp="1"/>
          </p:cNvSpPr>
          <p:nvPr>
            <p:ph type="body" idx="1"/>
          </p:nvPr>
        </p:nvSpPr>
        <p:spPr>
          <a:noFill/>
          <a:ln/>
        </p:spPr>
        <p:txBody>
          <a:bodyPr/>
          <a:lstStyle/>
          <a:p>
            <a:endParaRPr lang="en-US" smtClean="0">
              <a:latin typeface="Arial" charset="0"/>
            </a:endParaRPr>
          </a:p>
        </p:txBody>
      </p:sp>
      <p:sp>
        <p:nvSpPr>
          <p:cNvPr id="7172" name="Foliennummernplatzhalter 3"/>
          <p:cNvSpPr>
            <a:spLocks noGrp="1"/>
          </p:cNvSpPr>
          <p:nvPr>
            <p:ph type="sldNum" sz="quarter" idx="5"/>
          </p:nvPr>
        </p:nvSpPr>
        <p:spPr>
          <a:noFill/>
        </p:spPr>
        <p:txBody>
          <a:bodyPr/>
          <a:lstStyle/>
          <a:p>
            <a:fld id="{ED2BE8F3-7B4A-4F91-9F4A-0E393224324D}" type="slidenum">
              <a:rPr lang="de-CH" smtClean="0"/>
              <a:pPr/>
              <a:t>27</a:t>
            </a:fld>
            <a:endParaRPr lang="de-CH"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61F9B79E-01CB-423A-9846-4C6118536160}" type="slidenum">
              <a:rPr lang="de-CH" smtClean="0"/>
              <a:t>36</a:t>
            </a:fld>
            <a:endParaRPr lang="de-CH"/>
          </a:p>
        </p:txBody>
      </p:sp>
    </p:spTree>
    <p:extLst>
      <p:ext uri="{BB962C8B-B14F-4D97-AF65-F5344CB8AC3E}">
        <p14:creationId xmlns:p14="http://schemas.microsoft.com/office/powerpoint/2010/main" val="211030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a:xfrm>
            <a:off x="1144588" y="687388"/>
            <a:ext cx="4567237" cy="3424237"/>
          </a:xfrm>
          <a:ln/>
        </p:spPr>
      </p:sp>
      <p:sp>
        <p:nvSpPr>
          <p:cNvPr id="7171" name="Notizenplatzhalter 2"/>
          <p:cNvSpPr>
            <a:spLocks noGrp="1"/>
          </p:cNvSpPr>
          <p:nvPr>
            <p:ph type="body" idx="1"/>
          </p:nvPr>
        </p:nvSpPr>
        <p:spPr>
          <a:noFill/>
          <a:ln/>
        </p:spPr>
        <p:txBody>
          <a:bodyPr/>
          <a:lstStyle/>
          <a:p>
            <a:pPr algn="just"/>
            <a:endParaRPr lang="en-US" dirty="0" smtClean="0">
              <a:latin typeface="Arial" charset="0"/>
            </a:endParaRPr>
          </a:p>
        </p:txBody>
      </p:sp>
      <p:sp>
        <p:nvSpPr>
          <p:cNvPr id="7172" name="Foliennummernplatzhalter 3"/>
          <p:cNvSpPr>
            <a:spLocks noGrp="1"/>
          </p:cNvSpPr>
          <p:nvPr>
            <p:ph type="sldNum" sz="quarter" idx="5"/>
          </p:nvPr>
        </p:nvSpPr>
        <p:spPr>
          <a:noFill/>
        </p:spPr>
        <p:txBody>
          <a:bodyPr/>
          <a:lstStyle/>
          <a:p>
            <a:fld id="{ED2BE8F3-7B4A-4F91-9F4A-0E393224324D}" type="slidenum">
              <a:rPr lang="de-CH" smtClean="0"/>
              <a:pPr/>
              <a:t>49</a:t>
            </a:fld>
            <a:endParaRPr lang="de-CH"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C2D57E-7865-49BC-92BB-97EFE1A0577A}"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69547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4FC7F9-5ABD-4855-A6FD-6054D7B4391B}"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424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2A688E-BC40-465E-90BD-BB54A630C900}"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45991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5" y="2130140"/>
            <a:ext cx="7772977" cy="1470963"/>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026" y="3886853"/>
            <a:ext cx="6401955" cy="17518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469EBD04-DA83-4EDA-8A63-FFD066AA3A33}"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30838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39130EBD-F615-42F3-9CB7-9E026E74B553}"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614570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8" y="4406395"/>
            <a:ext cx="7771534" cy="1362184"/>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3038" y="2906207"/>
            <a:ext cx="7771534"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F89F3702-8BA3-4409-BB68-E21D83DDB5C9}"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95899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85516" y="1980770"/>
            <a:ext cx="3817215" cy="411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1273" y="1980770"/>
            <a:ext cx="3817216" cy="411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09EEA1D8-79D8-4F4A-A760-4DEC7007B293}"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2850604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2" y="274385"/>
            <a:ext cx="8229023"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489" y="1535910"/>
            <a:ext cx="4039465" cy="6396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489" y="2175596"/>
            <a:ext cx="4039465" cy="39501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606" y="1535910"/>
            <a:ext cx="4040909" cy="6396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606" y="2175596"/>
            <a:ext cx="4040909" cy="39501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ltLang="de-DE">
              <a:solidFill>
                <a:srgbClr val="FFFFFF"/>
              </a:solidFill>
            </a:endParaRPr>
          </a:p>
        </p:txBody>
      </p:sp>
      <p:sp>
        <p:nvSpPr>
          <p:cNvPr id="8" name="Fußzeilenplatzhalter 7"/>
          <p:cNvSpPr>
            <a:spLocks noGrp="1"/>
          </p:cNvSpPr>
          <p:nvPr>
            <p:ph type="ftr" sz="quarter" idx="11"/>
          </p:nvPr>
        </p:nvSpPr>
        <p:spPr/>
        <p:txBody>
          <a:bodyPr/>
          <a:lstStyle>
            <a:lvl1pPr>
              <a:defRPr/>
            </a:lvl1pPr>
          </a:lstStyle>
          <a:p>
            <a:endParaRPr lang="de-CH" altLang="de-DE">
              <a:solidFill>
                <a:srgbClr val="FFFFFF"/>
              </a:solidFill>
            </a:endParaRPr>
          </a:p>
        </p:txBody>
      </p:sp>
      <p:sp>
        <p:nvSpPr>
          <p:cNvPr id="9" name="Foliennummernplatzhalter 8"/>
          <p:cNvSpPr>
            <a:spLocks noGrp="1"/>
          </p:cNvSpPr>
          <p:nvPr>
            <p:ph type="sldNum" sz="quarter" idx="12"/>
          </p:nvPr>
        </p:nvSpPr>
        <p:spPr/>
        <p:txBody>
          <a:bodyPr/>
          <a:lstStyle>
            <a:lvl1pPr>
              <a:defRPr/>
            </a:lvl1pPr>
          </a:lstStyle>
          <a:p>
            <a:fld id="{8B629261-646F-446E-8DE8-633AAF268C2F}"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2404681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ltLang="de-DE">
              <a:solidFill>
                <a:srgbClr val="FFFFFF"/>
              </a:solidFill>
            </a:endParaRPr>
          </a:p>
        </p:txBody>
      </p:sp>
      <p:sp>
        <p:nvSpPr>
          <p:cNvPr id="4" name="Fußzeilenplatzhalter 3"/>
          <p:cNvSpPr>
            <a:spLocks noGrp="1"/>
          </p:cNvSpPr>
          <p:nvPr>
            <p:ph type="ftr" sz="quarter" idx="11"/>
          </p:nvPr>
        </p:nvSpPr>
        <p:spPr/>
        <p:txBody>
          <a:bodyPr/>
          <a:lstStyle>
            <a:lvl1pPr>
              <a:defRPr/>
            </a:lvl1pPr>
          </a:lstStyle>
          <a:p>
            <a:endParaRPr lang="de-CH" altLang="de-DE">
              <a:solidFill>
                <a:srgbClr val="FFFFFF"/>
              </a:solidFill>
            </a:endParaRPr>
          </a:p>
        </p:txBody>
      </p:sp>
      <p:sp>
        <p:nvSpPr>
          <p:cNvPr id="5" name="Foliennummernplatzhalter 4"/>
          <p:cNvSpPr>
            <a:spLocks noGrp="1"/>
          </p:cNvSpPr>
          <p:nvPr>
            <p:ph type="sldNum" sz="quarter" idx="12"/>
          </p:nvPr>
        </p:nvSpPr>
        <p:spPr/>
        <p:txBody>
          <a:bodyPr/>
          <a:lstStyle>
            <a:lvl1pPr>
              <a:defRPr/>
            </a:lvl1pPr>
          </a:lstStyle>
          <a:p>
            <a:fld id="{D2196929-E756-4650-AC82-9552BC31C6C4}"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05483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de-CH" altLang="de-DE">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D276E9D0-F74B-4789-9305-EA19C91F489B}"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466272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2" y="272761"/>
            <a:ext cx="3007591" cy="1162483"/>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4762" y="272761"/>
            <a:ext cx="5111750" cy="58530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492" y="1435244"/>
            <a:ext cx="3007591" cy="46905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09B8AAD7-DAAF-4DAB-8286-3F7469E55240}"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4051908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4A42C-8875-47F7-ABB4-4E1720EDDBAD}"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3785750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5" y="4800929"/>
            <a:ext cx="5486977" cy="566629"/>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435" y="612090"/>
            <a:ext cx="5486977" cy="4115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435" y="5367554"/>
            <a:ext cx="5486977" cy="805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6A9C3329-5765-4447-BCE1-BF443F06B060}"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922524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9DDA3EE9-3D78-4AFE-B793-E0D5EB280891}"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075363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970" y="608846"/>
            <a:ext cx="1942523" cy="5487699"/>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85515" y="608846"/>
            <a:ext cx="5691909" cy="548769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8BF8E47A-1320-473F-91DD-D0AAFB6AB90B}"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4039942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85515" y="608843"/>
            <a:ext cx="7772977" cy="1143000"/>
          </a:xfr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685515" y="1980770"/>
            <a:ext cx="7772977" cy="4115775"/>
          </a:xfrm>
        </p:spPr>
        <p:txBody>
          <a:bodyPr/>
          <a:lstStyle/>
          <a:p>
            <a:endParaRPr lang="de-CH"/>
          </a:p>
        </p:txBody>
      </p:sp>
      <p:sp>
        <p:nvSpPr>
          <p:cNvPr id="4" name="Datumsplatzhalter 3"/>
          <p:cNvSpPr>
            <a:spLocks noGrp="1"/>
          </p:cNvSpPr>
          <p:nvPr>
            <p:ph type="dt" sz="half" idx="10"/>
          </p:nvPr>
        </p:nvSpPr>
        <p:spPr>
          <a:xfrm>
            <a:off x="711493" y="6249162"/>
            <a:ext cx="1896341" cy="456225"/>
          </a:xfrm>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a:xfrm>
            <a:off x="3149026" y="6249162"/>
            <a:ext cx="2845955" cy="456225"/>
          </a:xfrm>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a:xfrm>
            <a:off x="6536174" y="6249162"/>
            <a:ext cx="1896341" cy="456225"/>
          </a:xfrm>
        </p:spPr>
        <p:txBody>
          <a:bodyPr/>
          <a:lstStyle>
            <a:lvl1pPr>
              <a:defRPr/>
            </a:lvl1pPr>
          </a:lstStyle>
          <a:p>
            <a:fld id="{DC797E00-54B3-4F1D-B5B5-386D055E41BE}"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4129110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139"/>
            <a:ext cx="7772977" cy="1470963"/>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025" y="3886852"/>
            <a:ext cx="6401955" cy="17518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24250A3B-03D2-46F9-ABBB-96108E3AD7DA}"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417925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73079EE6-DDD8-4BE5-9511-0CC4D9AFECC2}"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2857652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395"/>
            <a:ext cx="7771534" cy="1362184"/>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3037" y="2906207"/>
            <a:ext cx="7771534"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C3D2D886-E756-4EA7-B4BA-F71A68DF905D}"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306067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85515" y="1980769"/>
            <a:ext cx="3817215" cy="411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1273" y="1980769"/>
            <a:ext cx="3817216" cy="411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966F3E9F-6436-4E9B-A938-C19045ACC889}"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233737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385"/>
            <a:ext cx="8229023"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489" y="1535909"/>
            <a:ext cx="4039465" cy="6396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489" y="2175596"/>
            <a:ext cx="4039465" cy="39501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605" y="1535909"/>
            <a:ext cx="4040909" cy="6396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605" y="2175596"/>
            <a:ext cx="4040909" cy="39501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ltLang="de-DE">
              <a:solidFill>
                <a:srgbClr val="FFFFFF"/>
              </a:solidFill>
            </a:endParaRPr>
          </a:p>
        </p:txBody>
      </p:sp>
      <p:sp>
        <p:nvSpPr>
          <p:cNvPr id="8" name="Fußzeilenplatzhalter 7"/>
          <p:cNvSpPr>
            <a:spLocks noGrp="1"/>
          </p:cNvSpPr>
          <p:nvPr>
            <p:ph type="ftr" sz="quarter" idx="11"/>
          </p:nvPr>
        </p:nvSpPr>
        <p:spPr/>
        <p:txBody>
          <a:bodyPr/>
          <a:lstStyle>
            <a:lvl1pPr>
              <a:defRPr/>
            </a:lvl1pPr>
          </a:lstStyle>
          <a:p>
            <a:endParaRPr lang="de-CH" altLang="de-DE">
              <a:solidFill>
                <a:srgbClr val="FFFFFF"/>
              </a:solidFill>
            </a:endParaRPr>
          </a:p>
        </p:txBody>
      </p:sp>
      <p:sp>
        <p:nvSpPr>
          <p:cNvPr id="9" name="Foliennummernplatzhalter 8"/>
          <p:cNvSpPr>
            <a:spLocks noGrp="1"/>
          </p:cNvSpPr>
          <p:nvPr>
            <p:ph type="sldNum" sz="quarter" idx="12"/>
          </p:nvPr>
        </p:nvSpPr>
        <p:spPr/>
        <p:txBody>
          <a:bodyPr/>
          <a:lstStyle>
            <a:lvl1pPr>
              <a:defRPr/>
            </a:lvl1pPr>
          </a:lstStyle>
          <a:p>
            <a:fld id="{8DE4A7AC-C32F-4D1C-8BA6-BCC8DF8DA770}"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69870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ltLang="de-DE">
              <a:solidFill>
                <a:srgbClr val="FFFFFF"/>
              </a:solidFill>
            </a:endParaRPr>
          </a:p>
        </p:txBody>
      </p:sp>
      <p:sp>
        <p:nvSpPr>
          <p:cNvPr id="4" name="Fußzeilenplatzhalter 3"/>
          <p:cNvSpPr>
            <a:spLocks noGrp="1"/>
          </p:cNvSpPr>
          <p:nvPr>
            <p:ph type="ftr" sz="quarter" idx="11"/>
          </p:nvPr>
        </p:nvSpPr>
        <p:spPr/>
        <p:txBody>
          <a:bodyPr/>
          <a:lstStyle>
            <a:lvl1pPr>
              <a:defRPr/>
            </a:lvl1pPr>
          </a:lstStyle>
          <a:p>
            <a:endParaRPr lang="de-CH" altLang="de-DE">
              <a:solidFill>
                <a:srgbClr val="FFFFFF"/>
              </a:solidFill>
            </a:endParaRPr>
          </a:p>
        </p:txBody>
      </p:sp>
      <p:sp>
        <p:nvSpPr>
          <p:cNvPr id="5" name="Foliennummernplatzhalter 4"/>
          <p:cNvSpPr>
            <a:spLocks noGrp="1"/>
          </p:cNvSpPr>
          <p:nvPr>
            <p:ph type="sldNum" sz="quarter" idx="12"/>
          </p:nvPr>
        </p:nvSpPr>
        <p:spPr/>
        <p:txBody>
          <a:bodyPr/>
          <a:lstStyle>
            <a:lvl1pPr>
              <a:defRPr/>
            </a:lvl1pPr>
          </a:lstStyle>
          <a:p>
            <a:fld id="{0F3D9D07-325C-4631-A0E1-1CF5BF925F17}"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85614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CDE12-EC2E-4B26-BAB5-8B416485B650}"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372387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de-CH" altLang="de-DE">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A000C91B-1853-453A-BE08-80AE171AE5D4}"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2917094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2761"/>
            <a:ext cx="3007591" cy="1162483"/>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4762" y="272761"/>
            <a:ext cx="5111750" cy="58530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491" y="1435244"/>
            <a:ext cx="3007591" cy="46905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CFF12B7B-BDF0-4DB8-9E39-A6A4B8455E3B}"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408167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928"/>
            <a:ext cx="5486977" cy="566629"/>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434" y="612090"/>
            <a:ext cx="5486977" cy="4115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434" y="5367554"/>
            <a:ext cx="5486977" cy="805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2F063B5E-8505-4BE7-A808-AC3E31392C51}"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925263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E70C9A42-44B1-4641-A83F-723DAAAD5032}"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2647136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969" y="608845"/>
            <a:ext cx="1942523" cy="5487699"/>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85514" y="608845"/>
            <a:ext cx="5691909" cy="548769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3B5C904D-EB73-4518-B4ED-CDBED67BA8A0}"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048482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a:prstGeom prst="rect">
            <a:avLst/>
          </a:prstGeo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Tree>
    <p:extLst>
      <p:ext uri="{BB962C8B-B14F-4D97-AF65-F5344CB8AC3E}">
        <p14:creationId xmlns:p14="http://schemas.microsoft.com/office/powerpoint/2010/main" val="3526893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idx="1"/>
          </p:nvPr>
        </p:nvSpPr>
        <p:spPr>
          <a:xfrm>
            <a:off x="457200" y="1600201"/>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097716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2917489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859488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016518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F631CE-3F85-49E8-B415-EE82B8F6C2F0}"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293583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Tree>
    <p:extLst>
      <p:ext uri="{BB962C8B-B14F-4D97-AF65-F5344CB8AC3E}">
        <p14:creationId xmlns:p14="http://schemas.microsoft.com/office/powerpoint/2010/main" val="847568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72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a:prstGeom prst="rect">
            <a:avLst/>
          </a:prstGeo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587356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610866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1600201"/>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081971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a:prstGeom prst="rect">
            <a:avLst/>
          </a:prstGeo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40"/>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715585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Tree>
    <p:extLst>
      <p:ext uri="{BB962C8B-B14F-4D97-AF65-F5344CB8AC3E}">
        <p14:creationId xmlns:p14="http://schemas.microsoft.com/office/powerpoint/2010/main" val="2808338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052067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2428044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84213" y="539752"/>
            <a:ext cx="3848100" cy="3681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84713" y="539752"/>
            <a:ext cx="3848100" cy="3681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16503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8DE781-573A-4397-A943-126B4E67992E}"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7885885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278961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Tree>
    <p:extLst>
      <p:ext uri="{BB962C8B-B14F-4D97-AF65-F5344CB8AC3E}">
        <p14:creationId xmlns:p14="http://schemas.microsoft.com/office/powerpoint/2010/main" val="470618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73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197572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495478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81337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0663" y="539750"/>
            <a:ext cx="1962150" cy="468947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84213" y="539750"/>
            <a:ext cx="5734050" cy="468947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34373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E3CC1B-558B-4333-9906-ED6D3EEBE173}"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1303088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88951-17C1-4563-9FCB-89F909601DFA}"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094833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1F5B9-8543-4B73-9DC9-0C2503BA6012}"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339076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48B4D2-67BF-4EC1-8028-D4F96C8A0390}"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284528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282FD1-049A-4210-A694-4978C19B563D}"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769641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D9C49-9873-469C-A44D-AEE3F33A83C8}"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221885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3DC75A-CBE6-47B2-85F5-8B3B4883BCDA}"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4003136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08CE1B-E5F0-4392-B963-6D860F25FAEF}"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548532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61E848-07F1-413F-B630-35BB52AE22EE}"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406762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9A8B5C-5BDD-4198-858F-8D0F9D684C2F}"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4197732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687F4-533B-482E-85CC-ED79E45519BA}"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112855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99CCEC-F41A-4D9E-8200-7D442312DA96}"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1438953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139"/>
            <a:ext cx="7772977" cy="1470963"/>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025" y="3886852"/>
            <a:ext cx="6401955" cy="175184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24250A3B-03D2-46F9-ABBB-96108E3AD7DA}"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4269359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73079EE6-DDD8-4BE5-9511-0CC4D9AFECC2}"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09969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B3B785-7008-4C01-A624-7CE05402D5B4}"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2815743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395"/>
            <a:ext cx="7771534" cy="1362184"/>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3037" y="2906207"/>
            <a:ext cx="7771534"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C3D2D886-E756-4EA7-B4BA-F71A68DF905D}"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2082575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685515" y="1980769"/>
            <a:ext cx="3817215" cy="411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1273" y="1980769"/>
            <a:ext cx="3817216" cy="4115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966F3E9F-6436-4E9B-A938-C19045ACC889}"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418792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385"/>
            <a:ext cx="8229023"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489" y="1535909"/>
            <a:ext cx="4039465" cy="6396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489" y="2175596"/>
            <a:ext cx="4039465" cy="39501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605" y="1535909"/>
            <a:ext cx="4040909" cy="6396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605" y="2175596"/>
            <a:ext cx="4040909" cy="39501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ltLang="de-DE">
              <a:solidFill>
                <a:srgbClr val="FFFFFF"/>
              </a:solidFill>
            </a:endParaRPr>
          </a:p>
        </p:txBody>
      </p:sp>
      <p:sp>
        <p:nvSpPr>
          <p:cNvPr id="8" name="Fußzeilenplatzhalter 7"/>
          <p:cNvSpPr>
            <a:spLocks noGrp="1"/>
          </p:cNvSpPr>
          <p:nvPr>
            <p:ph type="ftr" sz="quarter" idx="11"/>
          </p:nvPr>
        </p:nvSpPr>
        <p:spPr/>
        <p:txBody>
          <a:bodyPr/>
          <a:lstStyle>
            <a:lvl1pPr>
              <a:defRPr/>
            </a:lvl1pPr>
          </a:lstStyle>
          <a:p>
            <a:endParaRPr lang="de-CH" altLang="de-DE">
              <a:solidFill>
                <a:srgbClr val="FFFFFF"/>
              </a:solidFill>
            </a:endParaRPr>
          </a:p>
        </p:txBody>
      </p:sp>
      <p:sp>
        <p:nvSpPr>
          <p:cNvPr id="9" name="Foliennummernplatzhalter 8"/>
          <p:cNvSpPr>
            <a:spLocks noGrp="1"/>
          </p:cNvSpPr>
          <p:nvPr>
            <p:ph type="sldNum" sz="quarter" idx="12"/>
          </p:nvPr>
        </p:nvSpPr>
        <p:spPr/>
        <p:txBody>
          <a:bodyPr/>
          <a:lstStyle>
            <a:lvl1pPr>
              <a:defRPr/>
            </a:lvl1pPr>
          </a:lstStyle>
          <a:p>
            <a:fld id="{8DE4A7AC-C32F-4D1C-8BA6-BCC8DF8DA770}"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926751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ltLang="de-DE">
              <a:solidFill>
                <a:srgbClr val="FFFFFF"/>
              </a:solidFill>
            </a:endParaRPr>
          </a:p>
        </p:txBody>
      </p:sp>
      <p:sp>
        <p:nvSpPr>
          <p:cNvPr id="4" name="Fußzeilenplatzhalter 3"/>
          <p:cNvSpPr>
            <a:spLocks noGrp="1"/>
          </p:cNvSpPr>
          <p:nvPr>
            <p:ph type="ftr" sz="quarter" idx="11"/>
          </p:nvPr>
        </p:nvSpPr>
        <p:spPr/>
        <p:txBody>
          <a:bodyPr/>
          <a:lstStyle>
            <a:lvl1pPr>
              <a:defRPr/>
            </a:lvl1pPr>
          </a:lstStyle>
          <a:p>
            <a:endParaRPr lang="de-CH" altLang="de-DE">
              <a:solidFill>
                <a:srgbClr val="FFFFFF"/>
              </a:solidFill>
            </a:endParaRPr>
          </a:p>
        </p:txBody>
      </p:sp>
      <p:sp>
        <p:nvSpPr>
          <p:cNvPr id="5" name="Foliennummernplatzhalter 4"/>
          <p:cNvSpPr>
            <a:spLocks noGrp="1"/>
          </p:cNvSpPr>
          <p:nvPr>
            <p:ph type="sldNum" sz="quarter" idx="12"/>
          </p:nvPr>
        </p:nvSpPr>
        <p:spPr/>
        <p:txBody>
          <a:bodyPr/>
          <a:lstStyle>
            <a:lvl1pPr>
              <a:defRPr/>
            </a:lvl1pPr>
          </a:lstStyle>
          <a:p>
            <a:fld id="{0F3D9D07-325C-4631-A0E1-1CF5BF925F17}"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7216986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ltLang="de-DE">
              <a:solidFill>
                <a:srgbClr val="FFFFFF"/>
              </a:solidFill>
            </a:endParaRPr>
          </a:p>
        </p:txBody>
      </p:sp>
      <p:sp>
        <p:nvSpPr>
          <p:cNvPr id="3" name="Fußzeilenplatzhalter 2"/>
          <p:cNvSpPr>
            <a:spLocks noGrp="1"/>
          </p:cNvSpPr>
          <p:nvPr>
            <p:ph type="ftr" sz="quarter" idx="11"/>
          </p:nvPr>
        </p:nvSpPr>
        <p:spPr/>
        <p:txBody>
          <a:bodyPr/>
          <a:lstStyle>
            <a:lvl1pPr>
              <a:defRPr/>
            </a:lvl1pPr>
          </a:lstStyle>
          <a:p>
            <a:endParaRPr lang="de-CH" altLang="de-DE">
              <a:solidFill>
                <a:srgbClr val="FFFFFF"/>
              </a:solidFill>
            </a:endParaRPr>
          </a:p>
        </p:txBody>
      </p:sp>
      <p:sp>
        <p:nvSpPr>
          <p:cNvPr id="4" name="Foliennummernplatzhalter 3"/>
          <p:cNvSpPr>
            <a:spLocks noGrp="1"/>
          </p:cNvSpPr>
          <p:nvPr>
            <p:ph type="sldNum" sz="quarter" idx="12"/>
          </p:nvPr>
        </p:nvSpPr>
        <p:spPr/>
        <p:txBody>
          <a:bodyPr/>
          <a:lstStyle>
            <a:lvl1pPr>
              <a:defRPr/>
            </a:lvl1pPr>
          </a:lstStyle>
          <a:p>
            <a:fld id="{A000C91B-1853-453A-BE08-80AE171AE5D4}"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994121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2761"/>
            <a:ext cx="3007591" cy="1162483"/>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4762" y="272761"/>
            <a:ext cx="5111750" cy="58530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491" y="1435244"/>
            <a:ext cx="3007591" cy="46905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CFF12B7B-BDF0-4DB8-9E39-A6A4B8455E3B}"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1065840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928"/>
            <a:ext cx="5486977" cy="566629"/>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434" y="612090"/>
            <a:ext cx="5486977" cy="41157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434" y="5367554"/>
            <a:ext cx="5486977" cy="805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ltLang="de-DE">
              <a:solidFill>
                <a:srgbClr val="FFFFFF"/>
              </a:solidFill>
            </a:endParaRPr>
          </a:p>
        </p:txBody>
      </p:sp>
      <p:sp>
        <p:nvSpPr>
          <p:cNvPr id="6" name="Fußzeilenplatzhalter 5"/>
          <p:cNvSpPr>
            <a:spLocks noGrp="1"/>
          </p:cNvSpPr>
          <p:nvPr>
            <p:ph type="ftr" sz="quarter" idx="11"/>
          </p:nvPr>
        </p:nvSpPr>
        <p:spPr/>
        <p:txBody>
          <a:bodyPr/>
          <a:lstStyle>
            <a:lvl1pPr>
              <a:defRPr/>
            </a:lvl1pPr>
          </a:lstStyle>
          <a:p>
            <a:endParaRPr lang="de-CH" altLang="de-DE">
              <a:solidFill>
                <a:srgbClr val="FFFFFF"/>
              </a:solidFill>
            </a:endParaRPr>
          </a:p>
        </p:txBody>
      </p:sp>
      <p:sp>
        <p:nvSpPr>
          <p:cNvPr id="7" name="Foliennummernplatzhalter 6"/>
          <p:cNvSpPr>
            <a:spLocks noGrp="1"/>
          </p:cNvSpPr>
          <p:nvPr>
            <p:ph type="sldNum" sz="quarter" idx="12"/>
          </p:nvPr>
        </p:nvSpPr>
        <p:spPr/>
        <p:txBody>
          <a:bodyPr/>
          <a:lstStyle>
            <a:lvl1pPr>
              <a:defRPr/>
            </a:lvl1pPr>
          </a:lstStyle>
          <a:p>
            <a:fld id="{2F063B5E-8505-4BE7-A808-AC3E31392C51}"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823323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E70C9A42-44B1-4641-A83F-723DAAAD5032}"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831694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969" y="608845"/>
            <a:ext cx="1942523" cy="5487699"/>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685514" y="608845"/>
            <a:ext cx="5691909" cy="548769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ltLang="de-DE">
              <a:solidFill>
                <a:srgbClr val="FFFFFF"/>
              </a:solidFill>
            </a:endParaRPr>
          </a:p>
        </p:txBody>
      </p:sp>
      <p:sp>
        <p:nvSpPr>
          <p:cNvPr id="5" name="Fußzeilenplatzhalter 4"/>
          <p:cNvSpPr>
            <a:spLocks noGrp="1"/>
          </p:cNvSpPr>
          <p:nvPr>
            <p:ph type="ftr" sz="quarter" idx="11"/>
          </p:nvPr>
        </p:nvSpPr>
        <p:spPr/>
        <p:txBody>
          <a:bodyPr/>
          <a:lstStyle>
            <a:lvl1pPr>
              <a:defRPr/>
            </a:lvl1pPr>
          </a:lstStyle>
          <a:p>
            <a:endParaRPr lang="de-CH" altLang="de-DE">
              <a:solidFill>
                <a:srgbClr val="FFFFFF"/>
              </a:solidFill>
            </a:endParaRPr>
          </a:p>
        </p:txBody>
      </p:sp>
      <p:sp>
        <p:nvSpPr>
          <p:cNvPr id="6" name="Foliennummernplatzhalter 5"/>
          <p:cNvSpPr>
            <a:spLocks noGrp="1"/>
          </p:cNvSpPr>
          <p:nvPr>
            <p:ph type="sldNum" sz="quarter" idx="12"/>
          </p:nvPr>
        </p:nvSpPr>
        <p:spPr/>
        <p:txBody>
          <a:bodyPr/>
          <a:lstStyle>
            <a:lvl1pPr>
              <a:defRPr/>
            </a:lvl1pPr>
          </a:lstStyle>
          <a:p>
            <a:fld id="{3B5C904D-EB73-4518-B4ED-CDBED67BA8A0}"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7445007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514" y="608845"/>
            <a:ext cx="7772977" cy="548769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3" name="Datumsplatzhalter 2"/>
          <p:cNvSpPr>
            <a:spLocks noGrp="1"/>
          </p:cNvSpPr>
          <p:nvPr>
            <p:ph type="dt" sz="half" idx="10"/>
          </p:nvPr>
        </p:nvSpPr>
        <p:spPr>
          <a:xfrm>
            <a:off x="711492" y="6249161"/>
            <a:ext cx="1896341" cy="456225"/>
          </a:xfrm>
        </p:spPr>
        <p:txBody>
          <a:bodyPr/>
          <a:lstStyle>
            <a:lvl1pPr>
              <a:defRPr/>
            </a:lvl1pPr>
          </a:lstStyle>
          <a:p>
            <a:endParaRPr lang="de-CH" altLang="de-DE">
              <a:solidFill>
                <a:srgbClr val="FFFFFF"/>
              </a:solidFill>
            </a:endParaRPr>
          </a:p>
        </p:txBody>
      </p:sp>
      <p:sp>
        <p:nvSpPr>
          <p:cNvPr id="4" name="Fußzeilenplatzhalter 3"/>
          <p:cNvSpPr>
            <a:spLocks noGrp="1"/>
          </p:cNvSpPr>
          <p:nvPr>
            <p:ph type="ftr" sz="quarter" idx="11"/>
          </p:nvPr>
        </p:nvSpPr>
        <p:spPr>
          <a:xfrm>
            <a:off x="3149025" y="6249161"/>
            <a:ext cx="2845955" cy="456225"/>
          </a:xfrm>
        </p:spPr>
        <p:txBody>
          <a:bodyPr/>
          <a:lstStyle>
            <a:lvl1pPr>
              <a:defRPr/>
            </a:lvl1pPr>
          </a:lstStyle>
          <a:p>
            <a:endParaRPr lang="de-CH" altLang="de-DE">
              <a:solidFill>
                <a:srgbClr val="FFFFFF"/>
              </a:solidFill>
            </a:endParaRPr>
          </a:p>
        </p:txBody>
      </p:sp>
      <p:sp>
        <p:nvSpPr>
          <p:cNvPr id="5" name="Foliennummernplatzhalter 4"/>
          <p:cNvSpPr>
            <a:spLocks noGrp="1"/>
          </p:cNvSpPr>
          <p:nvPr>
            <p:ph type="sldNum" sz="quarter" idx="12"/>
          </p:nvPr>
        </p:nvSpPr>
        <p:spPr>
          <a:xfrm>
            <a:off x="6536173" y="6249161"/>
            <a:ext cx="1896341" cy="456225"/>
          </a:xfrm>
        </p:spPr>
        <p:txBody>
          <a:bodyPr/>
          <a:lstStyle>
            <a:lvl1pPr>
              <a:defRPr/>
            </a:lvl1pPr>
          </a:lstStyle>
          <a:p>
            <a:fld id="{CF9D2902-C912-486D-A822-A22FCEF4D323}" type="slidenum">
              <a:rPr lang="de-CH" altLang="de-DE">
                <a:solidFill>
                  <a:srgbClr val="FFFFFF"/>
                </a:solidFill>
              </a:rPr>
              <a:pPr/>
              <a:t>‹Nr.›</a:t>
            </a:fld>
            <a:endParaRPr lang="de-CH" altLang="de-DE">
              <a:solidFill>
                <a:srgbClr val="FFFFFF"/>
              </a:solidFill>
            </a:endParaRPr>
          </a:p>
        </p:txBody>
      </p:sp>
    </p:spTree>
    <p:extLst>
      <p:ext uri="{BB962C8B-B14F-4D97-AF65-F5344CB8AC3E}">
        <p14:creationId xmlns:p14="http://schemas.microsoft.com/office/powerpoint/2010/main" val="353077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1ADAE3-B539-4B6C-ACB8-2DAD0EFB56E8}"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301522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CH">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E0C217-958C-45E2-A10A-DCBC412626B1}" type="slidenum">
              <a:rPr lang="de-CH">
                <a:solidFill>
                  <a:srgbClr val="000000"/>
                </a:solidFill>
              </a:rPr>
              <a:pPr>
                <a:defRPr/>
              </a:pPr>
              <a:t>‹Nr.›</a:t>
            </a:fld>
            <a:endParaRPr lang="de-CH">
              <a:solidFill>
                <a:srgbClr val="000000"/>
              </a:solidFill>
            </a:endParaRPr>
          </a:p>
        </p:txBody>
      </p:sp>
    </p:spTree>
    <p:extLst>
      <p:ext uri="{BB962C8B-B14F-4D97-AF65-F5344CB8AC3E}">
        <p14:creationId xmlns:p14="http://schemas.microsoft.com/office/powerpoint/2010/main" val="314516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66" tIns="46034" rIns="92066" bIns="46034" numCol="1" anchor="ctr" anchorCtr="0" compatLnSpc="1">
            <a:prstTxWarp prst="textNoShape">
              <a:avLst/>
            </a:prstTxWarp>
          </a:bodyPr>
          <a:lstStyle/>
          <a:p>
            <a:pPr lvl="0"/>
            <a:r>
              <a:rPr lang="de-CH" smtClean="0"/>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66" tIns="46034" rIns="92066" bIns="46034" numCol="1" anchor="t" anchorCtr="0" compatLnSpc="1">
            <a:prstTxWarp prst="textNoShape">
              <a:avLst/>
            </a:prstTxWarp>
          </a:bodyPr>
          <a:lstStyle/>
          <a:p>
            <a:pPr lvl="0"/>
            <a:r>
              <a:rPr lang="de-CH" smtClean="0"/>
              <a:t>Klicken Sie, um die Formate des Vorlagentextes zu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493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66" tIns="46034" rIns="92066" bIns="46034" numCol="1" anchor="t" anchorCtr="0" compatLnSpc="1">
            <a:prstTxWarp prst="textNoShape">
              <a:avLst/>
            </a:prstTxWarp>
          </a:bodyPr>
          <a:lstStyle>
            <a:lvl1pPr algn="l" eaLnBrk="1" hangingPunct="1">
              <a:defRPr sz="1400" b="0">
                <a:solidFill>
                  <a:schemeClr val="tx1"/>
                </a:solidFill>
                <a:latin typeface="+mn-lt"/>
              </a:defRPr>
            </a:lvl1pPr>
          </a:lstStyle>
          <a:p>
            <a:pPr fontAlgn="base">
              <a:spcBef>
                <a:spcPct val="0"/>
              </a:spcBef>
              <a:spcAft>
                <a:spcPct val="0"/>
              </a:spcAft>
              <a:defRPr/>
            </a:pPr>
            <a:endParaRPr lang="de-CH">
              <a:solidFill>
                <a:srgbClr val="000000"/>
              </a:solidFill>
            </a:endParaRPr>
          </a:p>
        </p:txBody>
      </p:sp>
      <p:sp>
        <p:nvSpPr>
          <p:cNvPr id="493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66" tIns="46034" rIns="92066" bIns="46034" numCol="1" anchor="t" anchorCtr="0" compatLnSpc="1">
            <a:prstTxWarp prst="textNoShape">
              <a:avLst/>
            </a:prstTxWarp>
          </a:bodyPr>
          <a:lstStyle>
            <a:lvl1pPr eaLnBrk="1" hangingPunct="1">
              <a:defRPr sz="1400" b="0">
                <a:solidFill>
                  <a:schemeClr val="tx1"/>
                </a:solidFill>
                <a:latin typeface="+mn-lt"/>
              </a:defRPr>
            </a:lvl1pPr>
          </a:lstStyle>
          <a:p>
            <a:pPr algn="ctr" fontAlgn="base">
              <a:spcBef>
                <a:spcPct val="0"/>
              </a:spcBef>
              <a:spcAft>
                <a:spcPct val="0"/>
              </a:spcAft>
              <a:defRPr/>
            </a:pPr>
            <a:endParaRPr lang="de-CH">
              <a:solidFill>
                <a:srgbClr val="000000"/>
              </a:solidFill>
            </a:endParaRPr>
          </a:p>
        </p:txBody>
      </p:sp>
      <p:sp>
        <p:nvSpPr>
          <p:cNvPr id="493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66" tIns="46034" rIns="92066" bIns="46034" numCol="1" anchor="t" anchorCtr="0" compatLnSpc="1">
            <a:prstTxWarp prst="textNoShape">
              <a:avLst/>
            </a:prstTxWarp>
          </a:bodyPr>
          <a:lstStyle>
            <a:lvl1pPr algn="r" eaLnBrk="1" hangingPunct="1">
              <a:defRPr sz="1400" b="0">
                <a:solidFill>
                  <a:schemeClr val="tx1"/>
                </a:solidFill>
                <a:latin typeface="+mn-lt"/>
              </a:defRPr>
            </a:lvl1pPr>
          </a:lstStyle>
          <a:p>
            <a:pPr fontAlgn="base">
              <a:spcBef>
                <a:spcPct val="0"/>
              </a:spcBef>
              <a:spcAft>
                <a:spcPct val="0"/>
              </a:spcAft>
              <a:defRPr/>
            </a:pPr>
            <a:fld id="{4330B8ED-A78D-4E65-A3E4-D2C21C6B01B8}" type="slidenum">
              <a:rPr lang="de-CH">
                <a:solidFill>
                  <a:srgbClr val="000000"/>
                </a:solidFill>
              </a:rPr>
              <a:pPr fontAlgn="base">
                <a:spcBef>
                  <a:spcPct val="0"/>
                </a:spcBef>
                <a:spcAft>
                  <a:spcPct val="0"/>
                </a:spcAft>
                <a:defRPr/>
              </a:pPr>
              <a:t>‹Nr.›</a:t>
            </a:fld>
            <a:endParaRPr lang="de-CH">
              <a:solidFill>
                <a:srgbClr val="000000"/>
              </a:solidFill>
            </a:endParaRPr>
          </a:p>
        </p:txBody>
      </p:sp>
    </p:spTree>
    <p:extLst>
      <p:ext uri="{BB962C8B-B14F-4D97-AF65-F5344CB8AC3E}">
        <p14:creationId xmlns:p14="http://schemas.microsoft.com/office/powerpoint/2010/main" val="23376010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11493" y="6249162"/>
            <a:ext cx="1896341"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algn="l" defTabSz="728663">
              <a:defRPr sz="1400" b="0">
                <a:solidFill>
                  <a:schemeClr val="tx1"/>
                </a:solidFill>
                <a:latin typeface="Times New Roman" pitchFamily="18" charset="0"/>
              </a:defRPr>
            </a:lvl1pPr>
          </a:lstStyle>
          <a:p>
            <a:pPr eaLnBrk="0" fontAlgn="base" hangingPunct="0">
              <a:spcBef>
                <a:spcPct val="0"/>
              </a:spcBef>
              <a:spcAft>
                <a:spcPct val="0"/>
              </a:spcAft>
            </a:pPr>
            <a:endParaRPr lang="de-CH" altLang="de-DE">
              <a:solidFill>
                <a:srgbClr val="FFFFFF"/>
              </a:solidFill>
            </a:endParaRPr>
          </a:p>
        </p:txBody>
      </p:sp>
      <p:sp>
        <p:nvSpPr>
          <p:cNvPr id="1027" name="Rectangle 3"/>
          <p:cNvSpPr>
            <a:spLocks noGrp="1" noChangeArrowheads="1"/>
          </p:cNvSpPr>
          <p:nvPr>
            <p:ph type="ftr" sz="quarter" idx="3"/>
          </p:nvPr>
        </p:nvSpPr>
        <p:spPr bwMode="auto">
          <a:xfrm>
            <a:off x="3149026" y="6249162"/>
            <a:ext cx="2845955"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defTabSz="728663">
              <a:defRPr sz="1400" b="0">
                <a:solidFill>
                  <a:schemeClr val="tx1"/>
                </a:solidFill>
                <a:latin typeface="Times New Roman" pitchFamily="18" charset="0"/>
              </a:defRPr>
            </a:lvl1pPr>
          </a:lstStyle>
          <a:p>
            <a:pPr algn="ctr" eaLnBrk="0" fontAlgn="base" hangingPunct="0">
              <a:spcBef>
                <a:spcPct val="0"/>
              </a:spcBef>
              <a:spcAft>
                <a:spcPct val="0"/>
              </a:spcAft>
            </a:pPr>
            <a:endParaRPr lang="de-CH" altLang="de-DE">
              <a:solidFill>
                <a:srgbClr val="FFFFFF"/>
              </a:solidFill>
            </a:endParaRPr>
          </a:p>
        </p:txBody>
      </p:sp>
      <p:sp>
        <p:nvSpPr>
          <p:cNvPr id="1028" name="Rectangle 4"/>
          <p:cNvSpPr>
            <a:spLocks noGrp="1" noChangeArrowheads="1"/>
          </p:cNvSpPr>
          <p:nvPr>
            <p:ph type="sldNum" sz="quarter" idx="4"/>
          </p:nvPr>
        </p:nvSpPr>
        <p:spPr bwMode="auto">
          <a:xfrm>
            <a:off x="6536174" y="6249162"/>
            <a:ext cx="1896341"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algn="r" defTabSz="728663">
              <a:defRPr sz="1400" b="0">
                <a:solidFill>
                  <a:schemeClr val="tx1"/>
                </a:solidFill>
                <a:latin typeface="Times New Roman" pitchFamily="18" charset="0"/>
              </a:defRPr>
            </a:lvl1pPr>
          </a:lstStyle>
          <a:p>
            <a:pPr eaLnBrk="0" fontAlgn="base" hangingPunct="0">
              <a:spcBef>
                <a:spcPct val="0"/>
              </a:spcBef>
              <a:spcAft>
                <a:spcPct val="0"/>
              </a:spcAft>
            </a:pPr>
            <a:fld id="{0925B056-9494-4AE4-B0B1-A0BD0BD89A76}" type="slidenum">
              <a:rPr lang="de-CH" altLang="de-DE">
                <a:solidFill>
                  <a:srgbClr val="FFFFFF"/>
                </a:solidFill>
              </a:rPr>
              <a:pPr eaLnBrk="0" fontAlgn="base" hangingPunct="0">
                <a:spcBef>
                  <a:spcPct val="0"/>
                </a:spcBef>
                <a:spcAft>
                  <a:spcPct val="0"/>
                </a:spcAft>
              </a:pPr>
              <a:t>‹Nr.›</a:t>
            </a:fld>
            <a:endParaRPr lang="de-CH" altLang="de-DE">
              <a:solidFill>
                <a:srgbClr val="FFFFFF"/>
              </a:solidFill>
            </a:endParaRPr>
          </a:p>
        </p:txBody>
      </p:sp>
      <p:sp>
        <p:nvSpPr>
          <p:cNvPr id="1029" name="Rectangle 5"/>
          <p:cNvSpPr>
            <a:spLocks noGrp="1" noChangeArrowheads="1"/>
          </p:cNvSpPr>
          <p:nvPr>
            <p:ph type="title"/>
          </p:nvPr>
        </p:nvSpPr>
        <p:spPr bwMode="auto">
          <a:xfrm>
            <a:off x="685515" y="608843"/>
            <a:ext cx="777297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de-CH" altLang="de-DE" smtClean="0"/>
              <a:t>Klicken Sie, um das Titelformat zu bearbeiten</a:t>
            </a:r>
          </a:p>
        </p:txBody>
      </p:sp>
      <p:sp>
        <p:nvSpPr>
          <p:cNvPr id="1030" name="Rectangle 6"/>
          <p:cNvSpPr>
            <a:spLocks noGrp="1" noChangeArrowheads="1"/>
          </p:cNvSpPr>
          <p:nvPr>
            <p:ph type="body" idx="1"/>
          </p:nvPr>
        </p:nvSpPr>
        <p:spPr bwMode="auto">
          <a:xfrm>
            <a:off x="685515" y="1980770"/>
            <a:ext cx="7772977" cy="411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Tree>
    <p:extLst>
      <p:ext uri="{BB962C8B-B14F-4D97-AF65-F5344CB8AC3E}">
        <p14:creationId xmlns:p14="http://schemas.microsoft.com/office/powerpoint/2010/main" val="130805320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728663" rtl="0" eaLnBrk="0" fontAlgn="base" hangingPunct="0">
        <a:spcBef>
          <a:spcPct val="0"/>
        </a:spcBef>
        <a:spcAft>
          <a:spcPct val="0"/>
        </a:spcAft>
        <a:defRPr sz="4300">
          <a:solidFill>
            <a:srgbClr val="FFFF00"/>
          </a:solidFill>
          <a:latin typeface="+mj-lt"/>
          <a:ea typeface="+mj-ea"/>
          <a:cs typeface="+mj-cs"/>
        </a:defRPr>
      </a:lvl1pPr>
      <a:lvl2pPr algn="ctr" defTabSz="728663" rtl="0" eaLnBrk="0" fontAlgn="base" hangingPunct="0">
        <a:spcBef>
          <a:spcPct val="0"/>
        </a:spcBef>
        <a:spcAft>
          <a:spcPct val="0"/>
        </a:spcAft>
        <a:defRPr sz="4300">
          <a:solidFill>
            <a:srgbClr val="FFFF00"/>
          </a:solidFill>
          <a:latin typeface="Arial" charset="0"/>
        </a:defRPr>
      </a:lvl2pPr>
      <a:lvl3pPr algn="ctr" defTabSz="728663" rtl="0" eaLnBrk="0" fontAlgn="base" hangingPunct="0">
        <a:spcBef>
          <a:spcPct val="0"/>
        </a:spcBef>
        <a:spcAft>
          <a:spcPct val="0"/>
        </a:spcAft>
        <a:defRPr sz="4300">
          <a:solidFill>
            <a:srgbClr val="FFFF00"/>
          </a:solidFill>
          <a:latin typeface="Arial" charset="0"/>
        </a:defRPr>
      </a:lvl3pPr>
      <a:lvl4pPr algn="ctr" defTabSz="728663" rtl="0" eaLnBrk="0" fontAlgn="base" hangingPunct="0">
        <a:spcBef>
          <a:spcPct val="0"/>
        </a:spcBef>
        <a:spcAft>
          <a:spcPct val="0"/>
        </a:spcAft>
        <a:defRPr sz="4300">
          <a:solidFill>
            <a:srgbClr val="FFFF00"/>
          </a:solidFill>
          <a:latin typeface="Arial" charset="0"/>
        </a:defRPr>
      </a:lvl4pPr>
      <a:lvl5pPr algn="ctr" defTabSz="728663" rtl="0" eaLnBrk="0" fontAlgn="base" hangingPunct="0">
        <a:spcBef>
          <a:spcPct val="0"/>
        </a:spcBef>
        <a:spcAft>
          <a:spcPct val="0"/>
        </a:spcAft>
        <a:defRPr sz="4300">
          <a:solidFill>
            <a:srgbClr val="FFFF00"/>
          </a:solidFill>
          <a:latin typeface="Arial" charset="0"/>
        </a:defRPr>
      </a:lvl5pPr>
      <a:lvl6pPr marL="457200" algn="ctr" defTabSz="728663" rtl="0" eaLnBrk="0" fontAlgn="base" hangingPunct="0">
        <a:spcBef>
          <a:spcPct val="0"/>
        </a:spcBef>
        <a:spcAft>
          <a:spcPct val="0"/>
        </a:spcAft>
        <a:defRPr sz="4300">
          <a:solidFill>
            <a:srgbClr val="FFFF00"/>
          </a:solidFill>
          <a:latin typeface="Arial" charset="0"/>
        </a:defRPr>
      </a:lvl6pPr>
      <a:lvl7pPr marL="914400" algn="ctr" defTabSz="728663" rtl="0" eaLnBrk="0" fontAlgn="base" hangingPunct="0">
        <a:spcBef>
          <a:spcPct val="0"/>
        </a:spcBef>
        <a:spcAft>
          <a:spcPct val="0"/>
        </a:spcAft>
        <a:defRPr sz="4300">
          <a:solidFill>
            <a:srgbClr val="FFFF00"/>
          </a:solidFill>
          <a:latin typeface="Arial" charset="0"/>
        </a:defRPr>
      </a:lvl7pPr>
      <a:lvl8pPr marL="1371600" algn="ctr" defTabSz="728663" rtl="0" eaLnBrk="0" fontAlgn="base" hangingPunct="0">
        <a:spcBef>
          <a:spcPct val="0"/>
        </a:spcBef>
        <a:spcAft>
          <a:spcPct val="0"/>
        </a:spcAft>
        <a:defRPr sz="4300">
          <a:solidFill>
            <a:srgbClr val="FFFF00"/>
          </a:solidFill>
          <a:latin typeface="Arial" charset="0"/>
        </a:defRPr>
      </a:lvl8pPr>
      <a:lvl9pPr marL="1828800" algn="ctr" defTabSz="728663" rtl="0" eaLnBrk="0" fontAlgn="base" hangingPunct="0">
        <a:spcBef>
          <a:spcPct val="0"/>
        </a:spcBef>
        <a:spcAft>
          <a:spcPct val="0"/>
        </a:spcAft>
        <a:defRPr sz="4300">
          <a:solidFill>
            <a:srgbClr val="FFFF00"/>
          </a:solidFill>
          <a:latin typeface="Arial" charset="0"/>
        </a:defRPr>
      </a:lvl9pPr>
    </p:titleStyle>
    <p:bodyStyle>
      <a:lvl1pPr marL="334963" indent="-334963" algn="l" defTabSz="728663" rtl="0" eaLnBrk="0" fontAlgn="base" hangingPunct="0">
        <a:spcBef>
          <a:spcPct val="20000"/>
        </a:spcBef>
        <a:spcAft>
          <a:spcPct val="0"/>
        </a:spcAft>
        <a:buChar char="•"/>
        <a:defRPr sz="3100">
          <a:solidFill>
            <a:schemeClr val="tx1"/>
          </a:solidFill>
          <a:latin typeface="+mn-lt"/>
          <a:ea typeface="+mn-ea"/>
          <a:cs typeface="+mn-cs"/>
        </a:defRPr>
      </a:lvl1pPr>
      <a:lvl2pPr marL="727075" indent="-277813" algn="l" defTabSz="728663" rtl="0" eaLnBrk="0" fontAlgn="base" hangingPunct="0">
        <a:spcBef>
          <a:spcPct val="20000"/>
        </a:spcBef>
        <a:spcAft>
          <a:spcPct val="0"/>
        </a:spcAft>
        <a:buChar char="–"/>
        <a:defRPr sz="2700">
          <a:solidFill>
            <a:schemeClr val="tx1"/>
          </a:solidFill>
          <a:latin typeface="+mn-lt"/>
        </a:defRPr>
      </a:lvl2pPr>
      <a:lvl3pPr marL="1117600" indent="-223838" algn="l" defTabSz="728663" rtl="0" eaLnBrk="0" fontAlgn="base" hangingPunct="0">
        <a:spcBef>
          <a:spcPct val="20000"/>
        </a:spcBef>
        <a:spcAft>
          <a:spcPct val="0"/>
        </a:spcAft>
        <a:buChar char="•"/>
        <a:defRPr sz="2400">
          <a:solidFill>
            <a:schemeClr val="tx1"/>
          </a:solidFill>
          <a:latin typeface="+mn-lt"/>
        </a:defRPr>
      </a:lvl3pPr>
      <a:lvl4pPr marL="1565275" indent="-223838" algn="l" defTabSz="728663" rtl="0" eaLnBrk="0" fontAlgn="base" hangingPunct="0">
        <a:spcBef>
          <a:spcPct val="20000"/>
        </a:spcBef>
        <a:spcAft>
          <a:spcPct val="0"/>
        </a:spcAft>
        <a:buChar char="–"/>
        <a:defRPr sz="2000">
          <a:solidFill>
            <a:schemeClr val="tx1"/>
          </a:solidFill>
          <a:latin typeface="+mn-lt"/>
        </a:defRPr>
      </a:lvl4pPr>
      <a:lvl5pPr marL="2011363" indent="-223838" algn="l" defTabSz="728663" rtl="0" eaLnBrk="0" fontAlgn="base" hangingPunct="0">
        <a:spcBef>
          <a:spcPct val="20000"/>
        </a:spcBef>
        <a:spcAft>
          <a:spcPct val="0"/>
        </a:spcAft>
        <a:buChar char="•"/>
        <a:defRPr sz="2000">
          <a:solidFill>
            <a:schemeClr val="tx1"/>
          </a:solidFill>
          <a:latin typeface="+mn-lt"/>
        </a:defRPr>
      </a:lvl5pPr>
      <a:lvl6pPr marL="2468563" indent="-223838" algn="l" defTabSz="728663" rtl="0" eaLnBrk="0" fontAlgn="base" hangingPunct="0">
        <a:spcBef>
          <a:spcPct val="20000"/>
        </a:spcBef>
        <a:spcAft>
          <a:spcPct val="0"/>
        </a:spcAft>
        <a:buChar char="•"/>
        <a:defRPr sz="2000">
          <a:solidFill>
            <a:schemeClr val="tx1"/>
          </a:solidFill>
          <a:latin typeface="+mn-lt"/>
        </a:defRPr>
      </a:lvl6pPr>
      <a:lvl7pPr marL="2925763" indent="-223838" algn="l" defTabSz="728663" rtl="0" eaLnBrk="0" fontAlgn="base" hangingPunct="0">
        <a:spcBef>
          <a:spcPct val="20000"/>
        </a:spcBef>
        <a:spcAft>
          <a:spcPct val="0"/>
        </a:spcAft>
        <a:buChar char="•"/>
        <a:defRPr sz="2000">
          <a:solidFill>
            <a:schemeClr val="tx1"/>
          </a:solidFill>
          <a:latin typeface="+mn-lt"/>
        </a:defRPr>
      </a:lvl7pPr>
      <a:lvl8pPr marL="3382963" indent="-223838" algn="l" defTabSz="728663" rtl="0" eaLnBrk="0" fontAlgn="base" hangingPunct="0">
        <a:spcBef>
          <a:spcPct val="20000"/>
        </a:spcBef>
        <a:spcAft>
          <a:spcPct val="0"/>
        </a:spcAft>
        <a:buChar char="•"/>
        <a:defRPr sz="2000">
          <a:solidFill>
            <a:schemeClr val="tx1"/>
          </a:solidFill>
          <a:latin typeface="+mn-lt"/>
        </a:defRPr>
      </a:lvl8pPr>
      <a:lvl9pPr marL="3840163" indent="-223838" algn="l" defTabSz="728663"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11492" y="6249161"/>
            <a:ext cx="1896341"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algn="l" defTabSz="728663">
              <a:defRPr sz="1400" b="0">
                <a:solidFill>
                  <a:schemeClr val="tx1"/>
                </a:solidFill>
                <a:latin typeface="Times New Roman" pitchFamily="18" charset="0"/>
              </a:defRPr>
            </a:lvl1pPr>
          </a:lstStyle>
          <a:p>
            <a:pPr eaLnBrk="0" fontAlgn="base" hangingPunct="0">
              <a:spcBef>
                <a:spcPct val="0"/>
              </a:spcBef>
              <a:spcAft>
                <a:spcPct val="0"/>
              </a:spcAft>
            </a:pPr>
            <a:endParaRPr lang="de-CH" altLang="de-DE">
              <a:solidFill>
                <a:srgbClr val="FFFFFF"/>
              </a:solidFill>
            </a:endParaRPr>
          </a:p>
        </p:txBody>
      </p:sp>
      <p:sp>
        <p:nvSpPr>
          <p:cNvPr id="1027" name="Rectangle 3"/>
          <p:cNvSpPr>
            <a:spLocks noGrp="1" noChangeArrowheads="1"/>
          </p:cNvSpPr>
          <p:nvPr>
            <p:ph type="ftr" sz="quarter" idx="3"/>
          </p:nvPr>
        </p:nvSpPr>
        <p:spPr bwMode="auto">
          <a:xfrm>
            <a:off x="3149025" y="6249161"/>
            <a:ext cx="2845955"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defTabSz="728663">
              <a:defRPr sz="1400" b="0">
                <a:solidFill>
                  <a:schemeClr val="tx1"/>
                </a:solidFill>
                <a:latin typeface="Times New Roman" pitchFamily="18" charset="0"/>
              </a:defRPr>
            </a:lvl1pPr>
          </a:lstStyle>
          <a:p>
            <a:pPr algn="ctr" eaLnBrk="0" fontAlgn="base" hangingPunct="0">
              <a:spcBef>
                <a:spcPct val="0"/>
              </a:spcBef>
              <a:spcAft>
                <a:spcPct val="0"/>
              </a:spcAft>
            </a:pPr>
            <a:endParaRPr lang="de-CH" altLang="de-DE">
              <a:solidFill>
                <a:srgbClr val="FFFFFF"/>
              </a:solidFill>
            </a:endParaRPr>
          </a:p>
        </p:txBody>
      </p:sp>
      <p:sp>
        <p:nvSpPr>
          <p:cNvPr id="1028" name="Rectangle 4"/>
          <p:cNvSpPr>
            <a:spLocks noGrp="1" noChangeArrowheads="1"/>
          </p:cNvSpPr>
          <p:nvPr>
            <p:ph type="sldNum" sz="quarter" idx="4"/>
          </p:nvPr>
        </p:nvSpPr>
        <p:spPr bwMode="auto">
          <a:xfrm>
            <a:off x="6536173" y="6249161"/>
            <a:ext cx="1896341"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algn="r" defTabSz="728663">
              <a:defRPr sz="1400" b="0">
                <a:solidFill>
                  <a:schemeClr val="tx1"/>
                </a:solidFill>
                <a:latin typeface="Times New Roman" pitchFamily="18" charset="0"/>
              </a:defRPr>
            </a:lvl1pPr>
          </a:lstStyle>
          <a:p>
            <a:pPr eaLnBrk="0" fontAlgn="base" hangingPunct="0">
              <a:spcBef>
                <a:spcPct val="0"/>
              </a:spcBef>
              <a:spcAft>
                <a:spcPct val="0"/>
              </a:spcAft>
            </a:pPr>
            <a:fld id="{A0922D14-F24D-403F-87FB-3980235A6D97}" type="slidenum">
              <a:rPr lang="de-CH" altLang="de-DE">
                <a:solidFill>
                  <a:srgbClr val="FFFFFF"/>
                </a:solidFill>
              </a:rPr>
              <a:pPr eaLnBrk="0" fontAlgn="base" hangingPunct="0">
                <a:spcBef>
                  <a:spcPct val="0"/>
                </a:spcBef>
                <a:spcAft>
                  <a:spcPct val="0"/>
                </a:spcAft>
              </a:pPr>
              <a:t>‹Nr.›</a:t>
            </a:fld>
            <a:endParaRPr lang="de-CH" altLang="de-DE">
              <a:solidFill>
                <a:srgbClr val="FFFFFF"/>
              </a:solidFill>
            </a:endParaRPr>
          </a:p>
        </p:txBody>
      </p:sp>
      <p:sp>
        <p:nvSpPr>
          <p:cNvPr id="1029" name="Rectangle 5"/>
          <p:cNvSpPr>
            <a:spLocks noGrp="1" noChangeArrowheads="1"/>
          </p:cNvSpPr>
          <p:nvPr>
            <p:ph type="title"/>
          </p:nvPr>
        </p:nvSpPr>
        <p:spPr bwMode="auto">
          <a:xfrm>
            <a:off x="685514" y="608843"/>
            <a:ext cx="777297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de-CH" altLang="de-DE" smtClean="0"/>
              <a:t>Klicken Sie, um das Titelformat zu bearbeiten</a:t>
            </a:r>
          </a:p>
        </p:txBody>
      </p:sp>
      <p:sp>
        <p:nvSpPr>
          <p:cNvPr id="1030" name="Rectangle 6"/>
          <p:cNvSpPr>
            <a:spLocks noGrp="1" noChangeArrowheads="1"/>
          </p:cNvSpPr>
          <p:nvPr>
            <p:ph type="body" idx="1"/>
          </p:nvPr>
        </p:nvSpPr>
        <p:spPr bwMode="auto">
          <a:xfrm>
            <a:off x="685514" y="1980769"/>
            <a:ext cx="7772977" cy="411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Tree>
    <p:extLst>
      <p:ext uri="{BB962C8B-B14F-4D97-AF65-F5344CB8AC3E}">
        <p14:creationId xmlns:p14="http://schemas.microsoft.com/office/powerpoint/2010/main" val="4040071688"/>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728663" rtl="0" eaLnBrk="0" fontAlgn="base" hangingPunct="0">
        <a:spcBef>
          <a:spcPct val="0"/>
        </a:spcBef>
        <a:spcAft>
          <a:spcPct val="0"/>
        </a:spcAft>
        <a:defRPr sz="4300">
          <a:solidFill>
            <a:srgbClr val="FFFF00"/>
          </a:solidFill>
          <a:latin typeface="+mj-lt"/>
          <a:ea typeface="+mj-ea"/>
          <a:cs typeface="+mj-cs"/>
        </a:defRPr>
      </a:lvl1pPr>
      <a:lvl2pPr algn="ctr" defTabSz="728663" rtl="0" eaLnBrk="0" fontAlgn="base" hangingPunct="0">
        <a:spcBef>
          <a:spcPct val="0"/>
        </a:spcBef>
        <a:spcAft>
          <a:spcPct val="0"/>
        </a:spcAft>
        <a:defRPr sz="4300">
          <a:solidFill>
            <a:srgbClr val="FFFF00"/>
          </a:solidFill>
          <a:latin typeface="Arial" charset="0"/>
        </a:defRPr>
      </a:lvl2pPr>
      <a:lvl3pPr algn="ctr" defTabSz="728663" rtl="0" eaLnBrk="0" fontAlgn="base" hangingPunct="0">
        <a:spcBef>
          <a:spcPct val="0"/>
        </a:spcBef>
        <a:spcAft>
          <a:spcPct val="0"/>
        </a:spcAft>
        <a:defRPr sz="4300">
          <a:solidFill>
            <a:srgbClr val="FFFF00"/>
          </a:solidFill>
          <a:latin typeface="Arial" charset="0"/>
        </a:defRPr>
      </a:lvl3pPr>
      <a:lvl4pPr algn="ctr" defTabSz="728663" rtl="0" eaLnBrk="0" fontAlgn="base" hangingPunct="0">
        <a:spcBef>
          <a:spcPct val="0"/>
        </a:spcBef>
        <a:spcAft>
          <a:spcPct val="0"/>
        </a:spcAft>
        <a:defRPr sz="4300">
          <a:solidFill>
            <a:srgbClr val="FFFF00"/>
          </a:solidFill>
          <a:latin typeface="Arial" charset="0"/>
        </a:defRPr>
      </a:lvl4pPr>
      <a:lvl5pPr algn="ctr" defTabSz="728663" rtl="0" eaLnBrk="0" fontAlgn="base" hangingPunct="0">
        <a:spcBef>
          <a:spcPct val="0"/>
        </a:spcBef>
        <a:spcAft>
          <a:spcPct val="0"/>
        </a:spcAft>
        <a:defRPr sz="4300">
          <a:solidFill>
            <a:srgbClr val="FFFF00"/>
          </a:solidFill>
          <a:latin typeface="Arial" charset="0"/>
        </a:defRPr>
      </a:lvl5pPr>
      <a:lvl6pPr marL="457200" algn="ctr" defTabSz="728663" rtl="0" eaLnBrk="0" fontAlgn="base" hangingPunct="0">
        <a:spcBef>
          <a:spcPct val="0"/>
        </a:spcBef>
        <a:spcAft>
          <a:spcPct val="0"/>
        </a:spcAft>
        <a:defRPr sz="4300">
          <a:solidFill>
            <a:srgbClr val="FFFF00"/>
          </a:solidFill>
          <a:latin typeface="Arial" charset="0"/>
        </a:defRPr>
      </a:lvl6pPr>
      <a:lvl7pPr marL="914400" algn="ctr" defTabSz="728663" rtl="0" eaLnBrk="0" fontAlgn="base" hangingPunct="0">
        <a:spcBef>
          <a:spcPct val="0"/>
        </a:spcBef>
        <a:spcAft>
          <a:spcPct val="0"/>
        </a:spcAft>
        <a:defRPr sz="4300">
          <a:solidFill>
            <a:srgbClr val="FFFF00"/>
          </a:solidFill>
          <a:latin typeface="Arial" charset="0"/>
        </a:defRPr>
      </a:lvl7pPr>
      <a:lvl8pPr marL="1371600" algn="ctr" defTabSz="728663" rtl="0" eaLnBrk="0" fontAlgn="base" hangingPunct="0">
        <a:spcBef>
          <a:spcPct val="0"/>
        </a:spcBef>
        <a:spcAft>
          <a:spcPct val="0"/>
        </a:spcAft>
        <a:defRPr sz="4300">
          <a:solidFill>
            <a:srgbClr val="FFFF00"/>
          </a:solidFill>
          <a:latin typeface="Arial" charset="0"/>
        </a:defRPr>
      </a:lvl8pPr>
      <a:lvl9pPr marL="1828800" algn="ctr" defTabSz="728663" rtl="0" eaLnBrk="0" fontAlgn="base" hangingPunct="0">
        <a:spcBef>
          <a:spcPct val="0"/>
        </a:spcBef>
        <a:spcAft>
          <a:spcPct val="0"/>
        </a:spcAft>
        <a:defRPr sz="4300">
          <a:solidFill>
            <a:srgbClr val="FFFF00"/>
          </a:solidFill>
          <a:latin typeface="Arial" charset="0"/>
        </a:defRPr>
      </a:lvl9pPr>
    </p:titleStyle>
    <p:bodyStyle>
      <a:lvl1pPr marL="334963" indent="-334963" algn="l" defTabSz="728663" rtl="0" eaLnBrk="0" fontAlgn="base" hangingPunct="0">
        <a:spcBef>
          <a:spcPct val="20000"/>
        </a:spcBef>
        <a:spcAft>
          <a:spcPct val="0"/>
        </a:spcAft>
        <a:buChar char="•"/>
        <a:defRPr sz="3100">
          <a:solidFill>
            <a:schemeClr val="tx1"/>
          </a:solidFill>
          <a:latin typeface="+mn-lt"/>
          <a:ea typeface="+mn-ea"/>
          <a:cs typeface="+mn-cs"/>
        </a:defRPr>
      </a:lvl1pPr>
      <a:lvl2pPr marL="727075" indent="-277813" algn="l" defTabSz="728663" rtl="0" eaLnBrk="0" fontAlgn="base" hangingPunct="0">
        <a:spcBef>
          <a:spcPct val="20000"/>
        </a:spcBef>
        <a:spcAft>
          <a:spcPct val="0"/>
        </a:spcAft>
        <a:buChar char="–"/>
        <a:defRPr sz="2700">
          <a:solidFill>
            <a:schemeClr val="tx1"/>
          </a:solidFill>
          <a:latin typeface="+mn-lt"/>
        </a:defRPr>
      </a:lvl2pPr>
      <a:lvl3pPr marL="1117600" indent="-223838" algn="l" defTabSz="728663" rtl="0" eaLnBrk="0" fontAlgn="base" hangingPunct="0">
        <a:spcBef>
          <a:spcPct val="20000"/>
        </a:spcBef>
        <a:spcAft>
          <a:spcPct val="0"/>
        </a:spcAft>
        <a:buChar char="•"/>
        <a:defRPr sz="2400">
          <a:solidFill>
            <a:schemeClr val="tx1"/>
          </a:solidFill>
          <a:latin typeface="+mn-lt"/>
        </a:defRPr>
      </a:lvl3pPr>
      <a:lvl4pPr marL="1565275" indent="-223838" algn="l" defTabSz="728663" rtl="0" eaLnBrk="0" fontAlgn="base" hangingPunct="0">
        <a:spcBef>
          <a:spcPct val="20000"/>
        </a:spcBef>
        <a:spcAft>
          <a:spcPct val="0"/>
        </a:spcAft>
        <a:buChar char="–"/>
        <a:defRPr sz="2000">
          <a:solidFill>
            <a:schemeClr val="tx1"/>
          </a:solidFill>
          <a:latin typeface="+mn-lt"/>
        </a:defRPr>
      </a:lvl4pPr>
      <a:lvl5pPr marL="2011363" indent="-223838" algn="l" defTabSz="728663" rtl="0" eaLnBrk="0" fontAlgn="base" hangingPunct="0">
        <a:spcBef>
          <a:spcPct val="20000"/>
        </a:spcBef>
        <a:spcAft>
          <a:spcPct val="0"/>
        </a:spcAft>
        <a:buChar char="•"/>
        <a:defRPr sz="2000">
          <a:solidFill>
            <a:schemeClr val="tx1"/>
          </a:solidFill>
          <a:latin typeface="+mn-lt"/>
        </a:defRPr>
      </a:lvl5pPr>
      <a:lvl6pPr marL="2468563" indent="-223838" algn="l" defTabSz="728663" rtl="0" eaLnBrk="0" fontAlgn="base" hangingPunct="0">
        <a:spcBef>
          <a:spcPct val="20000"/>
        </a:spcBef>
        <a:spcAft>
          <a:spcPct val="0"/>
        </a:spcAft>
        <a:buChar char="•"/>
        <a:defRPr sz="2000">
          <a:solidFill>
            <a:schemeClr val="tx1"/>
          </a:solidFill>
          <a:latin typeface="+mn-lt"/>
        </a:defRPr>
      </a:lvl6pPr>
      <a:lvl7pPr marL="2925763" indent="-223838" algn="l" defTabSz="728663" rtl="0" eaLnBrk="0" fontAlgn="base" hangingPunct="0">
        <a:spcBef>
          <a:spcPct val="20000"/>
        </a:spcBef>
        <a:spcAft>
          <a:spcPct val="0"/>
        </a:spcAft>
        <a:buChar char="•"/>
        <a:defRPr sz="2000">
          <a:solidFill>
            <a:schemeClr val="tx1"/>
          </a:solidFill>
          <a:latin typeface="+mn-lt"/>
        </a:defRPr>
      </a:lvl7pPr>
      <a:lvl8pPr marL="3382963" indent="-223838" algn="l" defTabSz="728663" rtl="0" eaLnBrk="0" fontAlgn="base" hangingPunct="0">
        <a:spcBef>
          <a:spcPct val="20000"/>
        </a:spcBef>
        <a:spcAft>
          <a:spcPct val="0"/>
        </a:spcAft>
        <a:buChar char="•"/>
        <a:defRPr sz="2000">
          <a:solidFill>
            <a:schemeClr val="tx1"/>
          </a:solidFill>
          <a:latin typeface="+mn-lt"/>
        </a:defRPr>
      </a:lvl8pPr>
      <a:lvl9pPr marL="3840163" indent="-223838" algn="l" defTabSz="728663"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2" y="-819150"/>
            <a:ext cx="9390063"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7933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pic>
        <p:nvPicPr>
          <p:cNvPr id="1026" name="Picture 2" descr="powerpoint_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84213" y="4508503"/>
            <a:ext cx="7848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de-DE" smtClean="0"/>
              <a:t>Title</a:t>
            </a:r>
          </a:p>
        </p:txBody>
      </p:sp>
      <p:sp>
        <p:nvSpPr>
          <p:cNvPr id="1028" name="Rectangle 4"/>
          <p:cNvSpPr>
            <a:spLocks noGrp="1" noChangeArrowheads="1"/>
          </p:cNvSpPr>
          <p:nvPr>
            <p:ph type="body" idx="1"/>
          </p:nvPr>
        </p:nvSpPr>
        <p:spPr bwMode="auto">
          <a:xfrm>
            <a:off x="684213" y="539752"/>
            <a:ext cx="78486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Subtitle</a:t>
            </a:r>
            <a:endParaRPr lang="nl-NL" altLang="de-DE" smtClean="0"/>
          </a:p>
        </p:txBody>
      </p:sp>
    </p:spTree>
    <p:extLst>
      <p:ext uri="{BB962C8B-B14F-4D97-AF65-F5344CB8AC3E}">
        <p14:creationId xmlns:p14="http://schemas.microsoft.com/office/powerpoint/2010/main" val="33858626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algn="l" rtl="0" eaLnBrk="0" fontAlgn="base" hangingPunct="0">
        <a:spcBef>
          <a:spcPct val="20000"/>
        </a:spcBef>
        <a:spcAft>
          <a:spcPct val="0"/>
        </a:spcAft>
        <a:defRPr sz="3600">
          <a:solidFill>
            <a:schemeClr val="tx1"/>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66" tIns="46034" rIns="92066" bIns="46034" numCol="1" anchor="ctr" anchorCtr="0" compatLnSpc="1">
            <a:prstTxWarp prst="textNoShape">
              <a:avLst/>
            </a:prstTxWarp>
          </a:bodyPr>
          <a:lstStyle/>
          <a:p>
            <a:pPr lvl="0"/>
            <a:r>
              <a:rPr lang="de-CH" altLang="de-DE" smtClean="0"/>
              <a:t>Klicken Sie, um das Titelformat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66" tIns="46034" rIns="92066" bIns="46034"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
        <p:nvSpPr>
          <p:cNvPr id="493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66" tIns="46034" rIns="92066" bIns="46034" numCol="1" anchor="t" anchorCtr="0" compatLnSpc="1">
            <a:prstTxWarp prst="textNoShape">
              <a:avLst/>
            </a:prstTxWarp>
          </a:bodyPr>
          <a:lstStyle>
            <a:lvl1pPr algn="l" eaLnBrk="1" hangingPunct="1">
              <a:defRPr sz="1400" b="0">
                <a:solidFill>
                  <a:schemeClr val="tx1"/>
                </a:solidFill>
                <a:latin typeface="+mn-lt"/>
              </a:defRPr>
            </a:lvl1pPr>
          </a:lstStyle>
          <a:p>
            <a:pPr fontAlgn="base">
              <a:spcBef>
                <a:spcPct val="0"/>
              </a:spcBef>
              <a:spcAft>
                <a:spcPct val="0"/>
              </a:spcAft>
              <a:defRPr/>
            </a:pPr>
            <a:endParaRPr lang="de-CH">
              <a:solidFill>
                <a:srgbClr val="000000"/>
              </a:solidFill>
            </a:endParaRPr>
          </a:p>
        </p:txBody>
      </p:sp>
      <p:sp>
        <p:nvSpPr>
          <p:cNvPr id="493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66" tIns="46034" rIns="92066" bIns="46034" numCol="1" anchor="t" anchorCtr="0" compatLnSpc="1">
            <a:prstTxWarp prst="textNoShape">
              <a:avLst/>
            </a:prstTxWarp>
          </a:bodyPr>
          <a:lstStyle>
            <a:lvl1pPr eaLnBrk="1" hangingPunct="1">
              <a:defRPr sz="1400" b="0">
                <a:solidFill>
                  <a:schemeClr val="tx1"/>
                </a:solidFill>
                <a:latin typeface="+mn-lt"/>
              </a:defRPr>
            </a:lvl1pPr>
          </a:lstStyle>
          <a:p>
            <a:pPr algn="ctr" fontAlgn="base">
              <a:spcBef>
                <a:spcPct val="0"/>
              </a:spcBef>
              <a:spcAft>
                <a:spcPct val="0"/>
              </a:spcAft>
              <a:defRPr/>
            </a:pPr>
            <a:endParaRPr lang="de-CH">
              <a:solidFill>
                <a:srgbClr val="000000"/>
              </a:solidFill>
            </a:endParaRPr>
          </a:p>
        </p:txBody>
      </p:sp>
      <p:sp>
        <p:nvSpPr>
          <p:cNvPr id="493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66" tIns="46034" rIns="92066" bIns="46034" numCol="1" anchor="t" anchorCtr="0" compatLnSpc="1">
            <a:prstTxWarp prst="textNoShape">
              <a:avLst/>
            </a:prstTxWarp>
          </a:bodyPr>
          <a:lstStyle>
            <a:lvl1pPr algn="r" eaLnBrk="1" hangingPunct="1">
              <a:defRPr sz="1400" b="0">
                <a:solidFill>
                  <a:schemeClr val="tx1"/>
                </a:solidFill>
                <a:latin typeface="+mn-lt"/>
              </a:defRPr>
            </a:lvl1pPr>
          </a:lstStyle>
          <a:p>
            <a:pPr fontAlgn="base">
              <a:spcBef>
                <a:spcPct val="0"/>
              </a:spcBef>
              <a:spcAft>
                <a:spcPct val="0"/>
              </a:spcAft>
              <a:defRPr/>
            </a:pPr>
            <a:fld id="{F6DF9C93-81C2-441E-ACEB-8B60D2AA3E04}" type="slidenum">
              <a:rPr lang="de-CH">
                <a:solidFill>
                  <a:srgbClr val="000000"/>
                </a:solidFill>
              </a:rPr>
              <a:pPr fontAlgn="base">
                <a:spcBef>
                  <a:spcPct val="0"/>
                </a:spcBef>
                <a:spcAft>
                  <a:spcPct val="0"/>
                </a:spcAft>
                <a:defRPr/>
              </a:pPr>
              <a:t>‹Nr.›</a:t>
            </a:fld>
            <a:endParaRPr lang="de-CH">
              <a:solidFill>
                <a:srgbClr val="000000"/>
              </a:solidFill>
            </a:endParaRPr>
          </a:p>
        </p:txBody>
      </p:sp>
    </p:spTree>
    <p:extLst>
      <p:ext uri="{BB962C8B-B14F-4D97-AF65-F5344CB8AC3E}">
        <p14:creationId xmlns:p14="http://schemas.microsoft.com/office/powerpoint/2010/main" val="134722667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711492" y="6249161"/>
            <a:ext cx="1896341"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algn="l" defTabSz="728663">
              <a:defRPr sz="1400" b="0">
                <a:solidFill>
                  <a:schemeClr val="tx1"/>
                </a:solidFill>
                <a:latin typeface="Times New Roman" pitchFamily="18" charset="0"/>
              </a:defRPr>
            </a:lvl1pPr>
          </a:lstStyle>
          <a:p>
            <a:pPr eaLnBrk="0" fontAlgn="base" hangingPunct="0">
              <a:spcBef>
                <a:spcPct val="0"/>
              </a:spcBef>
              <a:spcAft>
                <a:spcPct val="0"/>
              </a:spcAft>
            </a:pPr>
            <a:endParaRPr lang="de-CH" altLang="de-DE">
              <a:solidFill>
                <a:srgbClr val="FFFFFF"/>
              </a:solidFill>
            </a:endParaRPr>
          </a:p>
        </p:txBody>
      </p:sp>
      <p:sp>
        <p:nvSpPr>
          <p:cNvPr id="1027" name="Rectangle 3"/>
          <p:cNvSpPr>
            <a:spLocks noGrp="1" noChangeArrowheads="1"/>
          </p:cNvSpPr>
          <p:nvPr>
            <p:ph type="ftr" sz="quarter" idx="3"/>
          </p:nvPr>
        </p:nvSpPr>
        <p:spPr bwMode="auto">
          <a:xfrm>
            <a:off x="3149025" y="6249161"/>
            <a:ext cx="2845955"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defTabSz="728663">
              <a:defRPr sz="1400" b="0">
                <a:solidFill>
                  <a:schemeClr val="tx1"/>
                </a:solidFill>
                <a:latin typeface="Times New Roman" pitchFamily="18" charset="0"/>
              </a:defRPr>
            </a:lvl1pPr>
          </a:lstStyle>
          <a:p>
            <a:pPr algn="ctr" eaLnBrk="0" fontAlgn="base" hangingPunct="0">
              <a:spcBef>
                <a:spcPct val="0"/>
              </a:spcBef>
              <a:spcAft>
                <a:spcPct val="0"/>
              </a:spcAft>
            </a:pPr>
            <a:endParaRPr lang="de-CH" altLang="de-DE">
              <a:solidFill>
                <a:srgbClr val="FFFFFF"/>
              </a:solidFill>
            </a:endParaRPr>
          </a:p>
        </p:txBody>
      </p:sp>
      <p:sp>
        <p:nvSpPr>
          <p:cNvPr id="1028" name="Rectangle 4"/>
          <p:cNvSpPr>
            <a:spLocks noGrp="1" noChangeArrowheads="1"/>
          </p:cNvSpPr>
          <p:nvPr>
            <p:ph type="sldNum" sz="quarter" idx="4"/>
          </p:nvPr>
        </p:nvSpPr>
        <p:spPr bwMode="auto">
          <a:xfrm>
            <a:off x="6536173" y="6249161"/>
            <a:ext cx="1896341" cy="45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488" tIns="44450" rIns="90488" bIns="44450" numCol="1" anchor="ctr" anchorCtr="0" compatLnSpc="1">
            <a:prstTxWarp prst="textNoShape">
              <a:avLst/>
            </a:prstTxWarp>
          </a:bodyPr>
          <a:lstStyle>
            <a:lvl1pPr algn="r" defTabSz="728663">
              <a:defRPr sz="1400" b="0">
                <a:solidFill>
                  <a:schemeClr val="tx1"/>
                </a:solidFill>
                <a:latin typeface="Times New Roman" pitchFamily="18" charset="0"/>
              </a:defRPr>
            </a:lvl1pPr>
          </a:lstStyle>
          <a:p>
            <a:pPr eaLnBrk="0" fontAlgn="base" hangingPunct="0">
              <a:spcBef>
                <a:spcPct val="0"/>
              </a:spcBef>
              <a:spcAft>
                <a:spcPct val="0"/>
              </a:spcAft>
            </a:pPr>
            <a:fld id="{A0922D14-F24D-403F-87FB-3980235A6D97}" type="slidenum">
              <a:rPr lang="de-CH" altLang="de-DE">
                <a:solidFill>
                  <a:srgbClr val="FFFFFF"/>
                </a:solidFill>
              </a:rPr>
              <a:pPr eaLnBrk="0" fontAlgn="base" hangingPunct="0">
                <a:spcBef>
                  <a:spcPct val="0"/>
                </a:spcBef>
                <a:spcAft>
                  <a:spcPct val="0"/>
                </a:spcAft>
              </a:pPr>
              <a:t>‹Nr.›</a:t>
            </a:fld>
            <a:endParaRPr lang="de-CH" altLang="de-DE">
              <a:solidFill>
                <a:srgbClr val="FFFFFF"/>
              </a:solidFill>
            </a:endParaRPr>
          </a:p>
        </p:txBody>
      </p:sp>
      <p:sp>
        <p:nvSpPr>
          <p:cNvPr id="1029" name="Rectangle 5"/>
          <p:cNvSpPr>
            <a:spLocks noGrp="1" noChangeArrowheads="1"/>
          </p:cNvSpPr>
          <p:nvPr>
            <p:ph type="title"/>
          </p:nvPr>
        </p:nvSpPr>
        <p:spPr bwMode="auto">
          <a:xfrm>
            <a:off x="685514" y="608843"/>
            <a:ext cx="777297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de-CH" altLang="de-DE" smtClean="0"/>
              <a:t>Klicken Sie, um das Titelformat zu bearbeiten</a:t>
            </a:r>
          </a:p>
        </p:txBody>
      </p:sp>
      <p:sp>
        <p:nvSpPr>
          <p:cNvPr id="1030" name="Rectangle 6"/>
          <p:cNvSpPr>
            <a:spLocks noGrp="1" noChangeArrowheads="1"/>
          </p:cNvSpPr>
          <p:nvPr>
            <p:ph type="body" idx="1"/>
          </p:nvPr>
        </p:nvSpPr>
        <p:spPr bwMode="auto">
          <a:xfrm>
            <a:off x="685514" y="1980769"/>
            <a:ext cx="7772977" cy="411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Tree>
    <p:extLst>
      <p:ext uri="{BB962C8B-B14F-4D97-AF65-F5344CB8AC3E}">
        <p14:creationId xmlns:p14="http://schemas.microsoft.com/office/powerpoint/2010/main" val="1188653145"/>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defTabSz="728663" rtl="0" eaLnBrk="0" fontAlgn="base" hangingPunct="0">
        <a:spcBef>
          <a:spcPct val="0"/>
        </a:spcBef>
        <a:spcAft>
          <a:spcPct val="0"/>
        </a:spcAft>
        <a:defRPr sz="4300">
          <a:solidFill>
            <a:srgbClr val="FFFF00"/>
          </a:solidFill>
          <a:latin typeface="+mj-lt"/>
          <a:ea typeface="+mj-ea"/>
          <a:cs typeface="+mj-cs"/>
        </a:defRPr>
      </a:lvl1pPr>
      <a:lvl2pPr algn="ctr" defTabSz="728663" rtl="0" eaLnBrk="0" fontAlgn="base" hangingPunct="0">
        <a:spcBef>
          <a:spcPct val="0"/>
        </a:spcBef>
        <a:spcAft>
          <a:spcPct val="0"/>
        </a:spcAft>
        <a:defRPr sz="4300">
          <a:solidFill>
            <a:srgbClr val="FFFF00"/>
          </a:solidFill>
          <a:latin typeface="Arial" charset="0"/>
        </a:defRPr>
      </a:lvl2pPr>
      <a:lvl3pPr algn="ctr" defTabSz="728663" rtl="0" eaLnBrk="0" fontAlgn="base" hangingPunct="0">
        <a:spcBef>
          <a:spcPct val="0"/>
        </a:spcBef>
        <a:spcAft>
          <a:spcPct val="0"/>
        </a:spcAft>
        <a:defRPr sz="4300">
          <a:solidFill>
            <a:srgbClr val="FFFF00"/>
          </a:solidFill>
          <a:latin typeface="Arial" charset="0"/>
        </a:defRPr>
      </a:lvl3pPr>
      <a:lvl4pPr algn="ctr" defTabSz="728663" rtl="0" eaLnBrk="0" fontAlgn="base" hangingPunct="0">
        <a:spcBef>
          <a:spcPct val="0"/>
        </a:spcBef>
        <a:spcAft>
          <a:spcPct val="0"/>
        </a:spcAft>
        <a:defRPr sz="4300">
          <a:solidFill>
            <a:srgbClr val="FFFF00"/>
          </a:solidFill>
          <a:latin typeface="Arial" charset="0"/>
        </a:defRPr>
      </a:lvl4pPr>
      <a:lvl5pPr algn="ctr" defTabSz="728663" rtl="0" eaLnBrk="0" fontAlgn="base" hangingPunct="0">
        <a:spcBef>
          <a:spcPct val="0"/>
        </a:spcBef>
        <a:spcAft>
          <a:spcPct val="0"/>
        </a:spcAft>
        <a:defRPr sz="4300">
          <a:solidFill>
            <a:srgbClr val="FFFF00"/>
          </a:solidFill>
          <a:latin typeface="Arial" charset="0"/>
        </a:defRPr>
      </a:lvl5pPr>
      <a:lvl6pPr marL="457200" algn="ctr" defTabSz="728663" rtl="0" eaLnBrk="0" fontAlgn="base" hangingPunct="0">
        <a:spcBef>
          <a:spcPct val="0"/>
        </a:spcBef>
        <a:spcAft>
          <a:spcPct val="0"/>
        </a:spcAft>
        <a:defRPr sz="4300">
          <a:solidFill>
            <a:srgbClr val="FFFF00"/>
          </a:solidFill>
          <a:latin typeface="Arial" charset="0"/>
        </a:defRPr>
      </a:lvl6pPr>
      <a:lvl7pPr marL="914400" algn="ctr" defTabSz="728663" rtl="0" eaLnBrk="0" fontAlgn="base" hangingPunct="0">
        <a:spcBef>
          <a:spcPct val="0"/>
        </a:spcBef>
        <a:spcAft>
          <a:spcPct val="0"/>
        </a:spcAft>
        <a:defRPr sz="4300">
          <a:solidFill>
            <a:srgbClr val="FFFF00"/>
          </a:solidFill>
          <a:latin typeface="Arial" charset="0"/>
        </a:defRPr>
      </a:lvl7pPr>
      <a:lvl8pPr marL="1371600" algn="ctr" defTabSz="728663" rtl="0" eaLnBrk="0" fontAlgn="base" hangingPunct="0">
        <a:spcBef>
          <a:spcPct val="0"/>
        </a:spcBef>
        <a:spcAft>
          <a:spcPct val="0"/>
        </a:spcAft>
        <a:defRPr sz="4300">
          <a:solidFill>
            <a:srgbClr val="FFFF00"/>
          </a:solidFill>
          <a:latin typeface="Arial" charset="0"/>
        </a:defRPr>
      </a:lvl8pPr>
      <a:lvl9pPr marL="1828800" algn="ctr" defTabSz="728663" rtl="0" eaLnBrk="0" fontAlgn="base" hangingPunct="0">
        <a:spcBef>
          <a:spcPct val="0"/>
        </a:spcBef>
        <a:spcAft>
          <a:spcPct val="0"/>
        </a:spcAft>
        <a:defRPr sz="4300">
          <a:solidFill>
            <a:srgbClr val="FFFF00"/>
          </a:solidFill>
          <a:latin typeface="Arial" charset="0"/>
        </a:defRPr>
      </a:lvl9pPr>
    </p:titleStyle>
    <p:bodyStyle>
      <a:lvl1pPr marL="334963" indent="-334963" algn="l" defTabSz="728663" rtl="0" eaLnBrk="0" fontAlgn="base" hangingPunct="0">
        <a:spcBef>
          <a:spcPct val="20000"/>
        </a:spcBef>
        <a:spcAft>
          <a:spcPct val="0"/>
        </a:spcAft>
        <a:buChar char="•"/>
        <a:defRPr sz="3100">
          <a:solidFill>
            <a:schemeClr val="tx1"/>
          </a:solidFill>
          <a:latin typeface="+mn-lt"/>
          <a:ea typeface="+mn-ea"/>
          <a:cs typeface="+mn-cs"/>
        </a:defRPr>
      </a:lvl1pPr>
      <a:lvl2pPr marL="727075" indent="-277813" algn="l" defTabSz="728663" rtl="0" eaLnBrk="0" fontAlgn="base" hangingPunct="0">
        <a:spcBef>
          <a:spcPct val="20000"/>
        </a:spcBef>
        <a:spcAft>
          <a:spcPct val="0"/>
        </a:spcAft>
        <a:buChar char="–"/>
        <a:defRPr sz="2700">
          <a:solidFill>
            <a:schemeClr val="tx1"/>
          </a:solidFill>
          <a:latin typeface="+mn-lt"/>
        </a:defRPr>
      </a:lvl2pPr>
      <a:lvl3pPr marL="1117600" indent="-223838" algn="l" defTabSz="728663" rtl="0" eaLnBrk="0" fontAlgn="base" hangingPunct="0">
        <a:spcBef>
          <a:spcPct val="20000"/>
        </a:spcBef>
        <a:spcAft>
          <a:spcPct val="0"/>
        </a:spcAft>
        <a:buChar char="•"/>
        <a:defRPr sz="2400">
          <a:solidFill>
            <a:schemeClr val="tx1"/>
          </a:solidFill>
          <a:latin typeface="+mn-lt"/>
        </a:defRPr>
      </a:lvl3pPr>
      <a:lvl4pPr marL="1565275" indent="-223838" algn="l" defTabSz="728663" rtl="0" eaLnBrk="0" fontAlgn="base" hangingPunct="0">
        <a:spcBef>
          <a:spcPct val="20000"/>
        </a:spcBef>
        <a:spcAft>
          <a:spcPct val="0"/>
        </a:spcAft>
        <a:buChar char="–"/>
        <a:defRPr sz="2000">
          <a:solidFill>
            <a:schemeClr val="tx1"/>
          </a:solidFill>
          <a:latin typeface="+mn-lt"/>
        </a:defRPr>
      </a:lvl4pPr>
      <a:lvl5pPr marL="2011363" indent="-223838" algn="l" defTabSz="728663" rtl="0" eaLnBrk="0" fontAlgn="base" hangingPunct="0">
        <a:spcBef>
          <a:spcPct val="20000"/>
        </a:spcBef>
        <a:spcAft>
          <a:spcPct val="0"/>
        </a:spcAft>
        <a:buChar char="•"/>
        <a:defRPr sz="2000">
          <a:solidFill>
            <a:schemeClr val="tx1"/>
          </a:solidFill>
          <a:latin typeface="+mn-lt"/>
        </a:defRPr>
      </a:lvl5pPr>
      <a:lvl6pPr marL="2468563" indent="-223838" algn="l" defTabSz="728663" rtl="0" eaLnBrk="0" fontAlgn="base" hangingPunct="0">
        <a:spcBef>
          <a:spcPct val="20000"/>
        </a:spcBef>
        <a:spcAft>
          <a:spcPct val="0"/>
        </a:spcAft>
        <a:buChar char="•"/>
        <a:defRPr sz="2000">
          <a:solidFill>
            <a:schemeClr val="tx1"/>
          </a:solidFill>
          <a:latin typeface="+mn-lt"/>
        </a:defRPr>
      </a:lvl6pPr>
      <a:lvl7pPr marL="2925763" indent="-223838" algn="l" defTabSz="728663" rtl="0" eaLnBrk="0" fontAlgn="base" hangingPunct="0">
        <a:spcBef>
          <a:spcPct val="20000"/>
        </a:spcBef>
        <a:spcAft>
          <a:spcPct val="0"/>
        </a:spcAft>
        <a:buChar char="•"/>
        <a:defRPr sz="2000">
          <a:solidFill>
            <a:schemeClr val="tx1"/>
          </a:solidFill>
          <a:latin typeface="+mn-lt"/>
        </a:defRPr>
      </a:lvl7pPr>
      <a:lvl8pPr marL="3382963" indent="-223838" algn="l" defTabSz="728663" rtl="0" eaLnBrk="0" fontAlgn="base" hangingPunct="0">
        <a:spcBef>
          <a:spcPct val="20000"/>
        </a:spcBef>
        <a:spcAft>
          <a:spcPct val="0"/>
        </a:spcAft>
        <a:buChar char="•"/>
        <a:defRPr sz="2000">
          <a:solidFill>
            <a:schemeClr val="tx1"/>
          </a:solidFill>
          <a:latin typeface="+mn-lt"/>
        </a:defRPr>
      </a:lvl8pPr>
      <a:lvl9pPr marL="3840163" indent="-223838" algn="l" defTabSz="728663"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www.google.ch/url?sa=i&amp;rct=j&amp;q=&amp;esrc=s&amp;frm=1&amp;source=images&amp;cd=&amp;cad=rja&amp;docid=_1ZRAgQx1sN9pM&amp;tbnid=CpSGaMux6tqslM:&amp;ved=0CAUQjRw&amp;url=http://www.clarcert.com/aktuelles_100716.htm&amp;ei=P3XeUt2iI4iptAasxYGAAQ&amp;bvm=bv.59568121,d.bGQ&amp;psig=AFQjCNFgD3zQeSkb8S1Mq-uvT-o86QoVNg&amp;ust=139039710993541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http://www.ctu.mrc.ac.uk/ctunet/admin/files/MRC_CTU_Black.gif" TargetMode="External"/><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85800" y="1785926"/>
            <a:ext cx="7772400" cy="1470025"/>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de-DE" b="1" kern="0" dirty="0" smtClean="0">
                <a:solidFill>
                  <a:srgbClr val="FFFF00"/>
                </a:solidFill>
                <a:latin typeface="Arial" panose="020B0604020202020204" pitchFamily="34" charset="0"/>
                <a:cs typeface="Arial" panose="020B0604020202020204" pitchFamily="34" charset="0"/>
              </a:rPr>
              <a:t>Optimale Hormontherapie</a:t>
            </a:r>
            <a:endParaRPr lang="de-CH" kern="0" dirty="0">
              <a:solidFill>
                <a:srgbClr val="FFFF00"/>
              </a:solidFill>
              <a:latin typeface="Arial" panose="020B0604020202020204" pitchFamily="34" charset="0"/>
              <a:cs typeface="Arial" panose="020B0604020202020204" pitchFamily="34" charset="0"/>
            </a:endParaRPr>
          </a:p>
        </p:txBody>
      </p:sp>
      <p:sp>
        <p:nvSpPr>
          <p:cNvPr id="3" name="Untertitel 2"/>
          <p:cNvSpPr txBox="1">
            <a:spLocks/>
          </p:cNvSpPr>
          <p:nvPr/>
        </p:nvSpPr>
        <p:spPr>
          <a:xfrm>
            <a:off x="1371600" y="3541701"/>
            <a:ext cx="64008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de-CH" kern="0" dirty="0" smtClean="0">
                <a:solidFill>
                  <a:schemeClr val="bg1"/>
                </a:solidFill>
                <a:latin typeface="Arial" panose="020B0604020202020204" pitchFamily="34" charset="0"/>
                <a:cs typeface="Arial" panose="020B0604020202020204" pitchFamily="34" charset="0"/>
              </a:rPr>
              <a:t>George Thalmann</a:t>
            </a:r>
          </a:p>
          <a:p>
            <a:pPr marL="0" indent="0" algn="ctr">
              <a:buNone/>
            </a:pPr>
            <a:r>
              <a:rPr lang="de-CH" kern="0" dirty="0" smtClean="0">
                <a:solidFill>
                  <a:schemeClr val="bg1"/>
                </a:solidFill>
                <a:latin typeface="Arial" panose="020B0604020202020204" pitchFamily="34" charset="0"/>
                <a:cs typeface="Arial" panose="020B0604020202020204" pitchFamily="34" charset="0"/>
              </a:rPr>
              <a:t>Urologische Universitätsklinik </a:t>
            </a:r>
          </a:p>
          <a:p>
            <a:pPr marL="0" indent="0" algn="ctr">
              <a:buNone/>
            </a:pPr>
            <a:r>
              <a:rPr lang="de-CH" kern="0" dirty="0" smtClean="0">
                <a:solidFill>
                  <a:schemeClr val="bg1"/>
                </a:solidFill>
                <a:latin typeface="Arial" panose="020B0604020202020204" pitchFamily="34" charset="0"/>
                <a:cs typeface="Arial" panose="020B0604020202020204" pitchFamily="34" charset="0"/>
              </a:rPr>
              <a:t>Bern</a:t>
            </a:r>
            <a:endParaRPr lang="de-CH" kern="0" dirty="0">
              <a:solidFill>
                <a:schemeClr val="bg1"/>
              </a:solidFill>
              <a:latin typeface="Arial" panose="020B0604020202020204" pitchFamily="34" charset="0"/>
              <a:cs typeface="Arial" panose="020B0604020202020204" pitchFamily="34" charset="0"/>
            </a:endParaRPr>
          </a:p>
        </p:txBody>
      </p:sp>
      <p:pic>
        <p:nvPicPr>
          <p:cNvPr id="4" name="Picture 13"/>
          <p:cNvPicPr>
            <a:picLocks noChangeAspect="1" noChangeArrowheads="1"/>
          </p:cNvPicPr>
          <p:nvPr/>
        </p:nvPicPr>
        <p:blipFill>
          <a:blip r:embed="rId2" cstate="print"/>
          <a:srcRect/>
          <a:stretch>
            <a:fillRect/>
          </a:stretch>
        </p:blipFill>
        <p:spPr bwMode="auto">
          <a:xfrm>
            <a:off x="7467600" y="5734322"/>
            <a:ext cx="1211263" cy="935038"/>
          </a:xfrm>
          <a:prstGeom prst="rect">
            <a:avLst/>
          </a:prstGeom>
          <a:noFill/>
          <a:ln w="9525">
            <a:noFill/>
            <a:miter lim="800000"/>
            <a:headEnd/>
            <a:tailEnd/>
          </a:ln>
        </p:spPr>
      </p:pic>
      <p:pic>
        <p:nvPicPr>
          <p:cNvPr id="5" name="Picture 10"/>
          <p:cNvPicPr>
            <a:picLocks noChangeAspect="1" noChangeArrowheads="1"/>
          </p:cNvPicPr>
          <p:nvPr/>
        </p:nvPicPr>
        <p:blipFill>
          <a:blip r:embed="rId3" cstate="print"/>
          <a:srcRect t="30316"/>
          <a:stretch>
            <a:fillRect/>
          </a:stretch>
        </p:blipFill>
        <p:spPr bwMode="auto">
          <a:xfrm>
            <a:off x="251520" y="5869260"/>
            <a:ext cx="2777096" cy="695325"/>
          </a:xfrm>
          <a:prstGeom prst="rect">
            <a:avLst/>
          </a:prstGeom>
          <a:noFill/>
          <a:ln w="9525">
            <a:noFill/>
            <a:miter lim="800000"/>
            <a:headEnd/>
            <a:tailEnd/>
          </a:ln>
        </p:spPr>
      </p:pic>
      <p:pic>
        <p:nvPicPr>
          <p:cNvPr id="6" name="Picture 2" descr="http://www.clarcert.com/files/logo_briefkopf_oz.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505" y="5869260"/>
            <a:ext cx="1933575" cy="695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prostatakarzinomzentrum-nordwest.de/fileadmin/Redaktion/Prostatakarzinomzentrum/Teaser_Logo_Prostatakarzinomzentrum_richtige_Groes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1343" y="5811518"/>
            <a:ext cx="1278929" cy="85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07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5" name="Text Box 3"/>
          <p:cNvSpPr txBox="1">
            <a:spLocks noChangeArrowheads="1"/>
          </p:cNvSpPr>
          <p:nvPr/>
        </p:nvSpPr>
        <p:spPr bwMode="auto">
          <a:xfrm>
            <a:off x="1108364" y="3"/>
            <a:ext cx="69272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de-CH" altLang="de-DE" sz="2800" dirty="0" err="1">
                <a:solidFill>
                  <a:schemeClr val="tx2"/>
                </a:solidFill>
              </a:rPr>
              <a:t>LNCaP</a:t>
            </a:r>
            <a:r>
              <a:rPr lang="de-CH" altLang="de-DE" sz="2800" dirty="0">
                <a:solidFill>
                  <a:schemeClr val="tx2"/>
                </a:solidFill>
              </a:rPr>
              <a:t> </a:t>
            </a:r>
            <a:r>
              <a:rPr lang="de-CH" altLang="de-DE" sz="2800" dirty="0" smtClean="0">
                <a:solidFill>
                  <a:schemeClr val="tx2"/>
                </a:solidFill>
              </a:rPr>
              <a:t>und </a:t>
            </a:r>
            <a:r>
              <a:rPr lang="de-CH" altLang="de-DE" sz="2800" dirty="0">
                <a:solidFill>
                  <a:schemeClr val="tx2"/>
                </a:solidFill>
              </a:rPr>
              <a:t>C4-2 </a:t>
            </a:r>
            <a:r>
              <a:rPr lang="de-CH" altLang="de-DE" sz="2800" dirty="0" smtClean="0">
                <a:solidFill>
                  <a:schemeClr val="tx2"/>
                </a:solidFill>
              </a:rPr>
              <a:t>Zellen und </a:t>
            </a:r>
            <a:r>
              <a:rPr lang="de-CH" altLang="de-DE" sz="2800" dirty="0" err="1">
                <a:solidFill>
                  <a:schemeClr val="tx2"/>
                </a:solidFill>
              </a:rPr>
              <a:t>Bicalutamide</a:t>
            </a:r>
            <a:endParaRPr lang="de-CH" altLang="de-DE" sz="2800" dirty="0">
              <a:solidFill>
                <a:schemeClr val="tx2"/>
              </a:solidFill>
            </a:endParaRPr>
          </a:p>
        </p:txBody>
      </p:sp>
      <p:graphicFrame>
        <p:nvGraphicFramePr>
          <p:cNvPr id="556165" name="Group 133"/>
          <p:cNvGraphicFramePr>
            <a:graphicFrameLocks noGrp="1"/>
          </p:cNvGraphicFramePr>
          <p:nvPr>
            <p:extLst>
              <p:ext uri="{D42A27DB-BD31-4B8C-83A1-F6EECF244321}">
                <p14:modId xmlns:p14="http://schemas.microsoft.com/office/powerpoint/2010/main" val="3488194244"/>
              </p:ext>
            </p:extLst>
          </p:nvPr>
        </p:nvGraphicFramePr>
        <p:xfrm>
          <a:off x="69273" y="4509120"/>
          <a:ext cx="2632364" cy="971342"/>
        </p:xfrm>
        <a:graphic>
          <a:graphicData uri="http://schemas.openxmlformats.org/drawingml/2006/table">
            <a:tbl>
              <a:tblPr/>
              <a:tblGrid>
                <a:gridCol w="2632364"/>
              </a:tblGrid>
              <a:tr h="971342">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chemeClr val="tx1"/>
                          </a:solidFill>
                          <a:effectLst/>
                          <a:latin typeface="Arial" charset="0"/>
                        </a:rPr>
                        <a:t>PSA </a:t>
                      </a:r>
                      <a:r>
                        <a:rPr kumimoji="0" lang="de-CH" altLang="de-DE" sz="1800" b="1" i="0" u="none" strike="noStrike" cap="none" normalizeH="0" baseline="0" dirty="0" err="1" smtClean="0">
                          <a:ln>
                            <a:noFill/>
                          </a:ln>
                          <a:solidFill>
                            <a:schemeClr val="tx1"/>
                          </a:solidFill>
                          <a:effectLst/>
                          <a:latin typeface="Arial" charset="0"/>
                        </a:rPr>
                        <a:t>mRNA</a:t>
                      </a:r>
                      <a:r>
                        <a:rPr kumimoji="0" lang="de-CH" altLang="de-DE" sz="1800" b="1" i="0" u="none" strike="noStrike" cap="none" normalizeH="0" baseline="0" dirty="0" smtClean="0">
                          <a:ln>
                            <a:noFill/>
                          </a:ln>
                          <a:solidFill>
                            <a:schemeClr val="tx1"/>
                          </a:solidFill>
                          <a:effectLst/>
                          <a:latin typeface="Arial" charset="0"/>
                        </a:rPr>
                        <a:t> Expression</a:t>
                      </a: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6171" name="Group 139"/>
          <p:cNvGraphicFramePr>
            <a:graphicFrameLocks noGrp="1"/>
          </p:cNvGraphicFramePr>
          <p:nvPr>
            <p:extLst>
              <p:ext uri="{D42A27DB-BD31-4B8C-83A1-F6EECF244321}">
                <p14:modId xmlns:p14="http://schemas.microsoft.com/office/powerpoint/2010/main" val="3715538260"/>
              </p:ext>
            </p:extLst>
          </p:nvPr>
        </p:nvGraphicFramePr>
        <p:xfrm>
          <a:off x="69273" y="5497311"/>
          <a:ext cx="2632364" cy="971342"/>
        </p:xfrm>
        <a:graphic>
          <a:graphicData uri="http://schemas.openxmlformats.org/drawingml/2006/table">
            <a:tbl>
              <a:tblPr/>
              <a:tblGrid>
                <a:gridCol w="2632364"/>
              </a:tblGrid>
              <a:tr h="971342">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chemeClr val="tx1"/>
                          </a:solidFill>
                          <a:effectLst/>
                          <a:latin typeface="Arial" charset="0"/>
                        </a:rPr>
                        <a:t>PSA Protein Expression</a:t>
                      </a: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6177" name="Group 145"/>
          <p:cNvGraphicFramePr>
            <a:graphicFrameLocks noGrp="1"/>
          </p:cNvGraphicFramePr>
          <p:nvPr>
            <p:extLst>
              <p:ext uri="{D42A27DB-BD31-4B8C-83A1-F6EECF244321}">
                <p14:modId xmlns:p14="http://schemas.microsoft.com/office/powerpoint/2010/main" val="4012989769"/>
              </p:ext>
            </p:extLst>
          </p:nvPr>
        </p:nvGraphicFramePr>
        <p:xfrm>
          <a:off x="2699792" y="4511927"/>
          <a:ext cx="1893576" cy="971342"/>
        </p:xfrm>
        <a:graphic>
          <a:graphicData uri="http://schemas.openxmlformats.org/drawingml/2006/table">
            <a:tbl>
              <a:tblPr/>
              <a:tblGrid>
                <a:gridCol w="1893576"/>
              </a:tblGrid>
              <a:tr h="971342">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rgbClr val="FF0000"/>
                          </a:solidFill>
                          <a:effectLst/>
                          <a:latin typeface="Arial" charset="0"/>
                          <a:cs typeface="Arial" charset="0"/>
                        </a:rPr>
                        <a:t> Ø   </a:t>
                      </a:r>
                      <a:r>
                        <a:rPr kumimoji="0" lang="de-CH" altLang="de-DE" sz="1800" b="0" i="0" u="none" strike="noStrike" cap="none" normalizeH="0" baseline="0" dirty="0" smtClean="0">
                          <a:ln>
                            <a:noFill/>
                          </a:ln>
                          <a:solidFill>
                            <a:srgbClr val="FF0000"/>
                          </a:solidFill>
                          <a:effectLst/>
                          <a:latin typeface="Arial" charset="0"/>
                          <a:cs typeface="Arial" charset="0"/>
                        </a:rPr>
                        <a:t>   </a:t>
                      </a:r>
                      <a:r>
                        <a:rPr kumimoji="0" lang="de-CH" altLang="de-DE" sz="1800" b="1" i="0" u="none" strike="noStrike" cap="none" normalizeH="0" baseline="0" dirty="0" err="1" smtClean="0">
                          <a:ln>
                            <a:noFill/>
                          </a:ln>
                          <a:solidFill>
                            <a:srgbClr val="00FF00"/>
                          </a:solidFill>
                          <a:effectLst/>
                          <a:latin typeface="Arial" charset="0"/>
                          <a:cs typeface="Arial" charset="0"/>
                        </a:rPr>
                        <a:t>Ø</a:t>
                      </a:r>
                      <a:r>
                        <a:rPr kumimoji="0" lang="de-CH" altLang="de-DE" sz="1800" b="0" i="0" u="none" strike="noStrike" cap="none" normalizeH="0" baseline="0" dirty="0" smtClean="0">
                          <a:ln>
                            <a:noFill/>
                          </a:ln>
                          <a:solidFill>
                            <a:srgbClr val="FF0000"/>
                          </a:solidFill>
                          <a:effectLst/>
                          <a:latin typeface="Arial" charset="0"/>
                          <a:cs typeface="Arial" charset="0"/>
                        </a:rPr>
                        <a:t>      </a:t>
                      </a:r>
                      <a:r>
                        <a:rPr kumimoji="0" lang="de-CH" altLang="de-DE" sz="1800" b="1" i="0" u="none" strike="noStrike" cap="none" normalizeH="0" baseline="0" dirty="0" err="1" smtClean="0">
                          <a:ln>
                            <a:noFill/>
                          </a:ln>
                          <a:solidFill>
                            <a:srgbClr val="FF9900"/>
                          </a:solidFill>
                          <a:effectLst/>
                          <a:latin typeface="Arial" charset="0"/>
                          <a:cs typeface="Arial" charset="0"/>
                        </a:rPr>
                        <a:t>Ø</a:t>
                      </a:r>
                      <a:endParaRPr kumimoji="0" lang="de-CH" altLang="de-DE" sz="1800" b="1" i="0" u="none" strike="noStrike" cap="none" normalizeH="0" baseline="0" dirty="0" smtClean="0">
                        <a:ln>
                          <a:noFill/>
                        </a:ln>
                        <a:solidFill>
                          <a:srgbClr val="FF9900"/>
                        </a:solidFill>
                        <a:effectLst/>
                        <a:latin typeface="Arial" charset="0"/>
                        <a:cs typeface="Arial" charset="0"/>
                      </a:endParaRP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6183" name="Group 151"/>
          <p:cNvGraphicFramePr>
            <a:graphicFrameLocks noGrp="1"/>
          </p:cNvGraphicFramePr>
          <p:nvPr>
            <p:extLst>
              <p:ext uri="{D42A27DB-BD31-4B8C-83A1-F6EECF244321}">
                <p14:modId xmlns:p14="http://schemas.microsoft.com/office/powerpoint/2010/main" val="4076556603"/>
              </p:ext>
            </p:extLst>
          </p:nvPr>
        </p:nvGraphicFramePr>
        <p:xfrm>
          <a:off x="2840184" y="5630798"/>
          <a:ext cx="1454727" cy="621831"/>
        </p:xfrm>
        <a:graphic>
          <a:graphicData uri="http://schemas.openxmlformats.org/drawingml/2006/table">
            <a:tbl>
              <a:tblPr/>
              <a:tblGrid>
                <a:gridCol w="1454727"/>
              </a:tblGrid>
              <a:tr h="621831">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rgbClr val="FF0000"/>
                          </a:solidFill>
                          <a:effectLst/>
                          <a:latin typeface="Arial" charset="0"/>
                          <a:cs typeface="Arial" charset="0"/>
                        </a:rPr>
                        <a:t> Ø</a:t>
                      </a: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56189" name="AutoShape 157"/>
          <p:cNvSpPr>
            <a:spLocks noChangeArrowheads="1"/>
          </p:cNvSpPr>
          <p:nvPr/>
        </p:nvSpPr>
        <p:spPr bwMode="auto">
          <a:xfrm>
            <a:off x="4052454" y="5718954"/>
            <a:ext cx="69273" cy="389659"/>
          </a:xfrm>
          <a:prstGeom prst="downArrow">
            <a:avLst>
              <a:gd name="adj1" fmla="val 50000"/>
              <a:gd name="adj2" fmla="val 125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de-DE" altLang="de-DE">
              <a:solidFill>
                <a:srgbClr val="FF9900"/>
              </a:solidFill>
              <a:latin typeface="Times New Roman" pitchFamily="18" charset="0"/>
            </a:endParaRPr>
          </a:p>
        </p:txBody>
      </p:sp>
      <p:sp>
        <p:nvSpPr>
          <p:cNvPr id="556190" name="AutoShape 158"/>
          <p:cNvSpPr>
            <a:spLocks noChangeArrowheads="1"/>
          </p:cNvSpPr>
          <p:nvPr/>
        </p:nvSpPr>
        <p:spPr bwMode="auto">
          <a:xfrm>
            <a:off x="3532911" y="5718954"/>
            <a:ext cx="69273" cy="389659"/>
          </a:xfrm>
          <a:prstGeom prst="downArrow">
            <a:avLst>
              <a:gd name="adj1" fmla="val 50000"/>
              <a:gd name="adj2" fmla="val 125000"/>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de-DE" altLang="de-DE">
              <a:solidFill>
                <a:srgbClr val="FF9900"/>
              </a:solidFill>
              <a:latin typeface="Times New Roman" pitchFamily="18" charset="0"/>
            </a:endParaRPr>
          </a:p>
        </p:txBody>
      </p:sp>
      <p:grpSp>
        <p:nvGrpSpPr>
          <p:cNvPr id="2" name="Gruppieren 1"/>
          <p:cNvGrpSpPr/>
          <p:nvPr/>
        </p:nvGrpSpPr>
        <p:grpSpPr>
          <a:xfrm>
            <a:off x="69273" y="476672"/>
            <a:ext cx="8659093" cy="3906109"/>
            <a:chOff x="69273" y="476672"/>
            <a:chExt cx="8659093" cy="4130386"/>
          </a:xfrm>
        </p:grpSpPr>
        <p:sp>
          <p:nvSpPr>
            <p:cNvPr id="556037" name="Rectangle 5"/>
            <p:cNvSpPr>
              <a:spLocks noChangeArrowheads="1"/>
            </p:cNvSpPr>
            <p:nvPr/>
          </p:nvSpPr>
          <p:spPr bwMode="auto">
            <a:xfrm>
              <a:off x="69273" y="489660"/>
              <a:ext cx="4364182" cy="41125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038" name="Rectangle 6"/>
            <p:cNvSpPr>
              <a:spLocks noChangeArrowheads="1"/>
            </p:cNvSpPr>
            <p:nvPr/>
          </p:nvSpPr>
          <p:spPr bwMode="auto">
            <a:xfrm>
              <a:off x="842819" y="806259"/>
              <a:ext cx="3035012" cy="33900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039" name="Line 7"/>
            <p:cNvSpPr>
              <a:spLocks noChangeShapeType="1"/>
            </p:cNvSpPr>
            <p:nvPr/>
          </p:nvSpPr>
          <p:spPr bwMode="auto">
            <a:xfrm>
              <a:off x="842818" y="806259"/>
              <a:ext cx="1444" cy="33900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0" name="Line 8"/>
            <p:cNvSpPr>
              <a:spLocks noChangeShapeType="1"/>
            </p:cNvSpPr>
            <p:nvPr/>
          </p:nvSpPr>
          <p:spPr bwMode="auto">
            <a:xfrm>
              <a:off x="806742" y="4196296"/>
              <a:ext cx="36079" cy="16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1" name="Line 9"/>
            <p:cNvSpPr>
              <a:spLocks noChangeShapeType="1"/>
            </p:cNvSpPr>
            <p:nvPr/>
          </p:nvSpPr>
          <p:spPr bwMode="auto">
            <a:xfrm>
              <a:off x="806742" y="3767671"/>
              <a:ext cx="36079" cy="16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2" name="Line 10"/>
            <p:cNvSpPr>
              <a:spLocks noChangeShapeType="1"/>
            </p:cNvSpPr>
            <p:nvPr/>
          </p:nvSpPr>
          <p:spPr bwMode="auto">
            <a:xfrm>
              <a:off x="806742" y="3356902"/>
              <a:ext cx="36079" cy="16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3" name="Line 11"/>
            <p:cNvSpPr>
              <a:spLocks noChangeShapeType="1"/>
            </p:cNvSpPr>
            <p:nvPr/>
          </p:nvSpPr>
          <p:spPr bwMode="auto">
            <a:xfrm>
              <a:off x="806742" y="2929904"/>
              <a:ext cx="36079" cy="16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4" name="Line 12"/>
            <p:cNvSpPr>
              <a:spLocks noChangeShapeType="1"/>
            </p:cNvSpPr>
            <p:nvPr/>
          </p:nvSpPr>
          <p:spPr bwMode="auto">
            <a:xfrm>
              <a:off x="806742" y="2501279"/>
              <a:ext cx="36079" cy="16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5" name="Line 13"/>
            <p:cNvSpPr>
              <a:spLocks noChangeShapeType="1"/>
            </p:cNvSpPr>
            <p:nvPr/>
          </p:nvSpPr>
          <p:spPr bwMode="auto">
            <a:xfrm>
              <a:off x="806742" y="2074274"/>
              <a:ext cx="3607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6" name="Line 14"/>
            <p:cNvSpPr>
              <a:spLocks noChangeShapeType="1"/>
            </p:cNvSpPr>
            <p:nvPr/>
          </p:nvSpPr>
          <p:spPr bwMode="auto">
            <a:xfrm>
              <a:off x="806742" y="1661885"/>
              <a:ext cx="3607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7" name="Line 15"/>
            <p:cNvSpPr>
              <a:spLocks noChangeShapeType="1"/>
            </p:cNvSpPr>
            <p:nvPr/>
          </p:nvSpPr>
          <p:spPr bwMode="auto">
            <a:xfrm>
              <a:off x="806742" y="1233260"/>
              <a:ext cx="36079" cy="16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8" name="Line 16"/>
            <p:cNvSpPr>
              <a:spLocks noChangeShapeType="1"/>
            </p:cNvSpPr>
            <p:nvPr/>
          </p:nvSpPr>
          <p:spPr bwMode="auto">
            <a:xfrm>
              <a:off x="806742" y="806262"/>
              <a:ext cx="36079" cy="16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49" name="Line 17"/>
            <p:cNvSpPr>
              <a:spLocks noChangeShapeType="1"/>
            </p:cNvSpPr>
            <p:nvPr/>
          </p:nvSpPr>
          <p:spPr bwMode="auto">
            <a:xfrm>
              <a:off x="842819" y="4196296"/>
              <a:ext cx="3035012" cy="16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0" name="Line 18"/>
            <p:cNvSpPr>
              <a:spLocks noChangeShapeType="1"/>
            </p:cNvSpPr>
            <p:nvPr/>
          </p:nvSpPr>
          <p:spPr bwMode="auto">
            <a:xfrm flipV="1">
              <a:off x="842818" y="4196296"/>
              <a:ext cx="1444" cy="470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1" name="Line 19"/>
            <p:cNvSpPr>
              <a:spLocks noChangeShapeType="1"/>
            </p:cNvSpPr>
            <p:nvPr/>
          </p:nvSpPr>
          <p:spPr bwMode="auto">
            <a:xfrm flipV="1">
              <a:off x="1858818" y="4196296"/>
              <a:ext cx="0" cy="470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2" name="Line 20"/>
            <p:cNvSpPr>
              <a:spLocks noChangeShapeType="1"/>
            </p:cNvSpPr>
            <p:nvPr/>
          </p:nvSpPr>
          <p:spPr bwMode="auto">
            <a:xfrm flipV="1">
              <a:off x="2861832" y="4196296"/>
              <a:ext cx="1443" cy="470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3" name="Line 21"/>
            <p:cNvSpPr>
              <a:spLocks noChangeShapeType="1"/>
            </p:cNvSpPr>
            <p:nvPr/>
          </p:nvSpPr>
          <p:spPr bwMode="auto">
            <a:xfrm flipV="1">
              <a:off x="3877830" y="4196296"/>
              <a:ext cx="0" cy="470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4" name="Line 22"/>
            <p:cNvSpPr>
              <a:spLocks noChangeShapeType="1"/>
            </p:cNvSpPr>
            <p:nvPr/>
          </p:nvSpPr>
          <p:spPr bwMode="auto">
            <a:xfrm flipV="1">
              <a:off x="842818" y="2327555"/>
              <a:ext cx="1016000" cy="569877"/>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5" name="Line 23"/>
            <p:cNvSpPr>
              <a:spLocks noChangeShapeType="1"/>
            </p:cNvSpPr>
            <p:nvPr/>
          </p:nvSpPr>
          <p:spPr bwMode="auto">
            <a:xfrm flipV="1">
              <a:off x="1858819" y="1519012"/>
              <a:ext cx="2019012" cy="80854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6" name="Line 24"/>
            <p:cNvSpPr>
              <a:spLocks noChangeShapeType="1"/>
            </p:cNvSpPr>
            <p:nvPr/>
          </p:nvSpPr>
          <p:spPr bwMode="auto">
            <a:xfrm>
              <a:off x="842818" y="2897432"/>
              <a:ext cx="1444" cy="162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7" name="Line 25"/>
            <p:cNvSpPr>
              <a:spLocks noChangeShapeType="1"/>
            </p:cNvSpPr>
            <p:nvPr/>
          </p:nvSpPr>
          <p:spPr bwMode="auto">
            <a:xfrm>
              <a:off x="806739" y="2897432"/>
              <a:ext cx="83705" cy="162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8" name="Line 26"/>
            <p:cNvSpPr>
              <a:spLocks noChangeShapeType="1"/>
            </p:cNvSpPr>
            <p:nvPr/>
          </p:nvSpPr>
          <p:spPr bwMode="auto">
            <a:xfrm>
              <a:off x="1858818" y="2327553"/>
              <a:ext cx="0" cy="162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59" name="Line 27"/>
            <p:cNvSpPr>
              <a:spLocks noChangeShapeType="1"/>
            </p:cNvSpPr>
            <p:nvPr/>
          </p:nvSpPr>
          <p:spPr bwMode="auto">
            <a:xfrm>
              <a:off x="1821298" y="2327553"/>
              <a:ext cx="85148" cy="162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0" name="Line 28"/>
            <p:cNvSpPr>
              <a:spLocks noChangeShapeType="1"/>
            </p:cNvSpPr>
            <p:nvPr/>
          </p:nvSpPr>
          <p:spPr bwMode="auto">
            <a:xfrm flipV="1">
              <a:off x="3877830" y="1392374"/>
              <a:ext cx="0" cy="126639"/>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1" name="Line 29"/>
            <p:cNvSpPr>
              <a:spLocks noChangeShapeType="1"/>
            </p:cNvSpPr>
            <p:nvPr/>
          </p:nvSpPr>
          <p:spPr bwMode="auto">
            <a:xfrm>
              <a:off x="3840307" y="1392371"/>
              <a:ext cx="85147" cy="162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2" name="Line 30"/>
            <p:cNvSpPr>
              <a:spLocks noChangeShapeType="1"/>
            </p:cNvSpPr>
            <p:nvPr/>
          </p:nvSpPr>
          <p:spPr bwMode="auto">
            <a:xfrm>
              <a:off x="842818" y="2897432"/>
              <a:ext cx="1444" cy="162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3" name="Line 31"/>
            <p:cNvSpPr>
              <a:spLocks noChangeShapeType="1"/>
            </p:cNvSpPr>
            <p:nvPr/>
          </p:nvSpPr>
          <p:spPr bwMode="auto">
            <a:xfrm>
              <a:off x="806739" y="2897432"/>
              <a:ext cx="83705" cy="162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4" name="Line 32"/>
            <p:cNvSpPr>
              <a:spLocks noChangeShapeType="1"/>
            </p:cNvSpPr>
            <p:nvPr/>
          </p:nvSpPr>
          <p:spPr bwMode="auto">
            <a:xfrm>
              <a:off x="1858818" y="2327553"/>
              <a:ext cx="0" cy="162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5" name="Line 33"/>
            <p:cNvSpPr>
              <a:spLocks noChangeShapeType="1"/>
            </p:cNvSpPr>
            <p:nvPr/>
          </p:nvSpPr>
          <p:spPr bwMode="auto">
            <a:xfrm>
              <a:off x="1821298" y="2327553"/>
              <a:ext cx="85148" cy="162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6" name="Line 34"/>
            <p:cNvSpPr>
              <a:spLocks noChangeShapeType="1"/>
            </p:cNvSpPr>
            <p:nvPr/>
          </p:nvSpPr>
          <p:spPr bwMode="auto">
            <a:xfrm>
              <a:off x="3877830" y="1519010"/>
              <a:ext cx="0" cy="112028"/>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7" name="Line 35"/>
            <p:cNvSpPr>
              <a:spLocks noChangeShapeType="1"/>
            </p:cNvSpPr>
            <p:nvPr/>
          </p:nvSpPr>
          <p:spPr bwMode="auto">
            <a:xfrm>
              <a:off x="3840307" y="1631038"/>
              <a:ext cx="85147" cy="0"/>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8" name="Line 36"/>
            <p:cNvSpPr>
              <a:spLocks noChangeShapeType="1"/>
            </p:cNvSpPr>
            <p:nvPr/>
          </p:nvSpPr>
          <p:spPr bwMode="auto">
            <a:xfrm flipV="1">
              <a:off x="842818" y="2247998"/>
              <a:ext cx="1016000" cy="649432"/>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69" name="Line 37"/>
            <p:cNvSpPr>
              <a:spLocks noChangeShapeType="1"/>
            </p:cNvSpPr>
            <p:nvPr/>
          </p:nvSpPr>
          <p:spPr bwMode="auto">
            <a:xfrm flipV="1">
              <a:off x="1858819" y="1788527"/>
              <a:ext cx="2019012" cy="459474"/>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0" name="Line 38"/>
            <p:cNvSpPr>
              <a:spLocks noChangeShapeType="1"/>
            </p:cNvSpPr>
            <p:nvPr/>
          </p:nvSpPr>
          <p:spPr bwMode="auto">
            <a:xfrm>
              <a:off x="842818" y="2897432"/>
              <a:ext cx="1444"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1" name="Line 39"/>
            <p:cNvSpPr>
              <a:spLocks noChangeShapeType="1"/>
            </p:cNvSpPr>
            <p:nvPr/>
          </p:nvSpPr>
          <p:spPr bwMode="auto">
            <a:xfrm>
              <a:off x="806739" y="2897432"/>
              <a:ext cx="83705"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2" name="Line 40"/>
            <p:cNvSpPr>
              <a:spLocks noChangeShapeType="1"/>
            </p:cNvSpPr>
            <p:nvPr/>
          </p:nvSpPr>
          <p:spPr bwMode="auto">
            <a:xfrm>
              <a:off x="1858818" y="2248000"/>
              <a:ext cx="0"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3" name="Line 41"/>
            <p:cNvSpPr>
              <a:spLocks noChangeShapeType="1"/>
            </p:cNvSpPr>
            <p:nvPr/>
          </p:nvSpPr>
          <p:spPr bwMode="auto">
            <a:xfrm>
              <a:off x="1821298" y="2248000"/>
              <a:ext cx="85148"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4" name="Line 42"/>
            <p:cNvSpPr>
              <a:spLocks noChangeShapeType="1"/>
            </p:cNvSpPr>
            <p:nvPr/>
          </p:nvSpPr>
          <p:spPr bwMode="auto">
            <a:xfrm flipV="1">
              <a:off x="3877830" y="1598569"/>
              <a:ext cx="0" cy="189958"/>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5" name="Line 43"/>
            <p:cNvSpPr>
              <a:spLocks noChangeShapeType="1"/>
            </p:cNvSpPr>
            <p:nvPr/>
          </p:nvSpPr>
          <p:spPr bwMode="auto">
            <a:xfrm>
              <a:off x="3840307" y="1598569"/>
              <a:ext cx="85147"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6" name="Line 44"/>
            <p:cNvSpPr>
              <a:spLocks noChangeShapeType="1"/>
            </p:cNvSpPr>
            <p:nvPr/>
          </p:nvSpPr>
          <p:spPr bwMode="auto">
            <a:xfrm>
              <a:off x="842818" y="2897432"/>
              <a:ext cx="1444"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7" name="Line 45"/>
            <p:cNvSpPr>
              <a:spLocks noChangeShapeType="1"/>
            </p:cNvSpPr>
            <p:nvPr/>
          </p:nvSpPr>
          <p:spPr bwMode="auto">
            <a:xfrm>
              <a:off x="806739" y="2897432"/>
              <a:ext cx="83705"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8" name="Line 46"/>
            <p:cNvSpPr>
              <a:spLocks noChangeShapeType="1"/>
            </p:cNvSpPr>
            <p:nvPr/>
          </p:nvSpPr>
          <p:spPr bwMode="auto">
            <a:xfrm>
              <a:off x="1858818" y="2248000"/>
              <a:ext cx="0"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79" name="Line 47"/>
            <p:cNvSpPr>
              <a:spLocks noChangeShapeType="1"/>
            </p:cNvSpPr>
            <p:nvPr/>
          </p:nvSpPr>
          <p:spPr bwMode="auto">
            <a:xfrm>
              <a:off x="1821298" y="2248000"/>
              <a:ext cx="85148"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0" name="Line 48"/>
            <p:cNvSpPr>
              <a:spLocks noChangeShapeType="1"/>
            </p:cNvSpPr>
            <p:nvPr/>
          </p:nvSpPr>
          <p:spPr bwMode="auto">
            <a:xfrm>
              <a:off x="3877830" y="1788527"/>
              <a:ext cx="0" cy="206195"/>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1" name="Line 49"/>
            <p:cNvSpPr>
              <a:spLocks noChangeShapeType="1"/>
            </p:cNvSpPr>
            <p:nvPr/>
          </p:nvSpPr>
          <p:spPr bwMode="auto">
            <a:xfrm>
              <a:off x="3840307" y="1994722"/>
              <a:ext cx="85147"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2" name="Line 50"/>
            <p:cNvSpPr>
              <a:spLocks noChangeShapeType="1"/>
            </p:cNvSpPr>
            <p:nvPr/>
          </p:nvSpPr>
          <p:spPr bwMode="auto">
            <a:xfrm flipV="1">
              <a:off x="842818" y="2295083"/>
              <a:ext cx="1016000" cy="602349"/>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3" name="Line 51"/>
            <p:cNvSpPr>
              <a:spLocks noChangeShapeType="1"/>
            </p:cNvSpPr>
            <p:nvPr/>
          </p:nvSpPr>
          <p:spPr bwMode="auto">
            <a:xfrm flipV="1">
              <a:off x="1858819" y="1835608"/>
              <a:ext cx="2019012" cy="459473"/>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4" name="Line 52"/>
            <p:cNvSpPr>
              <a:spLocks noChangeShapeType="1"/>
            </p:cNvSpPr>
            <p:nvPr/>
          </p:nvSpPr>
          <p:spPr bwMode="auto">
            <a:xfrm>
              <a:off x="842818" y="2897432"/>
              <a:ext cx="1444" cy="1623"/>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5" name="Line 53"/>
            <p:cNvSpPr>
              <a:spLocks noChangeShapeType="1"/>
            </p:cNvSpPr>
            <p:nvPr/>
          </p:nvSpPr>
          <p:spPr bwMode="auto">
            <a:xfrm>
              <a:off x="806739" y="2897432"/>
              <a:ext cx="83705" cy="1623"/>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6" name="Line 54"/>
            <p:cNvSpPr>
              <a:spLocks noChangeShapeType="1"/>
            </p:cNvSpPr>
            <p:nvPr/>
          </p:nvSpPr>
          <p:spPr bwMode="auto">
            <a:xfrm>
              <a:off x="1858818" y="2295081"/>
              <a:ext cx="0" cy="1624"/>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7" name="Line 55"/>
            <p:cNvSpPr>
              <a:spLocks noChangeShapeType="1"/>
            </p:cNvSpPr>
            <p:nvPr/>
          </p:nvSpPr>
          <p:spPr bwMode="auto">
            <a:xfrm>
              <a:off x="1821298" y="2295081"/>
              <a:ext cx="85148" cy="1624"/>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8" name="Line 56"/>
            <p:cNvSpPr>
              <a:spLocks noChangeShapeType="1"/>
            </p:cNvSpPr>
            <p:nvPr/>
          </p:nvSpPr>
          <p:spPr bwMode="auto">
            <a:xfrm flipV="1">
              <a:off x="3877830" y="1631040"/>
              <a:ext cx="0" cy="204571"/>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89" name="Line 57"/>
            <p:cNvSpPr>
              <a:spLocks noChangeShapeType="1"/>
            </p:cNvSpPr>
            <p:nvPr/>
          </p:nvSpPr>
          <p:spPr bwMode="auto">
            <a:xfrm>
              <a:off x="3840307" y="1631038"/>
              <a:ext cx="85147" cy="0"/>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0" name="Line 58"/>
            <p:cNvSpPr>
              <a:spLocks noChangeShapeType="1"/>
            </p:cNvSpPr>
            <p:nvPr/>
          </p:nvSpPr>
          <p:spPr bwMode="auto">
            <a:xfrm>
              <a:off x="842818" y="2897432"/>
              <a:ext cx="1444" cy="1623"/>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1" name="Line 59"/>
            <p:cNvSpPr>
              <a:spLocks noChangeShapeType="1"/>
            </p:cNvSpPr>
            <p:nvPr/>
          </p:nvSpPr>
          <p:spPr bwMode="auto">
            <a:xfrm>
              <a:off x="806739" y="2897432"/>
              <a:ext cx="83705" cy="1623"/>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2" name="Line 60"/>
            <p:cNvSpPr>
              <a:spLocks noChangeShapeType="1"/>
            </p:cNvSpPr>
            <p:nvPr/>
          </p:nvSpPr>
          <p:spPr bwMode="auto">
            <a:xfrm>
              <a:off x="1858818" y="2295081"/>
              <a:ext cx="0" cy="1624"/>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3" name="Line 61"/>
            <p:cNvSpPr>
              <a:spLocks noChangeShapeType="1"/>
            </p:cNvSpPr>
            <p:nvPr/>
          </p:nvSpPr>
          <p:spPr bwMode="auto">
            <a:xfrm>
              <a:off x="1821298" y="2295081"/>
              <a:ext cx="85148" cy="1624"/>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4" name="Line 62"/>
            <p:cNvSpPr>
              <a:spLocks noChangeShapeType="1"/>
            </p:cNvSpPr>
            <p:nvPr/>
          </p:nvSpPr>
          <p:spPr bwMode="auto">
            <a:xfrm>
              <a:off x="3877830" y="1835609"/>
              <a:ext cx="0" cy="222430"/>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5" name="Line 63"/>
            <p:cNvSpPr>
              <a:spLocks noChangeShapeType="1"/>
            </p:cNvSpPr>
            <p:nvPr/>
          </p:nvSpPr>
          <p:spPr bwMode="auto">
            <a:xfrm>
              <a:off x="3840307" y="2058039"/>
              <a:ext cx="85147" cy="1624"/>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6" name="Line 64"/>
            <p:cNvSpPr>
              <a:spLocks noChangeShapeType="1"/>
            </p:cNvSpPr>
            <p:nvPr/>
          </p:nvSpPr>
          <p:spPr bwMode="auto">
            <a:xfrm flipV="1">
              <a:off x="842818" y="2010958"/>
              <a:ext cx="1016000" cy="886474"/>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7" name="Line 65"/>
            <p:cNvSpPr>
              <a:spLocks noChangeShapeType="1"/>
            </p:cNvSpPr>
            <p:nvPr/>
          </p:nvSpPr>
          <p:spPr bwMode="auto">
            <a:xfrm flipV="1">
              <a:off x="1858819" y="1756052"/>
              <a:ext cx="2019012" cy="25490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8" name="Line 66"/>
            <p:cNvSpPr>
              <a:spLocks noChangeShapeType="1"/>
            </p:cNvSpPr>
            <p:nvPr/>
          </p:nvSpPr>
          <p:spPr bwMode="auto">
            <a:xfrm>
              <a:off x="842818" y="2897432"/>
              <a:ext cx="1444"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099" name="Line 67"/>
            <p:cNvSpPr>
              <a:spLocks noChangeShapeType="1"/>
            </p:cNvSpPr>
            <p:nvPr/>
          </p:nvSpPr>
          <p:spPr bwMode="auto">
            <a:xfrm>
              <a:off x="806739" y="2897432"/>
              <a:ext cx="83705"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0" name="Line 68"/>
            <p:cNvSpPr>
              <a:spLocks noChangeShapeType="1"/>
            </p:cNvSpPr>
            <p:nvPr/>
          </p:nvSpPr>
          <p:spPr bwMode="auto">
            <a:xfrm>
              <a:off x="1858818" y="2010958"/>
              <a:ext cx="0"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1" name="Line 69"/>
            <p:cNvSpPr>
              <a:spLocks noChangeShapeType="1"/>
            </p:cNvSpPr>
            <p:nvPr/>
          </p:nvSpPr>
          <p:spPr bwMode="auto">
            <a:xfrm>
              <a:off x="1821298" y="2010958"/>
              <a:ext cx="85148"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2" name="Line 70"/>
            <p:cNvSpPr>
              <a:spLocks noChangeShapeType="1"/>
            </p:cNvSpPr>
            <p:nvPr/>
          </p:nvSpPr>
          <p:spPr bwMode="auto">
            <a:xfrm flipV="1">
              <a:off x="3877830" y="1582332"/>
              <a:ext cx="0" cy="1737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3" name="Line 71"/>
            <p:cNvSpPr>
              <a:spLocks noChangeShapeType="1"/>
            </p:cNvSpPr>
            <p:nvPr/>
          </p:nvSpPr>
          <p:spPr bwMode="auto">
            <a:xfrm>
              <a:off x="3840307" y="1582333"/>
              <a:ext cx="85147"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4" name="Line 72"/>
            <p:cNvSpPr>
              <a:spLocks noChangeShapeType="1"/>
            </p:cNvSpPr>
            <p:nvPr/>
          </p:nvSpPr>
          <p:spPr bwMode="auto">
            <a:xfrm>
              <a:off x="842818" y="2897432"/>
              <a:ext cx="1444"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5" name="Line 73"/>
            <p:cNvSpPr>
              <a:spLocks noChangeShapeType="1"/>
            </p:cNvSpPr>
            <p:nvPr/>
          </p:nvSpPr>
          <p:spPr bwMode="auto">
            <a:xfrm>
              <a:off x="806739" y="2897432"/>
              <a:ext cx="83705"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6" name="Line 74"/>
            <p:cNvSpPr>
              <a:spLocks noChangeShapeType="1"/>
            </p:cNvSpPr>
            <p:nvPr/>
          </p:nvSpPr>
          <p:spPr bwMode="auto">
            <a:xfrm>
              <a:off x="1858818" y="2010958"/>
              <a:ext cx="0"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7" name="Line 75"/>
            <p:cNvSpPr>
              <a:spLocks noChangeShapeType="1"/>
            </p:cNvSpPr>
            <p:nvPr/>
          </p:nvSpPr>
          <p:spPr bwMode="auto">
            <a:xfrm>
              <a:off x="1821298" y="2010958"/>
              <a:ext cx="85148"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8" name="Line 76"/>
            <p:cNvSpPr>
              <a:spLocks noChangeShapeType="1"/>
            </p:cNvSpPr>
            <p:nvPr/>
          </p:nvSpPr>
          <p:spPr bwMode="auto">
            <a:xfrm>
              <a:off x="3877830" y="1756052"/>
              <a:ext cx="0" cy="175347"/>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09" name="Line 77"/>
            <p:cNvSpPr>
              <a:spLocks noChangeShapeType="1"/>
            </p:cNvSpPr>
            <p:nvPr/>
          </p:nvSpPr>
          <p:spPr bwMode="auto">
            <a:xfrm>
              <a:off x="3840307" y="1931399"/>
              <a:ext cx="85147" cy="1624"/>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0" name="Rectangle 78"/>
            <p:cNvSpPr>
              <a:spLocks noChangeArrowheads="1"/>
            </p:cNvSpPr>
            <p:nvPr/>
          </p:nvSpPr>
          <p:spPr bwMode="auto">
            <a:xfrm>
              <a:off x="795194" y="2834112"/>
              <a:ext cx="108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11" name="Line 79"/>
            <p:cNvSpPr>
              <a:spLocks noChangeShapeType="1"/>
            </p:cNvSpPr>
            <p:nvPr/>
          </p:nvSpPr>
          <p:spPr bwMode="auto">
            <a:xfrm flipH="1" flipV="1">
              <a:off x="806742" y="2850345"/>
              <a:ext cx="36079" cy="4708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2" name="Line 80"/>
            <p:cNvSpPr>
              <a:spLocks noChangeShapeType="1"/>
            </p:cNvSpPr>
            <p:nvPr/>
          </p:nvSpPr>
          <p:spPr bwMode="auto">
            <a:xfrm>
              <a:off x="842818" y="2897432"/>
              <a:ext cx="36080" cy="4708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3" name="Line 81"/>
            <p:cNvSpPr>
              <a:spLocks noChangeShapeType="1"/>
            </p:cNvSpPr>
            <p:nvPr/>
          </p:nvSpPr>
          <p:spPr bwMode="auto">
            <a:xfrm flipH="1">
              <a:off x="806742" y="2897432"/>
              <a:ext cx="36079" cy="4708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4" name="Line 82"/>
            <p:cNvSpPr>
              <a:spLocks noChangeShapeType="1"/>
            </p:cNvSpPr>
            <p:nvPr/>
          </p:nvSpPr>
          <p:spPr bwMode="auto">
            <a:xfrm flipV="1">
              <a:off x="842818" y="2850345"/>
              <a:ext cx="36080" cy="4708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5" name="Rectangle 83"/>
            <p:cNvSpPr>
              <a:spLocks noChangeArrowheads="1"/>
            </p:cNvSpPr>
            <p:nvPr/>
          </p:nvSpPr>
          <p:spPr bwMode="auto">
            <a:xfrm>
              <a:off x="1809750" y="2262612"/>
              <a:ext cx="109682" cy="14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16" name="Line 84"/>
            <p:cNvSpPr>
              <a:spLocks noChangeShapeType="1"/>
            </p:cNvSpPr>
            <p:nvPr/>
          </p:nvSpPr>
          <p:spPr bwMode="auto">
            <a:xfrm flipH="1" flipV="1">
              <a:off x="1821298" y="2278848"/>
              <a:ext cx="37523" cy="48707"/>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7" name="Line 85"/>
            <p:cNvSpPr>
              <a:spLocks noChangeShapeType="1"/>
            </p:cNvSpPr>
            <p:nvPr/>
          </p:nvSpPr>
          <p:spPr bwMode="auto">
            <a:xfrm>
              <a:off x="1858818" y="2327553"/>
              <a:ext cx="36080" cy="4708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8" name="Line 86"/>
            <p:cNvSpPr>
              <a:spLocks noChangeShapeType="1"/>
            </p:cNvSpPr>
            <p:nvPr/>
          </p:nvSpPr>
          <p:spPr bwMode="auto">
            <a:xfrm flipH="1">
              <a:off x="1821298" y="2327553"/>
              <a:ext cx="37523" cy="4708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19" name="Line 87"/>
            <p:cNvSpPr>
              <a:spLocks noChangeShapeType="1"/>
            </p:cNvSpPr>
            <p:nvPr/>
          </p:nvSpPr>
          <p:spPr bwMode="auto">
            <a:xfrm flipV="1">
              <a:off x="1858818" y="2278848"/>
              <a:ext cx="36080" cy="48707"/>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20" name="Rectangle 88"/>
            <p:cNvSpPr>
              <a:spLocks noChangeArrowheads="1"/>
            </p:cNvSpPr>
            <p:nvPr/>
          </p:nvSpPr>
          <p:spPr bwMode="auto">
            <a:xfrm>
              <a:off x="3828762" y="1455692"/>
              <a:ext cx="10968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21" name="Line 89"/>
            <p:cNvSpPr>
              <a:spLocks noChangeShapeType="1"/>
            </p:cNvSpPr>
            <p:nvPr/>
          </p:nvSpPr>
          <p:spPr bwMode="auto">
            <a:xfrm flipH="1" flipV="1">
              <a:off x="3840310" y="1471929"/>
              <a:ext cx="37523" cy="4708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22" name="Line 90"/>
            <p:cNvSpPr>
              <a:spLocks noChangeShapeType="1"/>
            </p:cNvSpPr>
            <p:nvPr/>
          </p:nvSpPr>
          <p:spPr bwMode="auto">
            <a:xfrm>
              <a:off x="3877833" y="1519013"/>
              <a:ext cx="36079" cy="48707"/>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23" name="Line 91"/>
            <p:cNvSpPr>
              <a:spLocks noChangeShapeType="1"/>
            </p:cNvSpPr>
            <p:nvPr/>
          </p:nvSpPr>
          <p:spPr bwMode="auto">
            <a:xfrm flipH="1">
              <a:off x="3840310" y="1519013"/>
              <a:ext cx="37523" cy="48707"/>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24" name="Line 92"/>
            <p:cNvSpPr>
              <a:spLocks noChangeShapeType="1"/>
            </p:cNvSpPr>
            <p:nvPr/>
          </p:nvSpPr>
          <p:spPr bwMode="auto">
            <a:xfrm flipV="1">
              <a:off x="3877833" y="1471929"/>
              <a:ext cx="36079" cy="4708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25" name="Rectangle 93"/>
            <p:cNvSpPr>
              <a:spLocks noChangeArrowheads="1"/>
            </p:cNvSpPr>
            <p:nvPr/>
          </p:nvSpPr>
          <p:spPr bwMode="auto">
            <a:xfrm>
              <a:off x="806739" y="2850345"/>
              <a:ext cx="60614" cy="79556"/>
            </a:xfrm>
            <a:prstGeom prst="rect">
              <a:avLst/>
            </a:prstGeom>
            <a:solidFill>
              <a:srgbClr val="00FF00"/>
            </a:solidFill>
            <a:ln w="20638">
              <a:solidFill>
                <a:srgbClr val="00FF00"/>
              </a:solidFill>
              <a:miter lim="800000"/>
              <a:headEnd/>
              <a:tailEnd/>
            </a:ln>
          </p:spPr>
          <p:txBody>
            <a:bodyPr/>
            <a:lstStyle/>
            <a:p>
              <a:endParaRPr lang="de-CH"/>
            </a:p>
          </p:txBody>
        </p:sp>
        <p:sp>
          <p:nvSpPr>
            <p:cNvPr id="556126" name="Rectangle 94"/>
            <p:cNvSpPr>
              <a:spLocks noChangeArrowheads="1"/>
            </p:cNvSpPr>
            <p:nvPr/>
          </p:nvSpPr>
          <p:spPr bwMode="auto">
            <a:xfrm>
              <a:off x="1821298" y="2199293"/>
              <a:ext cx="60614" cy="79555"/>
            </a:xfrm>
            <a:prstGeom prst="rect">
              <a:avLst/>
            </a:prstGeom>
            <a:solidFill>
              <a:srgbClr val="00FF00"/>
            </a:solidFill>
            <a:ln w="20638">
              <a:solidFill>
                <a:srgbClr val="00FF00"/>
              </a:solidFill>
              <a:miter lim="800000"/>
              <a:headEnd/>
              <a:tailEnd/>
            </a:ln>
          </p:spPr>
          <p:txBody>
            <a:bodyPr/>
            <a:lstStyle/>
            <a:p>
              <a:endParaRPr lang="de-CH"/>
            </a:p>
          </p:txBody>
        </p:sp>
        <p:sp>
          <p:nvSpPr>
            <p:cNvPr id="556127" name="Rectangle 95"/>
            <p:cNvSpPr>
              <a:spLocks noChangeArrowheads="1"/>
            </p:cNvSpPr>
            <p:nvPr/>
          </p:nvSpPr>
          <p:spPr bwMode="auto">
            <a:xfrm>
              <a:off x="3840307" y="1739817"/>
              <a:ext cx="62056" cy="79556"/>
            </a:xfrm>
            <a:prstGeom prst="rect">
              <a:avLst/>
            </a:prstGeom>
            <a:solidFill>
              <a:srgbClr val="00FF00"/>
            </a:solidFill>
            <a:ln w="20638">
              <a:solidFill>
                <a:srgbClr val="00FF00"/>
              </a:solidFill>
              <a:miter lim="800000"/>
              <a:headEnd/>
              <a:tailEnd/>
            </a:ln>
          </p:spPr>
          <p:txBody>
            <a:bodyPr/>
            <a:lstStyle/>
            <a:p>
              <a:endParaRPr lang="de-CH"/>
            </a:p>
          </p:txBody>
        </p:sp>
        <p:sp>
          <p:nvSpPr>
            <p:cNvPr id="556128" name="Freeform 96"/>
            <p:cNvSpPr>
              <a:spLocks/>
            </p:cNvSpPr>
            <p:nvPr/>
          </p:nvSpPr>
          <p:spPr bwMode="auto">
            <a:xfrm>
              <a:off x="806742" y="2850348"/>
              <a:ext cx="72159" cy="94168"/>
            </a:xfrm>
            <a:custGeom>
              <a:avLst/>
              <a:gdLst>
                <a:gd name="T0" fmla="*/ 38 w 76"/>
                <a:gd name="T1" fmla="*/ 0 h 70"/>
                <a:gd name="T2" fmla="*/ 76 w 76"/>
                <a:gd name="T3" fmla="*/ 70 h 70"/>
                <a:gd name="T4" fmla="*/ 0 w 76"/>
                <a:gd name="T5" fmla="*/ 70 h 70"/>
                <a:gd name="T6" fmla="*/ 38 w 76"/>
                <a:gd name="T7" fmla="*/ 0 h 70"/>
              </a:gdLst>
              <a:ahLst/>
              <a:cxnLst>
                <a:cxn ang="0">
                  <a:pos x="T0" y="T1"/>
                </a:cxn>
                <a:cxn ang="0">
                  <a:pos x="T2" y="T3"/>
                </a:cxn>
                <a:cxn ang="0">
                  <a:pos x="T4" y="T5"/>
                </a:cxn>
                <a:cxn ang="0">
                  <a:pos x="T6" y="T7"/>
                </a:cxn>
              </a:cxnLst>
              <a:rect l="0" t="0" r="r" b="b"/>
              <a:pathLst>
                <a:path w="76" h="70">
                  <a:moveTo>
                    <a:pt x="38" y="0"/>
                  </a:moveTo>
                  <a:lnTo>
                    <a:pt x="76" y="70"/>
                  </a:lnTo>
                  <a:lnTo>
                    <a:pt x="0" y="70"/>
                  </a:lnTo>
                  <a:lnTo>
                    <a:pt x="38" y="0"/>
                  </a:lnTo>
                  <a:close/>
                </a:path>
              </a:pathLst>
            </a:custGeom>
            <a:solidFill>
              <a:srgbClr val="FFCC00"/>
            </a:solidFill>
            <a:ln w="20638">
              <a:solidFill>
                <a:srgbClr val="FFCC00"/>
              </a:solidFill>
              <a:prstDash val="solid"/>
              <a:round/>
              <a:headEnd/>
              <a:tailEnd/>
            </a:ln>
          </p:spPr>
          <p:txBody>
            <a:bodyPr/>
            <a:lstStyle/>
            <a:p>
              <a:endParaRPr lang="de-CH"/>
            </a:p>
          </p:txBody>
        </p:sp>
        <p:sp>
          <p:nvSpPr>
            <p:cNvPr id="556129" name="Freeform 97"/>
            <p:cNvSpPr>
              <a:spLocks/>
            </p:cNvSpPr>
            <p:nvPr/>
          </p:nvSpPr>
          <p:spPr bwMode="auto">
            <a:xfrm>
              <a:off x="1821298" y="2247998"/>
              <a:ext cx="73603" cy="94168"/>
            </a:xfrm>
            <a:custGeom>
              <a:avLst/>
              <a:gdLst>
                <a:gd name="T0" fmla="*/ 38 w 76"/>
                <a:gd name="T1" fmla="*/ 0 h 70"/>
                <a:gd name="T2" fmla="*/ 76 w 76"/>
                <a:gd name="T3" fmla="*/ 70 h 70"/>
                <a:gd name="T4" fmla="*/ 0 w 76"/>
                <a:gd name="T5" fmla="*/ 70 h 70"/>
                <a:gd name="T6" fmla="*/ 38 w 76"/>
                <a:gd name="T7" fmla="*/ 0 h 70"/>
              </a:gdLst>
              <a:ahLst/>
              <a:cxnLst>
                <a:cxn ang="0">
                  <a:pos x="T0" y="T1"/>
                </a:cxn>
                <a:cxn ang="0">
                  <a:pos x="T2" y="T3"/>
                </a:cxn>
                <a:cxn ang="0">
                  <a:pos x="T4" y="T5"/>
                </a:cxn>
                <a:cxn ang="0">
                  <a:pos x="T6" y="T7"/>
                </a:cxn>
              </a:cxnLst>
              <a:rect l="0" t="0" r="r" b="b"/>
              <a:pathLst>
                <a:path w="76" h="70">
                  <a:moveTo>
                    <a:pt x="38" y="0"/>
                  </a:moveTo>
                  <a:lnTo>
                    <a:pt x="76" y="70"/>
                  </a:lnTo>
                  <a:lnTo>
                    <a:pt x="0" y="70"/>
                  </a:lnTo>
                  <a:lnTo>
                    <a:pt x="38" y="0"/>
                  </a:lnTo>
                  <a:close/>
                </a:path>
              </a:pathLst>
            </a:custGeom>
            <a:solidFill>
              <a:srgbClr val="FFCC00"/>
            </a:solidFill>
            <a:ln w="20638">
              <a:solidFill>
                <a:srgbClr val="FFCC00"/>
              </a:solidFill>
              <a:prstDash val="solid"/>
              <a:round/>
              <a:headEnd/>
              <a:tailEnd/>
            </a:ln>
          </p:spPr>
          <p:txBody>
            <a:bodyPr/>
            <a:lstStyle/>
            <a:p>
              <a:endParaRPr lang="de-CH"/>
            </a:p>
          </p:txBody>
        </p:sp>
        <p:sp>
          <p:nvSpPr>
            <p:cNvPr id="556130" name="Freeform 98"/>
            <p:cNvSpPr>
              <a:spLocks/>
            </p:cNvSpPr>
            <p:nvPr/>
          </p:nvSpPr>
          <p:spPr bwMode="auto">
            <a:xfrm>
              <a:off x="3840307" y="1788527"/>
              <a:ext cx="73602" cy="94168"/>
            </a:xfrm>
            <a:custGeom>
              <a:avLst/>
              <a:gdLst>
                <a:gd name="T0" fmla="*/ 38 w 76"/>
                <a:gd name="T1" fmla="*/ 0 h 70"/>
                <a:gd name="T2" fmla="*/ 76 w 76"/>
                <a:gd name="T3" fmla="*/ 70 h 70"/>
                <a:gd name="T4" fmla="*/ 0 w 76"/>
                <a:gd name="T5" fmla="*/ 70 h 70"/>
                <a:gd name="T6" fmla="*/ 38 w 76"/>
                <a:gd name="T7" fmla="*/ 0 h 70"/>
              </a:gdLst>
              <a:ahLst/>
              <a:cxnLst>
                <a:cxn ang="0">
                  <a:pos x="T0" y="T1"/>
                </a:cxn>
                <a:cxn ang="0">
                  <a:pos x="T2" y="T3"/>
                </a:cxn>
                <a:cxn ang="0">
                  <a:pos x="T4" y="T5"/>
                </a:cxn>
                <a:cxn ang="0">
                  <a:pos x="T6" y="T7"/>
                </a:cxn>
              </a:cxnLst>
              <a:rect l="0" t="0" r="r" b="b"/>
              <a:pathLst>
                <a:path w="76" h="70">
                  <a:moveTo>
                    <a:pt x="38" y="0"/>
                  </a:moveTo>
                  <a:lnTo>
                    <a:pt x="76" y="70"/>
                  </a:lnTo>
                  <a:lnTo>
                    <a:pt x="0" y="70"/>
                  </a:lnTo>
                  <a:lnTo>
                    <a:pt x="38" y="0"/>
                  </a:lnTo>
                  <a:close/>
                </a:path>
              </a:pathLst>
            </a:custGeom>
            <a:solidFill>
              <a:srgbClr val="FFCC00"/>
            </a:solidFill>
            <a:ln w="20638">
              <a:solidFill>
                <a:srgbClr val="FFCC00"/>
              </a:solidFill>
              <a:prstDash val="solid"/>
              <a:round/>
              <a:headEnd/>
              <a:tailEnd/>
            </a:ln>
          </p:spPr>
          <p:txBody>
            <a:bodyPr/>
            <a:lstStyle/>
            <a:p>
              <a:endParaRPr lang="de-CH"/>
            </a:p>
          </p:txBody>
        </p:sp>
        <p:sp>
          <p:nvSpPr>
            <p:cNvPr id="556131" name="Oval 99"/>
            <p:cNvSpPr>
              <a:spLocks noChangeArrowheads="1"/>
            </p:cNvSpPr>
            <p:nvPr/>
          </p:nvSpPr>
          <p:spPr bwMode="auto">
            <a:xfrm>
              <a:off x="806739" y="2850345"/>
              <a:ext cx="60614" cy="79556"/>
            </a:xfrm>
            <a:prstGeom prst="ellipse">
              <a:avLst/>
            </a:prstGeom>
            <a:solidFill>
              <a:srgbClr val="000000"/>
            </a:solidFill>
            <a:ln w="20638">
              <a:solidFill>
                <a:srgbClr val="000000"/>
              </a:solidFill>
              <a:round/>
              <a:headEnd/>
              <a:tailEnd/>
            </a:ln>
          </p:spPr>
          <p:txBody>
            <a:bodyPr/>
            <a:lstStyle/>
            <a:p>
              <a:endParaRPr lang="de-CH"/>
            </a:p>
          </p:txBody>
        </p:sp>
        <p:sp>
          <p:nvSpPr>
            <p:cNvPr id="556132" name="Oval 100"/>
            <p:cNvSpPr>
              <a:spLocks noChangeArrowheads="1"/>
            </p:cNvSpPr>
            <p:nvPr/>
          </p:nvSpPr>
          <p:spPr bwMode="auto">
            <a:xfrm>
              <a:off x="1821298" y="1962250"/>
              <a:ext cx="60614" cy="79555"/>
            </a:xfrm>
            <a:prstGeom prst="ellipse">
              <a:avLst/>
            </a:prstGeom>
            <a:solidFill>
              <a:srgbClr val="000000"/>
            </a:solidFill>
            <a:ln w="20638">
              <a:solidFill>
                <a:srgbClr val="000000"/>
              </a:solidFill>
              <a:round/>
              <a:headEnd/>
              <a:tailEnd/>
            </a:ln>
          </p:spPr>
          <p:txBody>
            <a:bodyPr/>
            <a:lstStyle/>
            <a:p>
              <a:endParaRPr lang="de-CH"/>
            </a:p>
          </p:txBody>
        </p:sp>
        <p:sp>
          <p:nvSpPr>
            <p:cNvPr id="556133" name="Oval 101"/>
            <p:cNvSpPr>
              <a:spLocks noChangeArrowheads="1"/>
            </p:cNvSpPr>
            <p:nvPr/>
          </p:nvSpPr>
          <p:spPr bwMode="auto">
            <a:xfrm>
              <a:off x="3840307" y="1708972"/>
              <a:ext cx="62056" cy="79555"/>
            </a:xfrm>
            <a:prstGeom prst="ellipse">
              <a:avLst/>
            </a:prstGeom>
            <a:solidFill>
              <a:srgbClr val="000000"/>
            </a:solidFill>
            <a:ln w="20638">
              <a:solidFill>
                <a:srgbClr val="000000"/>
              </a:solidFill>
              <a:round/>
              <a:headEnd/>
              <a:tailEnd/>
            </a:ln>
          </p:spPr>
          <p:txBody>
            <a:bodyPr/>
            <a:lstStyle/>
            <a:p>
              <a:endParaRPr lang="de-CH"/>
            </a:p>
          </p:txBody>
        </p:sp>
        <p:sp>
          <p:nvSpPr>
            <p:cNvPr id="556134" name="Rectangle 102"/>
            <p:cNvSpPr>
              <a:spLocks noChangeArrowheads="1"/>
            </p:cNvSpPr>
            <p:nvPr/>
          </p:nvSpPr>
          <p:spPr bwMode="auto">
            <a:xfrm>
              <a:off x="578821" y="408426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0</a:t>
              </a:r>
              <a:endParaRPr lang="de-CH" altLang="de-DE" sz="2400" b="0">
                <a:solidFill>
                  <a:schemeClr val="tx1"/>
                </a:solidFill>
                <a:latin typeface="Times New Roman" pitchFamily="18" charset="0"/>
              </a:endParaRPr>
            </a:p>
          </p:txBody>
        </p:sp>
        <p:sp>
          <p:nvSpPr>
            <p:cNvPr id="556135" name="Rectangle 103"/>
            <p:cNvSpPr>
              <a:spLocks noChangeArrowheads="1"/>
            </p:cNvSpPr>
            <p:nvPr/>
          </p:nvSpPr>
          <p:spPr bwMode="auto">
            <a:xfrm>
              <a:off x="395536" y="3657267"/>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0.25</a:t>
              </a:r>
              <a:endParaRPr lang="de-CH" altLang="de-DE" sz="2400" b="0">
                <a:solidFill>
                  <a:schemeClr val="tx1"/>
                </a:solidFill>
                <a:latin typeface="Times New Roman" pitchFamily="18" charset="0"/>
              </a:endParaRPr>
            </a:p>
          </p:txBody>
        </p:sp>
        <p:sp>
          <p:nvSpPr>
            <p:cNvPr id="556136" name="Rectangle 104"/>
            <p:cNvSpPr>
              <a:spLocks noChangeArrowheads="1"/>
            </p:cNvSpPr>
            <p:nvPr/>
          </p:nvSpPr>
          <p:spPr bwMode="auto">
            <a:xfrm>
              <a:off x="469141" y="3244878"/>
              <a:ext cx="2853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0.5</a:t>
              </a:r>
              <a:endParaRPr lang="de-CH" altLang="de-DE" sz="2400" b="0">
                <a:solidFill>
                  <a:schemeClr val="tx1"/>
                </a:solidFill>
                <a:latin typeface="Times New Roman" pitchFamily="18" charset="0"/>
              </a:endParaRPr>
            </a:p>
          </p:txBody>
        </p:sp>
        <p:sp>
          <p:nvSpPr>
            <p:cNvPr id="556137" name="Rectangle 105"/>
            <p:cNvSpPr>
              <a:spLocks noChangeArrowheads="1"/>
            </p:cNvSpPr>
            <p:nvPr/>
          </p:nvSpPr>
          <p:spPr bwMode="auto">
            <a:xfrm>
              <a:off x="395536" y="2817876"/>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0.75</a:t>
              </a:r>
              <a:endParaRPr lang="de-CH" altLang="de-DE" sz="2400" b="0">
                <a:solidFill>
                  <a:schemeClr val="tx1"/>
                </a:solidFill>
                <a:latin typeface="Times New Roman" pitchFamily="18" charset="0"/>
              </a:endParaRPr>
            </a:p>
          </p:txBody>
        </p:sp>
        <p:sp>
          <p:nvSpPr>
            <p:cNvPr id="556138" name="Rectangle 106"/>
            <p:cNvSpPr>
              <a:spLocks noChangeArrowheads="1"/>
            </p:cNvSpPr>
            <p:nvPr/>
          </p:nvSpPr>
          <p:spPr bwMode="auto">
            <a:xfrm>
              <a:off x="578821" y="2390875"/>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a:t>
              </a:r>
              <a:endParaRPr lang="de-CH" altLang="de-DE" sz="2400" b="0">
                <a:solidFill>
                  <a:schemeClr val="tx1"/>
                </a:solidFill>
                <a:latin typeface="Times New Roman" pitchFamily="18" charset="0"/>
              </a:endParaRPr>
            </a:p>
          </p:txBody>
        </p:sp>
        <p:sp>
          <p:nvSpPr>
            <p:cNvPr id="556139" name="Rectangle 107"/>
            <p:cNvSpPr>
              <a:spLocks noChangeArrowheads="1"/>
            </p:cNvSpPr>
            <p:nvPr/>
          </p:nvSpPr>
          <p:spPr bwMode="auto">
            <a:xfrm>
              <a:off x="395536" y="1962250"/>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1.25</a:t>
              </a:r>
              <a:endParaRPr lang="de-CH" altLang="de-DE" sz="2400" b="0">
                <a:solidFill>
                  <a:schemeClr val="tx1"/>
                </a:solidFill>
                <a:latin typeface="Times New Roman" pitchFamily="18" charset="0"/>
              </a:endParaRPr>
            </a:p>
          </p:txBody>
        </p:sp>
        <p:sp>
          <p:nvSpPr>
            <p:cNvPr id="556140" name="Rectangle 108"/>
            <p:cNvSpPr>
              <a:spLocks noChangeArrowheads="1"/>
            </p:cNvSpPr>
            <p:nvPr/>
          </p:nvSpPr>
          <p:spPr bwMode="auto">
            <a:xfrm>
              <a:off x="469141" y="1551484"/>
              <a:ext cx="2853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1.5</a:t>
              </a:r>
              <a:endParaRPr lang="de-CH" altLang="de-DE" sz="2400" b="0">
                <a:solidFill>
                  <a:schemeClr val="tx1"/>
                </a:solidFill>
                <a:latin typeface="Times New Roman" pitchFamily="18" charset="0"/>
              </a:endParaRPr>
            </a:p>
          </p:txBody>
        </p:sp>
        <p:sp>
          <p:nvSpPr>
            <p:cNvPr id="556141" name="Rectangle 109"/>
            <p:cNvSpPr>
              <a:spLocks noChangeArrowheads="1"/>
            </p:cNvSpPr>
            <p:nvPr/>
          </p:nvSpPr>
          <p:spPr bwMode="auto">
            <a:xfrm>
              <a:off x="395536" y="1124483"/>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1.75</a:t>
              </a:r>
              <a:endParaRPr lang="de-CH" altLang="de-DE" sz="2400" b="0">
                <a:solidFill>
                  <a:schemeClr val="tx1"/>
                </a:solidFill>
                <a:latin typeface="Times New Roman" pitchFamily="18" charset="0"/>
              </a:endParaRPr>
            </a:p>
          </p:txBody>
        </p:sp>
        <p:sp>
          <p:nvSpPr>
            <p:cNvPr id="556142" name="Rectangle 110"/>
            <p:cNvSpPr>
              <a:spLocks noChangeArrowheads="1"/>
            </p:cNvSpPr>
            <p:nvPr/>
          </p:nvSpPr>
          <p:spPr bwMode="auto">
            <a:xfrm>
              <a:off x="578821" y="69585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dirty="0">
                  <a:solidFill>
                    <a:srgbClr val="000000"/>
                  </a:solidFill>
                </a:rPr>
                <a:t>2</a:t>
              </a:r>
              <a:endParaRPr lang="de-CH" altLang="de-DE" sz="2400" b="0" dirty="0">
                <a:solidFill>
                  <a:schemeClr val="tx1"/>
                </a:solidFill>
                <a:latin typeface="Times New Roman" pitchFamily="18" charset="0"/>
              </a:endParaRPr>
            </a:p>
          </p:txBody>
        </p:sp>
        <p:sp>
          <p:nvSpPr>
            <p:cNvPr id="556143" name="Rectangle 111"/>
            <p:cNvSpPr>
              <a:spLocks noChangeArrowheads="1"/>
            </p:cNvSpPr>
            <p:nvPr/>
          </p:nvSpPr>
          <p:spPr bwMode="auto">
            <a:xfrm>
              <a:off x="806739" y="4339171"/>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0</a:t>
              </a:r>
              <a:endParaRPr lang="de-CH" altLang="de-DE" sz="2400" b="0">
                <a:solidFill>
                  <a:schemeClr val="tx1"/>
                </a:solidFill>
                <a:latin typeface="Times New Roman" pitchFamily="18" charset="0"/>
              </a:endParaRPr>
            </a:p>
          </p:txBody>
        </p:sp>
        <p:sp>
          <p:nvSpPr>
            <p:cNvPr id="556144" name="Rectangle 112"/>
            <p:cNvSpPr>
              <a:spLocks noChangeArrowheads="1"/>
            </p:cNvSpPr>
            <p:nvPr/>
          </p:nvSpPr>
          <p:spPr bwMode="auto">
            <a:xfrm>
              <a:off x="1786659" y="433917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24</a:t>
              </a:r>
              <a:endParaRPr lang="de-CH" altLang="de-DE" sz="2400" b="0">
                <a:solidFill>
                  <a:schemeClr val="tx1"/>
                </a:solidFill>
                <a:latin typeface="Times New Roman" pitchFamily="18" charset="0"/>
              </a:endParaRPr>
            </a:p>
          </p:txBody>
        </p:sp>
        <p:sp>
          <p:nvSpPr>
            <p:cNvPr id="556145" name="Rectangle 113"/>
            <p:cNvSpPr>
              <a:spLocks noChangeArrowheads="1"/>
            </p:cNvSpPr>
            <p:nvPr/>
          </p:nvSpPr>
          <p:spPr bwMode="auto">
            <a:xfrm>
              <a:off x="2788228" y="4339171"/>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48</a:t>
              </a:r>
              <a:endParaRPr lang="de-CH" altLang="de-DE" sz="2400" b="0">
                <a:solidFill>
                  <a:schemeClr val="tx1"/>
                </a:solidFill>
                <a:latin typeface="Times New Roman" pitchFamily="18" charset="0"/>
              </a:endParaRPr>
            </a:p>
          </p:txBody>
        </p:sp>
        <p:sp>
          <p:nvSpPr>
            <p:cNvPr id="556146" name="Rectangle 114"/>
            <p:cNvSpPr>
              <a:spLocks noChangeArrowheads="1"/>
            </p:cNvSpPr>
            <p:nvPr/>
          </p:nvSpPr>
          <p:spPr bwMode="auto">
            <a:xfrm>
              <a:off x="3805672" y="4339171"/>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72h</a:t>
              </a:r>
              <a:endParaRPr lang="de-CH" altLang="de-DE" sz="2400" b="0">
                <a:solidFill>
                  <a:schemeClr val="tx1"/>
                </a:solidFill>
                <a:latin typeface="Times New Roman" pitchFamily="18" charset="0"/>
              </a:endParaRPr>
            </a:p>
          </p:txBody>
        </p:sp>
        <p:sp>
          <p:nvSpPr>
            <p:cNvPr id="556147" name="Rectangle 115"/>
            <p:cNvSpPr>
              <a:spLocks noChangeArrowheads="1"/>
            </p:cNvSpPr>
            <p:nvPr/>
          </p:nvSpPr>
          <p:spPr bwMode="auto">
            <a:xfrm rot="16200000">
              <a:off x="-381765" y="2263706"/>
              <a:ext cx="11878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a:solidFill>
                    <a:srgbClr val="000000"/>
                  </a:solidFill>
                </a:rPr>
                <a:t>OD (570 nm)</a:t>
              </a:r>
              <a:endParaRPr lang="de-CH" altLang="de-DE" sz="2400" b="0">
                <a:solidFill>
                  <a:schemeClr val="tx1"/>
                </a:solidFill>
                <a:latin typeface="Times New Roman" pitchFamily="18" charset="0"/>
              </a:endParaRPr>
            </a:p>
          </p:txBody>
        </p:sp>
        <p:sp>
          <p:nvSpPr>
            <p:cNvPr id="556148" name="Rectangle 116"/>
            <p:cNvSpPr>
              <a:spLocks noChangeArrowheads="1"/>
            </p:cNvSpPr>
            <p:nvPr/>
          </p:nvSpPr>
          <p:spPr bwMode="auto">
            <a:xfrm>
              <a:off x="914977" y="632538"/>
              <a:ext cx="1052080" cy="12193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49" name="Line 117"/>
            <p:cNvSpPr>
              <a:spLocks noChangeShapeType="1"/>
            </p:cNvSpPr>
            <p:nvPr/>
          </p:nvSpPr>
          <p:spPr bwMode="auto">
            <a:xfrm>
              <a:off x="962603" y="790026"/>
              <a:ext cx="327602" cy="162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50" name="Rectangle 118"/>
            <p:cNvSpPr>
              <a:spLocks noChangeArrowheads="1"/>
            </p:cNvSpPr>
            <p:nvPr/>
          </p:nvSpPr>
          <p:spPr bwMode="auto">
            <a:xfrm>
              <a:off x="1072285" y="726703"/>
              <a:ext cx="1082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51" name="Line 119"/>
            <p:cNvSpPr>
              <a:spLocks noChangeShapeType="1"/>
            </p:cNvSpPr>
            <p:nvPr/>
          </p:nvSpPr>
          <p:spPr bwMode="auto">
            <a:xfrm flipH="1" flipV="1">
              <a:off x="1085273" y="742939"/>
              <a:ext cx="36080" cy="4708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52" name="Line 120"/>
            <p:cNvSpPr>
              <a:spLocks noChangeShapeType="1"/>
            </p:cNvSpPr>
            <p:nvPr/>
          </p:nvSpPr>
          <p:spPr bwMode="auto">
            <a:xfrm>
              <a:off x="1121355" y="790026"/>
              <a:ext cx="36079" cy="4708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53" name="Line 121"/>
            <p:cNvSpPr>
              <a:spLocks noChangeShapeType="1"/>
            </p:cNvSpPr>
            <p:nvPr/>
          </p:nvSpPr>
          <p:spPr bwMode="auto">
            <a:xfrm flipH="1">
              <a:off x="1085273" y="790026"/>
              <a:ext cx="36080" cy="47083"/>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54" name="Line 122"/>
            <p:cNvSpPr>
              <a:spLocks noChangeShapeType="1"/>
            </p:cNvSpPr>
            <p:nvPr/>
          </p:nvSpPr>
          <p:spPr bwMode="auto">
            <a:xfrm flipV="1">
              <a:off x="1121355" y="742939"/>
              <a:ext cx="36079" cy="47084"/>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55" name="Rectangle 123"/>
            <p:cNvSpPr>
              <a:spLocks noChangeArrowheads="1"/>
            </p:cNvSpPr>
            <p:nvPr/>
          </p:nvSpPr>
          <p:spPr bwMode="auto">
            <a:xfrm>
              <a:off x="1326287" y="679624"/>
              <a:ext cx="7341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10 </a:t>
              </a:r>
              <a:r>
                <a:rPr lang="de-CH" altLang="de-DE" sz="1600" b="0">
                  <a:solidFill>
                    <a:srgbClr val="000000"/>
                  </a:solidFill>
                  <a:latin typeface="Symbol" pitchFamily="18" charset="2"/>
                </a:rPr>
                <a:t>m</a:t>
              </a:r>
              <a:r>
                <a:rPr lang="de-CH" altLang="de-DE" sz="1600" b="0">
                  <a:solidFill>
                    <a:srgbClr val="000000"/>
                  </a:solidFill>
                </a:rPr>
                <a:t>mol</a:t>
              </a:r>
              <a:endParaRPr lang="de-CH" altLang="de-DE" sz="2400" b="0">
                <a:solidFill>
                  <a:schemeClr val="tx1"/>
                </a:solidFill>
                <a:latin typeface="Times New Roman" pitchFamily="18" charset="0"/>
              </a:endParaRPr>
            </a:p>
          </p:txBody>
        </p:sp>
        <p:sp>
          <p:nvSpPr>
            <p:cNvPr id="556156" name="Line 124"/>
            <p:cNvSpPr>
              <a:spLocks noChangeShapeType="1"/>
            </p:cNvSpPr>
            <p:nvPr/>
          </p:nvSpPr>
          <p:spPr bwMode="auto">
            <a:xfrm>
              <a:off x="962603" y="1092012"/>
              <a:ext cx="327602" cy="1623"/>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57" name="Rectangle 125"/>
            <p:cNvSpPr>
              <a:spLocks noChangeArrowheads="1"/>
            </p:cNvSpPr>
            <p:nvPr/>
          </p:nvSpPr>
          <p:spPr bwMode="auto">
            <a:xfrm>
              <a:off x="1085275" y="1044925"/>
              <a:ext cx="60614" cy="79556"/>
            </a:xfrm>
            <a:prstGeom prst="rect">
              <a:avLst/>
            </a:prstGeom>
            <a:solidFill>
              <a:srgbClr val="00FF00"/>
            </a:solidFill>
            <a:ln w="20638">
              <a:solidFill>
                <a:srgbClr val="00FF00"/>
              </a:solidFill>
              <a:miter lim="800000"/>
              <a:headEnd/>
              <a:tailEnd/>
            </a:ln>
          </p:spPr>
          <p:txBody>
            <a:bodyPr/>
            <a:lstStyle/>
            <a:p>
              <a:endParaRPr lang="de-CH"/>
            </a:p>
          </p:txBody>
        </p:sp>
        <p:sp>
          <p:nvSpPr>
            <p:cNvPr id="556158" name="Rectangle 126"/>
            <p:cNvSpPr>
              <a:spLocks noChangeArrowheads="1"/>
            </p:cNvSpPr>
            <p:nvPr/>
          </p:nvSpPr>
          <p:spPr bwMode="auto">
            <a:xfrm>
              <a:off x="1326287" y="979984"/>
              <a:ext cx="8479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100 </a:t>
              </a:r>
              <a:r>
                <a:rPr lang="de-CH" altLang="de-DE" sz="1600" b="0">
                  <a:solidFill>
                    <a:srgbClr val="000000"/>
                  </a:solidFill>
                  <a:latin typeface="Symbol" pitchFamily="18" charset="2"/>
                </a:rPr>
                <a:t>m</a:t>
              </a:r>
              <a:r>
                <a:rPr lang="de-CH" altLang="de-DE" sz="1600" b="0">
                  <a:solidFill>
                    <a:srgbClr val="000000"/>
                  </a:solidFill>
                </a:rPr>
                <a:t>mol</a:t>
              </a:r>
              <a:endParaRPr lang="de-CH" altLang="de-DE" sz="2400" b="0">
                <a:solidFill>
                  <a:schemeClr val="tx1"/>
                </a:solidFill>
                <a:latin typeface="Times New Roman" pitchFamily="18" charset="0"/>
              </a:endParaRPr>
            </a:p>
          </p:txBody>
        </p:sp>
        <p:sp>
          <p:nvSpPr>
            <p:cNvPr id="556159" name="Line 127"/>
            <p:cNvSpPr>
              <a:spLocks noChangeShapeType="1"/>
            </p:cNvSpPr>
            <p:nvPr/>
          </p:nvSpPr>
          <p:spPr bwMode="auto">
            <a:xfrm>
              <a:off x="962603" y="1392371"/>
              <a:ext cx="327602" cy="1624"/>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60" name="Freeform 128"/>
            <p:cNvSpPr>
              <a:spLocks/>
            </p:cNvSpPr>
            <p:nvPr/>
          </p:nvSpPr>
          <p:spPr bwMode="auto">
            <a:xfrm>
              <a:off x="1085275" y="1345290"/>
              <a:ext cx="72159" cy="94168"/>
            </a:xfrm>
            <a:custGeom>
              <a:avLst/>
              <a:gdLst>
                <a:gd name="T0" fmla="*/ 38 w 75"/>
                <a:gd name="T1" fmla="*/ 0 h 70"/>
                <a:gd name="T2" fmla="*/ 75 w 75"/>
                <a:gd name="T3" fmla="*/ 70 h 70"/>
                <a:gd name="T4" fmla="*/ 0 w 75"/>
                <a:gd name="T5" fmla="*/ 70 h 70"/>
                <a:gd name="T6" fmla="*/ 38 w 75"/>
                <a:gd name="T7" fmla="*/ 0 h 70"/>
              </a:gdLst>
              <a:ahLst/>
              <a:cxnLst>
                <a:cxn ang="0">
                  <a:pos x="T0" y="T1"/>
                </a:cxn>
                <a:cxn ang="0">
                  <a:pos x="T2" y="T3"/>
                </a:cxn>
                <a:cxn ang="0">
                  <a:pos x="T4" y="T5"/>
                </a:cxn>
                <a:cxn ang="0">
                  <a:pos x="T6" y="T7"/>
                </a:cxn>
              </a:cxnLst>
              <a:rect l="0" t="0" r="r" b="b"/>
              <a:pathLst>
                <a:path w="75" h="70">
                  <a:moveTo>
                    <a:pt x="38" y="0"/>
                  </a:moveTo>
                  <a:lnTo>
                    <a:pt x="75" y="70"/>
                  </a:lnTo>
                  <a:lnTo>
                    <a:pt x="0" y="70"/>
                  </a:lnTo>
                  <a:lnTo>
                    <a:pt x="38" y="0"/>
                  </a:lnTo>
                  <a:close/>
                </a:path>
              </a:pathLst>
            </a:custGeom>
            <a:solidFill>
              <a:srgbClr val="FFCC00"/>
            </a:solidFill>
            <a:ln w="20638">
              <a:solidFill>
                <a:srgbClr val="FFCC00"/>
              </a:solidFill>
              <a:prstDash val="solid"/>
              <a:round/>
              <a:headEnd/>
              <a:tailEnd/>
            </a:ln>
          </p:spPr>
          <p:txBody>
            <a:bodyPr/>
            <a:lstStyle/>
            <a:p>
              <a:endParaRPr lang="de-CH"/>
            </a:p>
          </p:txBody>
        </p:sp>
        <p:sp>
          <p:nvSpPr>
            <p:cNvPr id="556161" name="Rectangle 129"/>
            <p:cNvSpPr>
              <a:spLocks noChangeArrowheads="1"/>
            </p:cNvSpPr>
            <p:nvPr/>
          </p:nvSpPr>
          <p:spPr bwMode="auto">
            <a:xfrm>
              <a:off x="1326287" y="1280347"/>
              <a:ext cx="9618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1000 </a:t>
              </a:r>
              <a:r>
                <a:rPr lang="de-CH" altLang="de-DE" sz="1600" b="0">
                  <a:solidFill>
                    <a:srgbClr val="000000"/>
                  </a:solidFill>
                  <a:latin typeface="Symbol" pitchFamily="18" charset="2"/>
                </a:rPr>
                <a:t>m</a:t>
              </a:r>
              <a:r>
                <a:rPr lang="de-CH" altLang="de-DE" sz="1600" b="0">
                  <a:solidFill>
                    <a:srgbClr val="000000"/>
                  </a:solidFill>
                </a:rPr>
                <a:t>mol</a:t>
              </a:r>
              <a:endParaRPr lang="de-CH" altLang="de-DE" sz="2400" b="0">
                <a:solidFill>
                  <a:schemeClr val="tx1"/>
                </a:solidFill>
                <a:latin typeface="Times New Roman" pitchFamily="18" charset="0"/>
              </a:endParaRPr>
            </a:p>
          </p:txBody>
        </p:sp>
        <p:sp>
          <p:nvSpPr>
            <p:cNvPr id="556162" name="Line 130"/>
            <p:cNvSpPr>
              <a:spLocks noChangeShapeType="1"/>
            </p:cNvSpPr>
            <p:nvPr/>
          </p:nvSpPr>
          <p:spPr bwMode="auto">
            <a:xfrm>
              <a:off x="962603" y="1692736"/>
              <a:ext cx="327602" cy="162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63" name="Oval 131"/>
            <p:cNvSpPr>
              <a:spLocks noChangeArrowheads="1"/>
            </p:cNvSpPr>
            <p:nvPr/>
          </p:nvSpPr>
          <p:spPr bwMode="auto">
            <a:xfrm>
              <a:off x="1085275" y="1645649"/>
              <a:ext cx="60614" cy="79556"/>
            </a:xfrm>
            <a:prstGeom prst="ellipse">
              <a:avLst/>
            </a:prstGeom>
            <a:solidFill>
              <a:srgbClr val="000000"/>
            </a:solidFill>
            <a:ln w="20638">
              <a:solidFill>
                <a:srgbClr val="000000"/>
              </a:solidFill>
              <a:round/>
              <a:headEnd/>
              <a:tailEnd/>
            </a:ln>
          </p:spPr>
          <p:txBody>
            <a:bodyPr/>
            <a:lstStyle/>
            <a:p>
              <a:endParaRPr lang="de-CH"/>
            </a:p>
          </p:txBody>
        </p:sp>
        <p:sp>
          <p:nvSpPr>
            <p:cNvPr id="556164" name="Rectangle 132"/>
            <p:cNvSpPr>
              <a:spLocks noChangeArrowheads="1"/>
            </p:cNvSpPr>
            <p:nvPr/>
          </p:nvSpPr>
          <p:spPr bwMode="auto">
            <a:xfrm>
              <a:off x="1326287" y="1583956"/>
              <a:ext cx="6604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Control</a:t>
              </a:r>
              <a:endParaRPr lang="de-CH" altLang="de-DE" sz="2400" b="0">
                <a:solidFill>
                  <a:schemeClr val="tx1"/>
                </a:solidFill>
                <a:latin typeface="Times New Roman" pitchFamily="18" charset="0"/>
              </a:endParaRPr>
            </a:p>
          </p:txBody>
        </p:sp>
        <p:sp>
          <p:nvSpPr>
            <p:cNvPr id="556192" name="Rectangle 160"/>
            <p:cNvSpPr>
              <a:spLocks noChangeArrowheads="1"/>
            </p:cNvSpPr>
            <p:nvPr/>
          </p:nvSpPr>
          <p:spPr bwMode="auto">
            <a:xfrm>
              <a:off x="4641275" y="476672"/>
              <a:ext cx="4087091" cy="41303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93" name="Rectangle 161"/>
            <p:cNvSpPr>
              <a:spLocks noChangeArrowheads="1"/>
            </p:cNvSpPr>
            <p:nvPr/>
          </p:nvSpPr>
          <p:spPr bwMode="auto">
            <a:xfrm>
              <a:off x="5500636" y="859319"/>
              <a:ext cx="2999092" cy="32827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194" name="Line 162"/>
            <p:cNvSpPr>
              <a:spLocks noChangeShapeType="1"/>
            </p:cNvSpPr>
            <p:nvPr/>
          </p:nvSpPr>
          <p:spPr bwMode="auto">
            <a:xfrm>
              <a:off x="5500636" y="859319"/>
              <a:ext cx="1577" cy="3282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95" name="Line 163"/>
            <p:cNvSpPr>
              <a:spLocks noChangeShapeType="1"/>
            </p:cNvSpPr>
            <p:nvPr/>
          </p:nvSpPr>
          <p:spPr bwMode="auto">
            <a:xfrm>
              <a:off x="5464370" y="4142023"/>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96" name="Line 164"/>
            <p:cNvSpPr>
              <a:spLocks noChangeShapeType="1"/>
            </p:cNvSpPr>
            <p:nvPr/>
          </p:nvSpPr>
          <p:spPr bwMode="auto">
            <a:xfrm>
              <a:off x="5464370" y="3730083"/>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97" name="Line 165"/>
            <p:cNvSpPr>
              <a:spLocks noChangeShapeType="1"/>
            </p:cNvSpPr>
            <p:nvPr/>
          </p:nvSpPr>
          <p:spPr bwMode="auto">
            <a:xfrm>
              <a:off x="5464370" y="3316312"/>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98" name="Line 166"/>
            <p:cNvSpPr>
              <a:spLocks noChangeShapeType="1"/>
            </p:cNvSpPr>
            <p:nvPr/>
          </p:nvSpPr>
          <p:spPr bwMode="auto">
            <a:xfrm>
              <a:off x="5464370" y="2904372"/>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199" name="Line 167"/>
            <p:cNvSpPr>
              <a:spLocks noChangeShapeType="1"/>
            </p:cNvSpPr>
            <p:nvPr/>
          </p:nvSpPr>
          <p:spPr bwMode="auto">
            <a:xfrm>
              <a:off x="5464370" y="2507079"/>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0" name="Line 168"/>
            <p:cNvSpPr>
              <a:spLocks noChangeShapeType="1"/>
            </p:cNvSpPr>
            <p:nvPr/>
          </p:nvSpPr>
          <p:spPr bwMode="auto">
            <a:xfrm>
              <a:off x="5464370" y="2095139"/>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1" name="Line 169"/>
            <p:cNvSpPr>
              <a:spLocks noChangeShapeType="1"/>
            </p:cNvSpPr>
            <p:nvPr/>
          </p:nvSpPr>
          <p:spPr bwMode="auto">
            <a:xfrm>
              <a:off x="5464370" y="1683199"/>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2" name="Line 170"/>
            <p:cNvSpPr>
              <a:spLocks noChangeShapeType="1"/>
            </p:cNvSpPr>
            <p:nvPr/>
          </p:nvSpPr>
          <p:spPr bwMode="auto">
            <a:xfrm>
              <a:off x="5464370" y="1271259"/>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3" name="Line 171"/>
            <p:cNvSpPr>
              <a:spLocks noChangeShapeType="1"/>
            </p:cNvSpPr>
            <p:nvPr/>
          </p:nvSpPr>
          <p:spPr bwMode="auto">
            <a:xfrm>
              <a:off x="5464370" y="859319"/>
              <a:ext cx="3626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4" name="Line 172"/>
            <p:cNvSpPr>
              <a:spLocks noChangeShapeType="1"/>
            </p:cNvSpPr>
            <p:nvPr/>
          </p:nvSpPr>
          <p:spPr bwMode="auto">
            <a:xfrm>
              <a:off x="5500636" y="4142023"/>
              <a:ext cx="2999092" cy="18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5" name="Line 173"/>
            <p:cNvSpPr>
              <a:spLocks noChangeShapeType="1"/>
            </p:cNvSpPr>
            <p:nvPr/>
          </p:nvSpPr>
          <p:spPr bwMode="auto">
            <a:xfrm flipV="1">
              <a:off x="5500636" y="4142023"/>
              <a:ext cx="1577" cy="457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6" name="Line 174"/>
            <p:cNvSpPr>
              <a:spLocks noChangeShapeType="1"/>
            </p:cNvSpPr>
            <p:nvPr/>
          </p:nvSpPr>
          <p:spPr bwMode="auto">
            <a:xfrm flipV="1">
              <a:off x="6500334" y="4142023"/>
              <a:ext cx="1577" cy="457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7" name="Line 175"/>
            <p:cNvSpPr>
              <a:spLocks noChangeShapeType="1"/>
            </p:cNvSpPr>
            <p:nvPr/>
          </p:nvSpPr>
          <p:spPr bwMode="auto">
            <a:xfrm flipV="1">
              <a:off x="7500031" y="4142023"/>
              <a:ext cx="1577" cy="457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8" name="Line 176"/>
            <p:cNvSpPr>
              <a:spLocks noChangeShapeType="1"/>
            </p:cNvSpPr>
            <p:nvPr/>
          </p:nvSpPr>
          <p:spPr bwMode="auto">
            <a:xfrm flipV="1">
              <a:off x="8499729" y="4142023"/>
              <a:ext cx="1577" cy="457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09" name="Line 177"/>
            <p:cNvSpPr>
              <a:spLocks noChangeShapeType="1"/>
            </p:cNvSpPr>
            <p:nvPr/>
          </p:nvSpPr>
          <p:spPr bwMode="auto">
            <a:xfrm>
              <a:off x="5500636" y="3072810"/>
              <a:ext cx="999697" cy="10618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0" name="Line 178"/>
            <p:cNvSpPr>
              <a:spLocks noChangeShapeType="1"/>
            </p:cNvSpPr>
            <p:nvPr/>
          </p:nvSpPr>
          <p:spPr bwMode="auto">
            <a:xfrm flipV="1">
              <a:off x="6500334" y="2309348"/>
              <a:ext cx="1999395" cy="86965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1" name="Line 179"/>
            <p:cNvSpPr>
              <a:spLocks noChangeShapeType="1"/>
            </p:cNvSpPr>
            <p:nvPr/>
          </p:nvSpPr>
          <p:spPr bwMode="auto">
            <a:xfrm>
              <a:off x="5500636" y="3072810"/>
              <a:ext cx="1577" cy="183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2" name="Line 180"/>
            <p:cNvSpPr>
              <a:spLocks noChangeShapeType="1"/>
            </p:cNvSpPr>
            <p:nvPr/>
          </p:nvSpPr>
          <p:spPr bwMode="auto">
            <a:xfrm>
              <a:off x="5464370" y="3072810"/>
              <a:ext cx="83571" cy="183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3" name="Line 181"/>
            <p:cNvSpPr>
              <a:spLocks noChangeShapeType="1"/>
            </p:cNvSpPr>
            <p:nvPr/>
          </p:nvSpPr>
          <p:spPr bwMode="auto">
            <a:xfrm>
              <a:off x="6500334" y="3178999"/>
              <a:ext cx="1577" cy="18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4" name="Line 182"/>
            <p:cNvSpPr>
              <a:spLocks noChangeShapeType="1"/>
            </p:cNvSpPr>
            <p:nvPr/>
          </p:nvSpPr>
          <p:spPr bwMode="auto">
            <a:xfrm>
              <a:off x="6464067" y="3178999"/>
              <a:ext cx="83571" cy="18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5" name="Line 183"/>
            <p:cNvSpPr>
              <a:spLocks noChangeShapeType="1"/>
            </p:cNvSpPr>
            <p:nvPr/>
          </p:nvSpPr>
          <p:spPr bwMode="auto">
            <a:xfrm flipV="1">
              <a:off x="8499729" y="2126263"/>
              <a:ext cx="1577" cy="18308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6" name="Line 184"/>
            <p:cNvSpPr>
              <a:spLocks noChangeShapeType="1"/>
            </p:cNvSpPr>
            <p:nvPr/>
          </p:nvSpPr>
          <p:spPr bwMode="auto">
            <a:xfrm>
              <a:off x="8463462" y="2126263"/>
              <a:ext cx="83571" cy="18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7" name="Line 185"/>
            <p:cNvSpPr>
              <a:spLocks noChangeShapeType="1"/>
            </p:cNvSpPr>
            <p:nvPr/>
          </p:nvSpPr>
          <p:spPr bwMode="auto">
            <a:xfrm>
              <a:off x="5500636" y="3072810"/>
              <a:ext cx="1577" cy="183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8" name="Line 186"/>
            <p:cNvSpPr>
              <a:spLocks noChangeShapeType="1"/>
            </p:cNvSpPr>
            <p:nvPr/>
          </p:nvSpPr>
          <p:spPr bwMode="auto">
            <a:xfrm>
              <a:off x="5464370" y="3072810"/>
              <a:ext cx="83571" cy="183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19" name="Line 187"/>
            <p:cNvSpPr>
              <a:spLocks noChangeShapeType="1"/>
            </p:cNvSpPr>
            <p:nvPr/>
          </p:nvSpPr>
          <p:spPr bwMode="auto">
            <a:xfrm>
              <a:off x="6500334" y="3178999"/>
              <a:ext cx="1577" cy="18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0" name="Line 188"/>
            <p:cNvSpPr>
              <a:spLocks noChangeShapeType="1"/>
            </p:cNvSpPr>
            <p:nvPr/>
          </p:nvSpPr>
          <p:spPr bwMode="auto">
            <a:xfrm>
              <a:off x="6464067" y="3178999"/>
              <a:ext cx="83571" cy="18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1" name="Line 189"/>
            <p:cNvSpPr>
              <a:spLocks noChangeShapeType="1"/>
            </p:cNvSpPr>
            <p:nvPr/>
          </p:nvSpPr>
          <p:spPr bwMode="auto">
            <a:xfrm>
              <a:off x="8499729" y="2309348"/>
              <a:ext cx="1577" cy="18308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2" name="Line 190"/>
            <p:cNvSpPr>
              <a:spLocks noChangeShapeType="1"/>
            </p:cNvSpPr>
            <p:nvPr/>
          </p:nvSpPr>
          <p:spPr bwMode="auto">
            <a:xfrm>
              <a:off x="8463462" y="2492432"/>
              <a:ext cx="83571" cy="183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3" name="Line 191"/>
            <p:cNvSpPr>
              <a:spLocks noChangeShapeType="1"/>
            </p:cNvSpPr>
            <p:nvPr/>
          </p:nvSpPr>
          <p:spPr bwMode="auto">
            <a:xfrm>
              <a:off x="5500636" y="3072810"/>
              <a:ext cx="999697" cy="13731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4" name="Line 192"/>
            <p:cNvSpPr>
              <a:spLocks noChangeShapeType="1"/>
            </p:cNvSpPr>
            <p:nvPr/>
          </p:nvSpPr>
          <p:spPr bwMode="auto">
            <a:xfrm flipV="1">
              <a:off x="6500334" y="2355119"/>
              <a:ext cx="1999395" cy="85500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5" name="Line 193"/>
            <p:cNvSpPr>
              <a:spLocks noChangeShapeType="1"/>
            </p:cNvSpPr>
            <p:nvPr/>
          </p:nvSpPr>
          <p:spPr bwMode="auto">
            <a:xfrm>
              <a:off x="5500636" y="3072810"/>
              <a:ext cx="1577" cy="183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6" name="Line 194"/>
            <p:cNvSpPr>
              <a:spLocks noChangeShapeType="1"/>
            </p:cNvSpPr>
            <p:nvPr/>
          </p:nvSpPr>
          <p:spPr bwMode="auto">
            <a:xfrm>
              <a:off x="5464370" y="3072810"/>
              <a:ext cx="83571" cy="183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7" name="Line 195"/>
            <p:cNvSpPr>
              <a:spLocks noChangeShapeType="1"/>
            </p:cNvSpPr>
            <p:nvPr/>
          </p:nvSpPr>
          <p:spPr bwMode="auto">
            <a:xfrm>
              <a:off x="6500334" y="3210123"/>
              <a:ext cx="1577" cy="18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8" name="Line 196"/>
            <p:cNvSpPr>
              <a:spLocks noChangeShapeType="1"/>
            </p:cNvSpPr>
            <p:nvPr/>
          </p:nvSpPr>
          <p:spPr bwMode="auto">
            <a:xfrm>
              <a:off x="6464067" y="3210123"/>
              <a:ext cx="83571" cy="18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29" name="Line 197"/>
            <p:cNvSpPr>
              <a:spLocks noChangeShapeType="1"/>
            </p:cNvSpPr>
            <p:nvPr/>
          </p:nvSpPr>
          <p:spPr bwMode="auto">
            <a:xfrm flipV="1">
              <a:off x="8499729" y="2157388"/>
              <a:ext cx="1577" cy="1977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0" name="Line 198"/>
            <p:cNvSpPr>
              <a:spLocks noChangeShapeType="1"/>
            </p:cNvSpPr>
            <p:nvPr/>
          </p:nvSpPr>
          <p:spPr bwMode="auto">
            <a:xfrm>
              <a:off x="8463462" y="2157388"/>
              <a:ext cx="83571" cy="18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1" name="Line 199"/>
            <p:cNvSpPr>
              <a:spLocks noChangeShapeType="1"/>
            </p:cNvSpPr>
            <p:nvPr/>
          </p:nvSpPr>
          <p:spPr bwMode="auto">
            <a:xfrm>
              <a:off x="5500636" y="3072810"/>
              <a:ext cx="1577" cy="183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2" name="Line 200"/>
            <p:cNvSpPr>
              <a:spLocks noChangeShapeType="1"/>
            </p:cNvSpPr>
            <p:nvPr/>
          </p:nvSpPr>
          <p:spPr bwMode="auto">
            <a:xfrm>
              <a:off x="5464370" y="3072810"/>
              <a:ext cx="83571" cy="1831"/>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3" name="Line 201"/>
            <p:cNvSpPr>
              <a:spLocks noChangeShapeType="1"/>
            </p:cNvSpPr>
            <p:nvPr/>
          </p:nvSpPr>
          <p:spPr bwMode="auto">
            <a:xfrm>
              <a:off x="6500334" y="3210123"/>
              <a:ext cx="1577" cy="18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4" name="Line 202"/>
            <p:cNvSpPr>
              <a:spLocks noChangeShapeType="1"/>
            </p:cNvSpPr>
            <p:nvPr/>
          </p:nvSpPr>
          <p:spPr bwMode="auto">
            <a:xfrm>
              <a:off x="6464067" y="3210123"/>
              <a:ext cx="83571" cy="18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5" name="Line 203"/>
            <p:cNvSpPr>
              <a:spLocks noChangeShapeType="1"/>
            </p:cNvSpPr>
            <p:nvPr/>
          </p:nvSpPr>
          <p:spPr bwMode="auto">
            <a:xfrm>
              <a:off x="8499729" y="2355119"/>
              <a:ext cx="1577" cy="1977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6" name="Line 204"/>
            <p:cNvSpPr>
              <a:spLocks noChangeShapeType="1"/>
            </p:cNvSpPr>
            <p:nvPr/>
          </p:nvSpPr>
          <p:spPr bwMode="auto">
            <a:xfrm>
              <a:off x="8463462" y="2552850"/>
              <a:ext cx="83571" cy="1831"/>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7" name="Line 205"/>
            <p:cNvSpPr>
              <a:spLocks noChangeShapeType="1"/>
            </p:cNvSpPr>
            <p:nvPr/>
          </p:nvSpPr>
          <p:spPr bwMode="auto">
            <a:xfrm>
              <a:off x="5500636" y="3072810"/>
              <a:ext cx="999697" cy="15196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8" name="Line 206"/>
            <p:cNvSpPr>
              <a:spLocks noChangeShapeType="1"/>
            </p:cNvSpPr>
            <p:nvPr/>
          </p:nvSpPr>
          <p:spPr bwMode="auto">
            <a:xfrm flipV="1">
              <a:off x="6500334" y="2538203"/>
              <a:ext cx="1999395" cy="686567"/>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39" name="Line 207"/>
            <p:cNvSpPr>
              <a:spLocks noChangeShapeType="1"/>
            </p:cNvSpPr>
            <p:nvPr/>
          </p:nvSpPr>
          <p:spPr bwMode="auto">
            <a:xfrm>
              <a:off x="5500636" y="3072810"/>
              <a:ext cx="1577" cy="1831"/>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0" name="Line 208"/>
            <p:cNvSpPr>
              <a:spLocks noChangeShapeType="1"/>
            </p:cNvSpPr>
            <p:nvPr/>
          </p:nvSpPr>
          <p:spPr bwMode="auto">
            <a:xfrm>
              <a:off x="5464370" y="3072810"/>
              <a:ext cx="83571" cy="1831"/>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1" name="Line 209"/>
            <p:cNvSpPr>
              <a:spLocks noChangeShapeType="1"/>
            </p:cNvSpPr>
            <p:nvPr/>
          </p:nvSpPr>
          <p:spPr bwMode="auto">
            <a:xfrm>
              <a:off x="6500334" y="3224770"/>
              <a:ext cx="1577" cy="1831"/>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2" name="Line 210"/>
            <p:cNvSpPr>
              <a:spLocks noChangeShapeType="1"/>
            </p:cNvSpPr>
            <p:nvPr/>
          </p:nvSpPr>
          <p:spPr bwMode="auto">
            <a:xfrm>
              <a:off x="6464067" y="3224770"/>
              <a:ext cx="83571" cy="1831"/>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3" name="Line 211"/>
            <p:cNvSpPr>
              <a:spLocks noChangeShapeType="1"/>
            </p:cNvSpPr>
            <p:nvPr/>
          </p:nvSpPr>
          <p:spPr bwMode="auto">
            <a:xfrm flipV="1">
              <a:off x="8499729" y="2248930"/>
              <a:ext cx="1577" cy="289273"/>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4" name="Line 212"/>
            <p:cNvSpPr>
              <a:spLocks noChangeShapeType="1"/>
            </p:cNvSpPr>
            <p:nvPr/>
          </p:nvSpPr>
          <p:spPr bwMode="auto">
            <a:xfrm>
              <a:off x="8463462" y="2248930"/>
              <a:ext cx="83571" cy="1831"/>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5" name="Line 213"/>
            <p:cNvSpPr>
              <a:spLocks noChangeShapeType="1"/>
            </p:cNvSpPr>
            <p:nvPr/>
          </p:nvSpPr>
          <p:spPr bwMode="auto">
            <a:xfrm>
              <a:off x="5500636" y="3072810"/>
              <a:ext cx="1577" cy="1831"/>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6" name="Line 214"/>
            <p:cNvSpPr>
              <a:spLocks noChangeShapeType="1"/>
            </p:cNvSpPr>
            <p:nvPr/>
          </p:nvSpPr>
          <p:spPr bwMode="auto">
            <a:xfrm>
              <a:off x="5464370" y="3072810"/>
              <a:ext cx="83571" cy="1831"/>
            </a:xfrm>
            <a:prstGeom prst="line">
              <a:avLst/>
            </a:prstGeom>
            <a:noFill/>
            <a:ln w="9525">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7" name="Line 215"/>
            <p:cNvSpPr>
              <a:spLocks noChangeShapeType="1"/>
            </p:cNvSpPr>
            <p:nvPr/>
          </p:nvSpPr>
          <p:spPr bwMode="auto">
            <a:xfrm>
              <a:off x="6500334" y="3224770"/>
              <a:ext cx="1577" cy="1831"/>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8" name="Line 216"/>
            <p:cNvSpPr>
              <a:spLocks noChangeShapeType="1"/>
            </p:cNvSpPr>
            <p:nvPr/>
          </p:nvSpPr>
          <p:spPr bwMode="auto">
            <a:xfrm>
              <a:off x="6464067" y="3224770"/>
              <a:ext cx="83571" cy="1831"/>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49" name="Line 217"/>
            <p:cNvSpPr>
              <a:spLocks noChangeShapeType="1"/>
            </p:cNvSpPr>
            <p:nvPr/>
          </p:nvSpPr>
          <p:spPr bwMode="auto">
            <a:xfrm>
              <a:off x="8499729" y="2538203"/>
              <a:ext cx="1577" cy="274627"/>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0" name="Line 218"/>
            <p:cNvSpPr>
              <a:spLocks noChangeShapeType="1"/>
            </p:cNvSpPr>
            <p:nvPr/>
          </p:nvSpPr>
          <p:spPr bwMode="auto">
            <a:xfrm>
              <a:off x="8463462" y="2812830"/>
              <a:ext cx="83571" cy="1831"/>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1" name="Line 219"/>
            <p:cNvSpPr>
              <a:spLocks noChangeShapeType="1"/>
            </p:cNvSpPr>
            <p:nvPr/>
          </p:nvSpPr>
          <p:spPr bwMode="auto">
            <a:xfrm>
              <a:off x="5500636" y="3072810"/>
              <a:ext cx="999697" cy="24350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2" name="Line 220"/>
            <p:cNvSpPr>
              <a:spLocks noChangeShapeType="1"/>
            </p:cNvSpPr>
            <p:nvPr/>
          </p:nvSpPr>
          <p:spPr bwMode="auto">
            <a:xfrm flipV="1">
              <a:off x="6500334" y="2492432"/>
              <a:ext cx="1999395" cy="8238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3" name="Line 221"/>
            <p:cNvSpPr>
              <a:spLocks noChangeShapeType="1"/>
            </p:cNvSpPr>
            <p:nvPr/>
          </p:nvSpPr>
          <p:spPr bwMode="auto">
            <a:xfrm>
              <a:off x="5500636" y="3072810"/>
              <a:ext cx="157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4" name="Line 222"/>
            <p:cNvSpPr>
              <a:spLocks noChangeShapeType="1"/>
            </p:cNvSpPr>
            <p:nvPr/>
          </p:nvSpPr>
          <p:spPr bwMode="auto">
            <a:xfrm>
              <a:off x="5464370" y="3072810"/>
              <a:ext cx="83571"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5" name="Line 223"/>
            <p:cNvSpPr>
              <a:spLocks noChangeShapeType="1"/>
            </p:cNvSpPr>
            <p:nvPr/>
          </p:nvSpPr>
          <p:spPr bwMode="auto">
            <a:xfrm>
              <a:off x="6500334" y="3316312"/>
              <a:ext cx="1577" cy="18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6" name="Line 224"/>
            <p:cNvSpPr>
              <a:spLocks noChangeShapeType="1"/>
            </p:cNvSpPr>
            <p:nvPr/>
          </p:nvSpPr>
          <p:spPr bwMode="auto">
            <a:xfrm>
              <a:off x="6464067" y="3316312"/>
              <a:ext cx="83571" cy="18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7" name="Line 225"/>
            <p:cNvSpPr>
              <a:spLocks noChangeShapeType="1"/>
            </p:cNvSpPr>
            <p:nvPr/>
          </p:nvSpPr>
          <p:spPr bwMode="auto">
            <a:xfrm flipV="1">
              <a:off x="8499729" y="2323994"/>
              <a:ext cx="1577" cy="16843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8" name="Line 226"/>
            <p:cNvSpPr>
              <a:spLocks noChangeShapeType="1"/>
            </p:cNvSpPr>
            <p:nvPr/>
          </p:nvSpPr>
          <p:spPr bwMode="auto">
            <a:xfrm>
              <a:off x="8463462" y="2323994"/>
              <a:ext cx="83571" cy="18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59" name="Line 227"/>
            <p:cNvSpPr>
              <a:spLocks noChangeShapeType="1"/>
            </p:cNvSpPr>
            <p:nvPr/>
          </p:nvSpPr>
          <p:spPr bwMode="auto">
            <a:xfrm>
              <a:off x="5500636" y="3072810"/>
              <a:ext cx="1577"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0" name="Line 228"/>
            <p:cNvSpPr>
              <a:spLocks noChangeShapeType="1"/>
            </p:cNvSpPr>
            <p:nvPr/>
          </p:nvSpPr>
          <p:spPr bwMode="auto">
            <a:xfrm>
              <a:off x="5464370" y="3072810"/>
              <a:ext cx="83571" cy="18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1" name="Line 229"/>
            <p:cNvSpPr>
              <a:spLocks noChangeShapeType="1"/>
            </p:cNvSpPr>
            <p:nvPr/>
          </p:nvSpPr>
          <p:spPr bwMode="auto">
            <a:xfrm>
              <a:off x="6500334" y="3316312"/>
              <a:ext cx="1577" cy="18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2" name="Line 230"/>
            <p:cNvSpPr>
              <a:spLocks noChangeShapeType="1"/>
            </p:cNvSpPr>
            <p:nvPr/>
          </p:nvSpPr>
          <p:spPr bwMode="auto">
            <a:xfrm>
              <a:off x="6464067" y="3316312"/>
              <a:ext cx="83571" cy="18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3" name="Line 231"/>
            <p:cNvSpPr>
              <a:spLocks noChangeShapeType="1"/>
            </p:cNvSpPr>
            <p:nvPr/>
          </p:nvSpPr>
          <p:spPr bwMode="auto">
            <a:xfrm>
              <a:off x="8499729" y="2492432"/>
              <a:ext cx="1577" cy="16843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4" name="Line 232"/>
            <p:cNvSpPr>
              <a:spLocks noChangeShapeType="1"/>
            </p:cNvSpPr>
            <p:nvPr/>
          </p:nvSpPr>
          <p:spPr bwMode="auto">
            <a:xfrm>
              <a:off x="8463462" y="2660870"/>
              <a:ext cx="83571" cy="18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5" name="Rectangle 233"/>
            <p:cNvSpPr>
              <a:spLocks noChangeArrowheads="1"/>
            </p:cNvSpPr>
            <p:nvPr/>
          </p:nvSpPr>
          <p:spPr bwMode="auto">
            <a:xfrm>
              <a:off x="5453332" y="3012392"/>
              <a:ext cx="107223" cy="137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556266" name="Line 234"/>
            <p:cNvSpPr>
              <a:spLocks noChangeShapeType="1"/>
            </p:cNvSpPr>
            <p:nvPr/>
          </p:nvSpPr>
          <p:spPr bwMode="auto">
            <a:xfrm flipH="1" flipV="1">
              <a:off x="5464370" y="3027039"/>
              <a:ext cx="36267" cy="4577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7" name="Line 235"/>
            <p:cNvSpPr>
              <a:spLocks noChangeShapeType="1"/>
            </p:cNvSpPr>
            <p:nvPr/>
          </p:nvSpPr>
          <p:spPr bwMode="auto">
            <a:xfrm>
              <a:off x="5500636" y="3072810"/>
              <a:ext cx="36267" cy="4577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8" name="Line 236"/>
            <p:cNvSpPr>
              <a:spLocks noChangeShapeType="1"/>
            </p:cNvSpPr>
            <p:nvPr/>
          </p:nvSpPr>
          <p:spPr bwMode="auto">
            <a:xfrm flipH="1">
              <a:off x="5464370" y="3072810"/>
              <a:ext cx="36267" cy="4577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69" name="Line 237"/>
            <p:cNvSpPr>
              <a:spLocks noChangeShapeType="1"/>
            </p:cNvSpPr>
            <p:nvPr/>
          </p:nvSpPr>
          <p:spPr bwMode="auto">
            <a:xfrm flipV="1">
              <a:off x="5500636" y="3027039"/>
              <a:ext cx="36267" cy="4577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0" name="Rectangle 238"/>
            <p:cNvSpPr>
              <a:spLocks noChangeArrowheads="1"/>
            </p:cNvSpPr>
            <p:nvPr/>
          </p:nvSpPr>
          <p:spPr bwMode="auto">
            <a:xfrm>
              <a:off x="6453029" y="3118581"/>
              <a:ext cx="107223" cy="1373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556271" name="Line 239"/>
            <p:cNvSpPr>
              <a:spLocks noChangeShapeType="1"/>
            </p:cNvSpPr>
            <p:nvPr/>
          </p:nvSpPr>
          <p:spPr bwMode="auto">
            <a:xfrm flipH="1" flipV="1">
              <a:off x="6464067" y="3133228"/>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2" name="Line 240"/>
            <p:cNvSpPr>
              <a:spLocks noChangeShapeType="1"/>
            </p:cNvSpPr>
            <p:nvPr/>
          </p:nvSpPr>
          <p:spPr bwMode="auto">
            <a:xfrm>
              <a:off x="6500334" y="3178999"/>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3" name="Line 241"/>
            <p:cNvSpPr>
              <a:spLocks noChangeShapeType="1"/>
            </p:cNvSpPr>
            <p:nvPr/>
          </p:nvSpPr>
          <p:spPr bwMode="auto">
            <a:xfrm flipH="1">
              <a:off x="6464067" y="3178999"/>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4" name="Line 242"/>
            <p:cNvSpPr>
              <a:spLocks noChangeShapeType="1"/>
            </p:cNvSpPr>
            <p:nvPr/>
          </p:nvSpPr>
          <p:spPr bwMode="auto">
            <a:xfrm flipV="1">
              <a:off x="6500334" y="3133228"/>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5" name="Rectangle 243"/>
            <p:cNvSpPr>
              <a:spLocks noChangeArrowheads="1"/>
            </p:cNvSpPr>
            <p:nvPr/>
          </p:nvSpPr>
          <p:spPr bwMode="auto">
            <a:xfrm>
              <a:off x="8452424" y="2248930"/>
              <a:ext cx="107223" cy="1373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556276" name="Line 244"/>
            <p:cNvSpPr>
              <a:spLocks noChangeShapeType="1"/>
            </p:cNvSpPr>
            <p:nvPr/>
          </p:nvSpPr>
          <p:spPr bwMode="auto">
            <a:xfrm flipH="1" flipV="1">
              <a:off x="8463462" y="2263577"/>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7" name="Line 245"/>
            <p:cNvSpPr>
              <a:spLocks noChangeShapeType="1"/>
            </p:cNvSpPr>
            <p:nvPr/>
          </p:nvSpPr>
          <p:spPr bwMode="auto">
            <a:xfrm>
              <a:off x="8499729" y="2309348"/>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8" name="Line 246"/>
            <p:cNvSpPr>
              <a:spLocks noChangeShapeType="1"/>
            </p:cNvSpPr>
            <p:nvPr/>
          </p:nvSpPr>
          <p:spPr bwMode="auto">
            <a:xfrm flipH="1">
              <a:off x="8463462" y="2309348"/>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79" name="Line 247"/>
            <p:cNvSpPr>
              <a:spLocks noChangeShapeType="1"/>
            </p:cNvSpPr>
            <p:nvPr/>
          </p:nvSpPr>
          <p:spPr bwMode="auto">
            <a:xfrm flipV="1">
              <a:off x="8499729" y="2263577"/>
              <a:ext cx="36267" cy="4577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280" name="Rectangle 248"/>
            <p:cNvSpPr>
              <a:spLocks noChangeArrowheads="1"/>
            </p:cNvSpPr>
            <p:nvPr/>
          </p:nvSpPr>
          <p:spPr bwMode="auto">
            <a:xfrm>
              <a:off x="5464370" y="3027039"/>
              <a:ext cx="59919" cy="76895"/>
            </a:xfrm>
            <a:prstGeom prst="rect">
              <a:avLst/>
            </a:prstGeom>
            <a:solidFill>
              <a:srgbClr val="00FF00"/>
            </a:solidFill>
            <a:ln w="9525">
              <a:solidFill>
                <a:srgbClr val="00FF00"/>
              </a:solidFill>
              <a:miter lim="800000"/>
              <a:headEnd/>
              <a:tailEnd/>
            </a:ln>
          </p:spPr>
          <p:txBody>
            <a:bodyPr/>
            <a:lstStyle/>
            <a:p>
              <a:endParaRPr lang="de-CH"/>
            </a:p>
          </p:txBody>
        </p:sp>
        <p:sp>
          <p:nvSpPr>
            <p:cNvPr id="556281" name="Rectangle 249"/>
            <p:cNvSpPr>
              <a:spLocks noChangeArrowheads="1"/>
            </p:cNvSpPr>
            <p:nvPr/>
          </p:nvSpPr>
          <p:spPr bwMode="auto">
            <a:xfrm>
              <a:off x="6464067" y="3164352"/>
              <a:ext cx="59919" cy="76895"/>
            </a:xfrm>
            <a:prstGeom prst="rect">
              <a:avLst/>
            </a:prstGeom>
            <a:solidFill>
              <a:srgbClr val="00FF00"/>
            </a:solidFill>
            <a:ln w="38100">
              <a:solidFill>
                <a:srgbClr val="00FF00"/>
              </a:solidFill>
              <a:miter lim="800000"/>
              <a:headEnd/>
              <a:tailEnd/>
            </a:ln>
          </p:spPr>
          <p:txBody>
            <a:bodyPr/>
            <a:lstStyle/>
            <a:p>
              <a:endParaRPr lang="de-CH"/>
            </a:p>
          </p:txBody>
        </p:sp>
        <p:sp>
          <p:nvSpPr>
            <p:cNvPr id="556282" name="Rectangle 250"/>
            <p:cNvSpPr>
              <a:spLocks noChangeArrowheads="1"/>
            </p:cNvSpPr>
            <p:nvPr/>
          </p:nvSpPr>
          <p:spPr bwMode="auto">
            <a:xfrm>
              <a:off x="8463462" y="2309348"/>
              <a:ext cx="59919" cy="76895"/>
            </a:xfrm>
            <a:prstGeom prst="rect">
              <a:avLst/>
            </a:prstGeom>
            <a:solidFill>
              <a:srgbClr val="00FF00"/>
            </a:solidFill>
            <a:ln w="38100">
              <a:solidFill>
                <a:srgbClr val="00FF00"/>
              </a:solidFill>
              <a:miter lim="800000"/>
              <a:headEnd/>
              <a:tailEnd/>
            </a:ln>
          </p:spPr>
          <p:txBody>
            <a:bodyPr/>
            <a:lstStyle/>
            <a:p>
              <a:endParaRPr lang="de-CH"/>
            </a:p>
          </p:txBody>
        </p:sp>
        <p:sp>
          <p:nvSpPr>
            <p:cNvPr id="556283" name="Freeform 251"/>
            <p:cNvSpPr>
              <a:spLocks/>
            </p:cNvSpPr>
            <p:nvPr/>
          </p:nvSpPr>
          <p:spPr bwMode="auto">
            <a:xfrm>
              <a:off x="5464370" y="3027039"/>
              <a:ext cx="72533" cy="91542"/>
            </a:xfrm>
            <a:custGeom>
              <a:avLst/>
              <a:gdLst>
                <a:gd name="T0" fmla="*/ 23 w 46"/>
                <a:gd name="T1" fmla="*/ 0 h 50"/>
                <a:gd name="T2" fmla="*/ 46 w 46"/>
                <a:gd name="T3" fmla="*/ 50 h 50"/>
                <a:gd name="T4" fmla="*/ 0 w 46"/>
                <a:gd name="T5" fmla="*/ 50 h 50"/>
                <a:gd name="T6" fmla="*/ 23 w 46"/>
                <a:gd name="T7" fmla="*/ 0 h 50"/>
              </a:gdLst>
              <a:ahLst/>
              <a:cxnLst>
                <a:cxn ang="0">
                  <a:pos x="T0" y="T1"/>
                </a:cxn>
                <a:cxn ang="0">
                  <a:pos x="T2" y="T3"/>
                </a:cxn>
                <a:cxn ang="0">
                  <a:pos x="T4" y="T5"/>
                </a:cxn>
                <a:cxn ang="0">
                  <a:pos x="T6" y="T7"/>
                </a:cxn>
              </a:cxnLst>
              <a:rect l="0" t="0" r="r" b="b"/>
              <a:pathLst>
                <a:path w="46" h="50">
                  <a:moveTo>
                    <a:pt x="23" y="0"/>
                  </a:moveTo>
                  <a:lnTo>
                    <a:pt x="46" y="50"/>
                  </a:lnTo>
                  <a:lnTo>
                    <a:pt x="0" y="50"/>
                  </a:lnTo>
                  <a:lnTo>
                    <a:pt x="23" y="0"/>
                  </a:lnTo>
                  <a:close/>
                </a:path>
              </a:pathLst>
            </a:custGeom>
            <a:solidFill>
              <a:srgbClr val="FFCC00"/>
            </a:solidFill>
            <a:ln w="9525" cmpd="sng">
              <a:solidFill>
                <a:srgbClr val="FFCC00"/>
              </a:solidFill>
              <a:prstDash val="solid"/>
              <a:round/>
              <a:headEnd/>
              <a:tailEnd/>
            </a:ln>
          </p:spPr>
          <p:txBody>
            <a:bodyPr/>
            <a:lstStyle/>
            <a:p>
              <a:endParaRPr lang="de-CH"/>
            </a:p>
          </p:txBody>
        </p:sp>
        <p:sp>
          <p:nvSpPr>
            <p:cNvPr id="556284" name="Freeform 252"/>
            <p:cNvSpPr>
              <a:spLocks/>
            </p:cNvSpPr>
            <p:nvPr/>
          </p:nvSpPr>
          <p:spPr bwMode="auto">
            <a:xfrm>
              <a:off x="6464067" y="3178999"/>
              <a:ext cx="72533" cy="91542"/>
            </a:xfrm>
            <a:custGeom>
              <a:avLst/>
              <a:gdLst>
                <a:gd name="T0" fmla="*/ 23 w 46"/>
                <a:gd name="T1" fmla="*/ 0 h 50"/>
                <a:gd name="T2" fmla="*/ 46 w 46"/>
                <a:gd name="T3" fmla="*/ 50 h 50"/>
                <a:gd name="T4" fmla="*/ 0 w 46"/>
                <a:gd name="T5" fmla="*/ 50 h 50"/>
                <a:gd name="T6" fmla="*/ 23 w 46"/>
                <a:gd name="T7" fmla="*/ 0 h 50"/>
              </a:gdLst>
              <a:ahLst/>
              <a:cxnLst>
                <a:cxn ang="0">
                  <a:pos x="T0" y="T1"/>
                </a:cxn>
                <a:cxn ang="0">
                  <a:pos x="T2" y="T3"/>
                </a:cxn>
                <a:cxn ang="0">
                  <a:pos x="T4" y="T5"/>
                </a:cxn>
                <a:cxn ang="0">
                  <a:pos x="T6" y="T7"/>
                </a:cxn>
              </a:cxnLst>
              <a:rect l="0" t="0" r="r" b="b"/>
              <a:pathLst>
                <a:path w="46" h="50">
                  <a:moveTo>
                    <a:pt x="23" y="0"/>
                  </a:moveTo>
                  <a:lnTo>
                    <a:pt x="46" y="50"/>
                  </a:lnTo>
                  <a:lnTo>
                    <a:pt x="0" y="50"/>
                  </a:lnTo>
                  <a:lnTo>
                    <a:pt x="23" y="0"/>
                  </a:lnTo>
                  <a:close/>
                </a:path>
              </a:pathLst>
            </a:custGeom>
            <a:solidFill>
              <a:srgbClr val="FFCC00"/>
            </a:solidFill>
            <a:ln w="38100" cmpd="sng">
              <a:solidFill>
                <a:srgbClr val="FFCC00"/>
              </a:solidFill>
              <a:prstDash val="solid"/>
              <a:round/>
              <a:headEnd/>
              <a:tailEnd/>
            </a:ln>
          </p:spPr>
          <p:txBody>
            <a:bodyPr/>
            <a:lstStyle/>
            <a:p>
              <a:endParaRPr lang="de-CH"/>
            </a:p>
          </p:txBody>
        </p:sp>
        <p:sp>
          <p:nvSpPr>
            <p:cNvPr id="556285" name="Freeform 253"/>
            <p:cNvSpPr>
              <a:spLocks/>
            </p:cNvSpPr>
            <p:nvPr/>
          </p:nvSpPr>
          <p:spPr bwMode="auto">
            <a:xfrm>
              <a:off x="8463462" y="2492432"/>
              <a:ext cx="72533" cy="91542"/>
            </a:xfrm>
            <a:custGeom>
              <a:avLst/>
              <a:gdLst>
                <a:gd name="T0" fmla="*/ 23 w 46"/>
                <a:gd name="T1" fmla="*/ 0 h 50"/>
                <a:gd name="T2" fmla="*/ 46 w 46"/>
                <a:gd name="T3" fmla="*/ 50 h 50"/>
                <a:gd name="T4" fmla="*/ 0 w 46"/>
                <a:gd name="T5" fmla="*/ 50 h 50"/>
                <a:gd name="T6" fmla="*/ 23 w 46"/>
                <a:gd name="T7" fmla="*/ 0 h 50"/>
              </a:gdLst>
              <a:ahLst/>
              <a:cxnLst>
                <a:cxn ang="0">
                  <a:pos x="T0" y="T1"/>
                </a:cxn>
                <a:cxn ang="0">
                  <a:pos x="T2" y="T3"/>
                </a:cxn>
                <a:cxn ang="0">
                  <a:pos x="T4" y="T5"/>
                </a:cxn>
                <a:cxn ang="0">
                  <a:pos x="T6" y="T7"/>
                </a:cxn>
              </a:cxnLst>
              <a:rect l="0" t="0" r="r" b="b"/>
              <a:pathLst>
                <a:path w="46" h="50">
                  <a:moveTo>
                    <a:pt x="23" y="0"/>
                  </a:moveTo>
                  <a:lnTo>
                    <a:pt x="46" y="50"/>
                  </a:lnTo>
                  <a:lnTo>
                    <a:pt x="0" y="50"/>
                  </a:lnTo>
                  <a:lnTo>
                    <a:pt x="23" y="0"/>
                  </a:lnTo>
                  <a:close/>
                </a:path>
              </a:pathLst>
            </a:custGeom>
            <a:solidFill>
              <a:srgbClr val="FFCC00"/>
            </a:solidFill>
            <a:ln w="38100" cmpd="sng">
              <a:solidFill>
                <a:srgbClr val="FFCC00"/>
              </a:solidFill>
              <a:prstDash val="solid"/>
              <a:round/>
              <a:headEnd/>
              <a:tailEnd/>
            </a:ln>
          </p:spPr>
          <p:txBody>
            <a:bodyPr/>
            <a:lstStyle/>
            <a:p>
              <a:endParaRPr lang="de-CH"/>
            </a:p>
          </p:txBody>
        </p:sp>
        <p:sp>
          <p:nvSpPr>
            <p:cNvPr id="556286" name="Oval 254"/>
            <p:cNvSpPr>
              <a:spLocks noChangeArrowheads="1"/>
            </p:cNvSpPr>
            <p:nvPr/>
          </p:nvSpPr>
          <p:spPr bwMode="auto">
            <a:xfrm>
              <a:off x="5464370" y="3027039"/>
              <a:ext cx="59919" cy="7689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556287" name="Oval 255"/>
            <p:cNvSpPr>
              <a:spLocks noChangeArrowheads="1"/>
            </p:cNvSpPr>
            <p:nvPr/>
          </p:nvSpPr>
          <p:spPr bwMode="auto">
            <a:xfrm>
              <a:off x="6464067" y="3270541"/>
              <a:ext cx="59919" cy="76895"/>
            </a:xfrm>
            <a:prstGeom prst="ellipse">
              <a:avLst/>
            </a:prstGeom>
            <a:solidFill>
              <a:srgbClr val="000000"/>
            </a:solidFill>
            <a:ln w="38100">
              <a:solidFill>
                <a:srgbClr val="000000"/>
              </a:solidFill>
              <a:round/>
              <a:headEnd/>
              <a:tailEnd/>
            </a:ln>
          </p:spPr>
          <p:txBody>
            <a:bodyPr/>
            <a:lstStyle/>
            <a:p>
              <a:endParaRPr lang="de-CH"/>
            </a:p>
          </p:txBody>
        </p:sp>
        <p:sp>
          <p:nvSpPr>
            <p:cNvPr id="556288" name="Oval 256"/>
            <p:cNvSpPr>
              <a:spLocks noChangeArrowheads="1"/>
            </p:cNvSpPr>
            <p:nvPr/>
          </p:nvSpPr>
          <p:spPr bwMode="auto">
            <a:xfrm>
              <a:off x="8463462" y="2446661"/>
              <a:ext cx="59919" cy="76895"/>
            </a:xfrm>
            <a:prstGeom prst="ellipse">
              <a:avLst/>
            </a:prstGeom>
            <a:solidFill>
              <a:srgbClr val="000000"/>
            </a:solidFill>
            <a:ln w="38100">
              <a:solidFill>
                <a:srgbClr val="000000"/>
              </a:solidFill>
              <a:round/>
              <a:headEnd/>
              <a:tailEnd/>
            </a:ln>
          </p:spPr>
          <p:txBody>
            <a:bodyPr/>
            <a:lstStyle/>
            <a:p>
              <a:endParaRPr lang="de-CH"/>
            </a:p>
          </p:txBody>
        </p:sp>
        <p:sp>
          <p:nvSpPr>
            <p:cNvPr id="556289" name="Rectangle 257"/>
            <p:cNvSpPr>
              <a:spLocks noChangeArrowheads="1"/>
            </p:cNvSpPr>
            <p:nvPr/>
          </p:nvSpPr>
          <p:spPr bwMode="auto">
            <a:xfrm>
              <a:off x="5235839" y="4035834"/>
              <a:ext cx="113530"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0</a:t>
              </a:r>
              <a:endParaRPr lang="de-CH" altLang="de-DE">
                <a:solidFill>
                  <a:srgbClr val="FFFFFF"/>
                </a:solidFill>
                <a:latin typeface="Arial" charset="0"/>
              </a:endParaRPr>
            </a:p>
          </p:txBody>
        </p:sp>
        <p:sp>
          <p:nvSpPr>
            <p:cNvPr id="556290" name="Rectangle 258"/>
            <p:cNvSpPr>
              <a:spLocks noChangeArrowheads="1"/>
            </p:cNvSpPr>
            <p:nvPr/>
          </p:nvSpPr>
          <p:spPr bwMode="auto">
            <a:xfrm>
              <a:off x="5004048" y="3622063"/>
              <a:ext cx="39893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0.25</a:t>
              </a:r>
              <a:endParaRPr lang="de-CH" altLang="de-DE">
                <a:solidFill>
                  <a:srgbClr val="FFFFFF"/>
                </a:solidFill>
                <a:latin typeface="Arial" charset="0"/>
              </a:endParaRPr>
            </a:p>
          </p:txBody>
        </p:sp>
        <p:sp>
          <p:nvSpPr>
            <p:cNvPr id="556291" name="Rectangle 259"/>
            <p:cNvSpPr>
              <a:spLocks noChangeArrowheads="1"/>
            </p:cNvSpPr>
            <p:nvPr/>
          </p:nvSpPr>
          <p:spPr bwMode="auto">
            <a:xfrm>
              <a:off x="5101810" y="3210123"/>
              <a:ext cx="28540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0.5</a:t>
              </a:r>
              <a:endParaRPr lang="de-CH" altLang="de-DE">
                <a:solidFill>
                  <a:srgbClr val="FFFFFF"/>
                </a:solidFill>
                <a:latin typeface="Arial" charset="0"/>
              </a:endParaRPr>
            </a:p>
          </p:txBody>
        </p:sp>
        <p:sp>
          <p:nvSpPr>
            <p:cNvPr id="556292" name="Rectangle 260"/>
            <p:cNvSpPr>
              <a:spLocks noChangeArrowheads="1"/>
            </p:cNvSpPr>
            <p:nvPr/>
          </p:nvSpPr>
          <p:spPr bwMode="auto">
            <a:xfrm>
              <a:off x="5004048" y="2798183"/>
              <a:ext cx="39893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0.75</a:t>
              </a:r>
              <a:endParaRPr lang="de-CH" altLang="de-DE">
                <a:solidFill>
                  <a:srgbClr val="FFFFFF"/>
                </a:solidFill>
                <a:latin typeface="Arial" charset="0"/>
              </a:endParaRPr>
            </a:p>
          </p:txBody>
        </p:sp>
        <p:sp>
          <p:nvSpPr>
            <p:cNvPr id="556293" name="Rectangle 261"/>
            <p:cNvSpPr>
              <a:spLocks noChangeArrowheads="1"/>
            </p:cNvSpPr>
            <p:nvPr/>
          </p:nvSpPr>
          <p:spPr bwMode="auto">
            <a:xfrm>
              <a:off x="5235839" y="2400890"/>
              <a:ext cx="113530"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1</a:t>
              </a:r>
              <a:endParaRPr lang="de-CH" altLang="de-DE">
                <a:solidFill>
                  <a:srgbClr val="FFFFFF"/>
                </a:solidFill>
                <a:latin typeface="Arial" charset="0"/>
              </a:endParaRPr>
            </a:p>
          </p:txBody>
        </p:sp>
        <p:sp>
          <p:nvSpPr>
            <p:cNvPr id="556294" name="Rectangle 262"/>
            <p:cNvSpPr>
              <a:spLocks noChangeArrowheads="1"/>
            </p:cNvSpPr>
            <p:nvPr/>
          </p:nvSpPr>
          <p:spPr bwMode="auto">
            <a:xfrm>
              <a:off x="5004048" y="1988950"/>
              <a:ext cx="39893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1.25</a:t>
              </a:r>
              <a:endParaRPr lang="de-CH" altLang="de-DE">
                <a:solidFill>
                  <a:srgbClr val="FFFFFF"/>
                </a:solidFill>
                <a:latin typeface="Arial" charset="0"/>
              </a:endParaRPr>
            </a:p>
          </p:txBody>
        </p:sp>
        <p:sp>
          <p:nvSpPr>
            <p:cNvPr id="556295" name="Rectangle 263"/>
            <p:cNvSpPr>
              <a:spLocks noChangeArrowheads="1"/>
            </p:cNvSpPr>
            <p:nvPr/>
          </p:nvSpPr>
          <p:spPr bwMode="auto">
            <a:xfrm>
              <a:off x="5101810" y="1577010"/>
              <a:ext cx="28540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1.5</a:t>
              </a:r>
              <a:endParaRPr lang="de-CH" altLang="de-DE">
                <a:solidFill>
                  <a:srgbClr val="FFFFFF"/>
                </a:solidFill>
                <a:latin typeface="Arial" charset="0"/>
              </a:endParaRPr>
            </a:p>
          </p:txBody>
        </p:sp>
        <p:sp>
          <p:nvSpPr>
            <p:cNvPr id="556296" name="Rectangle 264"/>
            <p:cNvSpPr>
              <a:spLocks noChangeArrowheads="1"/>
            </p:cNvSpPr>
            <p:nvPr/>
          </p:nvSpPr>
          <p:spPr bwMode="auto">
            <a:xfrm>
              <a:off x="5004048" y="1163239"/>
              <a:ext cx="39893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dirty="0">
                  <a:solidFill>
                    <a:srgbClr val="000000"/>
                  </a:solidFill>
                  <a:latin typeface="Arial" charset="0"/>
                </a:rPr>
                <a:t>1.75</a:t>
              </a:r>
              <a:endParaRPr lang="de-CH" altLang="de-DE" dirty="0">
                <a:solidFill>
                  <a:srgbClr val="FFFFFF"/>
                </a:solidFill>
                <a:latin typeface="Arial" charset="0"/>
              </a:endParaRPr>
            </a:p>
          </p:txBody>
        </p:sp>
        <p:sp>
          <p:nvSpPr>
            <p:cNvPr id="556297" name="Rectangle 265"/>
            <p:cNvSpPr>
              <a:spLocks noChangeArrowheads="1"/>
            </p:cNvSpPr>
            <p:nvPr/>
          </p:nvSpPr>
          <p:spPr bwMode="auto">
            <a:xfrm>
              <a:off x="5235839" y="751299"/>
              <a:ext cx="113530"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dirty="0">
                  <a:solidFill>
                    <a:srgbClr val="000000"/>
                  </a:solidFill>
                  <a:latin typeface="Arial" charset="0"/>
                </a:rPr>
                <a:t>2</a:t>
              </a:r>
              <a:endParaRPr lang="de-CH" altLang="de-DE" dirty="0">
                <a:solidFill>
                  <a:srgbClr val="FFFFFF"/>
                </a:solidFill>
                <a:latin typeface="Arial" charset="0"/>
              </a:endParaRPr>
            </a:p>
          </p:txBody>
        </p:sp>
        <p:sp>
          <p:nvSpPr>
            <p:cNvPr id="556298" name="Rectangle 266"/>
            <p:cNvSpPr>
              <a:spLocks noChangeArrowheads="1"/>
            </p:cNvSpPr>
            <p:nvPr/>
          </p:nvSpPr>
          <p:spPr bwMode="auto">
            <a:xfrm>
              <a:off x="5478561" y="4279337"/>
              <a:ext cx="113530"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0</a:t>
              </a:r>
              <a:endParaRPr lang="de-CH" altLang="de-DE">
                <a:solidFill>
                  <a:srgbClr val="FFFFFF"/>
                </a:solidFill>
                <a:latin typeface="Arial" charset="0"/>
              </a:endParaRPr>
            </a:p>
          </p:txBody>
        </p:sp>
        <p:sp>
          <p:nvSpPr>
            <p:cNvPr id="556299" name="Rectangle 267"/>
            <p:cNvSpPr>
              <a:spLocks noChangeArrowheads="1"/>
            </p:cNvSpPr>
            <p:nvPr/>
          </p:nvSpPr>
          <p:spPr bwMode="auto">
            <a:xfrm>
              <a:off x="6419916" y="4279337"/>
              <a:ext cx="227061"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24</a:t>
              </a:r>
              <a:endParaRPr lang="de-CH" altLang="de-DE">
                <a:solidFill>
                  <a:srgbClr val="FFFFFF"/>
                </a:solidFill>
                <a:latin typeface="Arial" charset="0"/>
              </a:endParaRPr>
            </a:p>
          </p:txBody>
        </p:sp>
        <p:sp>
          <p:nvSpPr>
            <p:cNvPr id="556300" name="Rectangle 268"/>
            <p:cNvSpPr>
              <a:spLocks noChangeArrowheads="1"/>
            </p:cNvSpPr>
            <p:nvPr/>
          </p:nvSpPr>
          <p:spPr bwMode="auto">
            <a:xfrm>
              <a:off x="7419614" y="4279337"/>
              <a:ext cx="227061"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48</a:t>
              </a:r>
              <a:endParaRPr lang="de-CH" altLang="de-DE">
                <a:solidFill>
                  <a:srgbClr val="FFFFFF"/>
                </a:solidFill>
                <a:latin typeface="Arial" charset="0"/>
              </a:endParaRPr>
            </a:p>
          </p:txBody>
        </p:sp>
        <p:sp>
          <p:nvSpPr>
            <p:cNvPr id="556301" name="Rectangle 269"/>
            <p:cNvSpPr>
              <a:spLocks noChangeArrowheads="1"/>
            </p:cNvSpPr>
            <p:nvPr/>
          </p:nvSpPr>
          <p:spPr bwMode="auto">
            <a:xfrm>
              <a:off x="8417734" y="4279337"/>
              <a:ext cx="227061"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b="0">
                  <a:solidFill>
                    <a:srgbClr val="000000"/>
                  </a:solidFill>
                  <a:latin typeface="Arial" charset="0"/>
                </a:rPr>
                <a:t>72</a:t>
              </a:r>
              <a:endParaRPr lang="de-CH" altLang="de-DE">
                <a:solidFill>
                  <a:srgbClr val="FFFFFF"/>
                </a:solidFill>
                <a:latin typeface="Arial" charset="0"/>
              </a:endParaRPr>
            </a:p>
          </p:txBody>
        </p:sp>
        <p:sp>
          <p:nvSpPr>
            <p:cNvPr id="556302" name="Rectangle 270"/>
            <p:cNvSpPr>
              <a:spLocks noChangeArrowheads="1"/>
            </p:cNvSpPr>
            <p:nvPr/>
          </p:nvSpPr>
          <p:spPr bwMode="auto">
            <a:xfrm rot="16200000">
              <a:off x="4290783" y="2325501"/>
              <a:ext cx="1188218" cy="24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1600">
                  <a:solidFill>
                    <a:srgbClr val="000000"/>
                  </a:solidFill>
                  <a:latin typeface="Arial" charset="0"/>
                </a:rPr>
                <a:t>OD (570 nm)</a:t>
              </a:r>
              <a:endParaRPr lang="de-CH" altLang="de-DE">
                <a:solidFill>
                  <a:srgbClr val="FFFFFF"/>
                </a:solidFill>
                <a:latin typeface="Arial" charset="0"/>
              </a:endParaRPr>
            </a:p>
          </p:txBody>
        </p:sp>
        <p:sp>
          <p:nvSpPr>
            <p:cNvPr id="556303" name="Rectangle 271"/>
            <p:cNvSpPr>
              <a:spLocks noChangeArrowheads="1"/>
            </p:cNvSpPr>
            <p:nvPr/>
          </p:nvSpPr>
          <p:spPr bwMode="auto">
            <a:xfrm>
              <a:off x="5571593" y="690881"/>
              <a:ext cx="1035964" cy="11754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324" name="Rectangle 292"/>
            <p:cNvSpPr>
              <a:spLocks noChangeArrowheads="1"/>
            </p:cNvSpPr>
            <p:nvPr/>
          </p:nvSpPr>
          <p:spPr bwMode="auto">
            <a:xfrm>
              <a:off x="5667778" y="652433"/>
              <a:ext cx="1149494" cy="13749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325" name="Line 293"/>
            <p:cNvSpPr>
              <a:spLocks noChangeShapeType="1"/>
            </p:cNvSpPr>
            <p:nvPr/>
          </p:nvSpPr>
          <p:spPr bwMode="auto">
            <a:xfrm>
              <a:off x="5719813" y="830025"/>
              <a:ext cx="357936" cy="1831"/>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26" name="Rectangle 294"/>
            <p:cNvSpPr>
              <a:spLocks noChangeArrowheads="1"/>
            </p:cNvSpPr>
            <p:nvPr/>
          </p:nvSpPr>
          <p:spPr bwMode="auto">
            <a:xfrm>
              <a:off x="5839650" y="758622"/>
              <a:ext cx="118261" cy="16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556327" name="Line 295"/>
            <p:cNvSpPr>
              <a:spLocks noChangeShapeType="1"/>
            </p:cNvSpPr>
            <p:nvPr/>
          </p:nvSpPr>
          <p:spPr bwMode="auto">
            <a:xfrm flipH="1" flipV="1">
              <a:off x="5853842" y="776931"/>
              <a:ext cx="39420" cy="53095"/>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28" name="Line 296"/>
            <p:cNvSpPr>
              <a:spLocks noChangeShapeType="1"/>
            </p:cNvSpPr>
            <p:nvPr/>
          </p:nvSpPr>
          <p:spPr bwMode="auto">
            <a:xfrm>
              <a:off x="5893262" y="830025"/>
              <a:ext cx="39420" cy="53095"/>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29" name="Line 297"/>
            <p:cNvSpPr>
              <a:spLocks noChangeShapeType="1"/>
            </p:cNvSpPr>
            <p:nvPr/>
          </p:nvSpPr>
          <p:spPr bwMode="auto">
            <a:xfrm flipH="1">
              <a:off x="5853842" y="830025"/>
              <a:ext cx="39420" cy="53095"/>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30" name="Line 298"/>
            <p:cNvSpPr>
              <a:spLocks noChangeShapeType="1"/>
            </p:cNvSpPr>
            <p:nvPr/>
          </p:nvSpPr>
          <p:spPr bwMode="auto">
            <a:xfrm flipV="1">
              <a:off x="5893262" y="776931"/>
              <a:ext cx="39420" cy="53095"/>
            </a:xfrm>
            <a:prstGeom prst="line">
              <a:avLst/>
            </a:prstGeom>
            <a:noFill/>
            <a:ln w="20638">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31" name="Rectangle 299"/>
            <p:cNvSpPr>
              <a:spLocks noChangeArrowheads="1"/>
            </p:cNvSpPr>
            <p:nvPr/>
          </p:nvSpPr>
          <p:spPr bwMode="auto">
            <a:xfrm>
              <a:off x="6117169" y="705528"/>
              <a:ext cx="73479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10 </a:t>
              </a:r>
              <a:r>
                <a:rPr lang="de-CH" altLang="de-DE" sz="1600" b="0">
                  <a:solidFill>
                    <a:srgbClr val="000000"/>
                  </a:solidFill>
                  <a:latin typeface="Symbol" pitchFamily="18" charset="2"/>
                </a:rPr>
                <a:t>m</a:t>
              </a:r>
              <a:r>
                <a:rPr lang="de-CH" altLang="de-DE" sz="1600" b="0">
                  <a:solidFill>
                    <a:srgbClr val="000000"/>
                  </a:solidFill>
                </a:rPr>
                <a:t>mol</a:t>
              </a:r>
              <a:endParaRPr lang="de-CH" altLang="de-DE" sz="2400" b="0">
                <a:solidFill>
                  <a:schemeClr val="tx1"/>
                </a:solidFill>
                <a:latin typeface="Times New Roman" pitchFamily="18" charset="0"/>
              </a:endParaRPr>
            </a:p>
          </p:txBody>
        </p:sp>
        <p:sp>
          <p:nvSpPr>
            <p:cNvPr id="556332" name="Line 300"/>
            <p:cNvSpPr>
              <a:spLocks noChangeShapeType="1"/>
            </p:cNvSpPr>
            <p:nvPr/>
          </p:nvSpPr>
          <p:spPr bwMode="auto">
            <a:xfrm>
              <a:off x="5719813" y="1170562"/>
              <a:ext cx="357936" cy="1831"/>
            </a:xfrm>
            <a:prstGeom prst="line">
              <a:avLst/>
            </a:prstGeom>
            <a:noFill/>
            <a:ln w="20638">
              <a:solidFill>
                <a:srgbClr val="00FF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33" name="Rectangle 301"/>
            <p:cNvSpPr>
              <a:spLocks noChangeArrowheads="1"/>
            </p:cNvSpPr>
            <p:nvPr/>
          </p:nvSpPr>
          <p:spPr bwMode="auto">
            <a:xfrm>
              <a:off x="5853842" y="1117468"/>
              <a:ext cx="66226" cy="89711"/>
            </a:xfrm>
            <a:prstGeom prst="rect">
              <a:avLst/>
            </a:prstGeom>
            <a:solidFill>
              <a:srgbClr val="00FF00"/>
            </a:solidFill>
            <a:ln w="20638">
              <a:solidFill>
                <a:srgbClr val="00FF00"/>
              </a:solidFill>
              <a:miter lim="800000"/>
              <a:headEnd/>
              <a:tailEnd/>
            </a:ln>
          </p:spPr>
          <p:txBody>
            <a:bodyPr/>
            <a:lstStyle/>
            <a:p>
              <a:endParaRPr lang="de-CH"/>
            </a:p>
          </p:txBody>
        </p:sp>
        <p:sp>
          <p:nvSpPr>
            <p:cNvPr id="556334" name="Rectangle 302"/>
            <p:cNvSpPr>
              <a:spLocks noChangeArrowheads="1"/>
            </p:cNvSpPr>
            <p:nvPr/>
          </p:nvSpPr>
          <p:spPr bwMode="auto">
            <a:xfrm>
              <a:off x="6117169" y="1044234"/>
              <a:ext cx="848324"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100 </a:t>
              </a:r>
              <a:r>
                <a:rPr lang="de-CH" altLang="de-DE" sz="1600" b="0">
                  <a:solidFill>
                    <a:srgbClr val="000000"/>
                  </a:solidFill>
                  <a:latin typeface="Symbol" pitchFamily="18" charset="2"/>
                </a:rPr>
                <a:t>m</a:t>
              </a:r>
              <a:r>
                <a:rPr lang="de-CH" altLang="de-DE" sz="1600" b="0">
                  <a:solidFill>
                    <a:srgbClr val="000000"/>
                  </a:solidFill>
                </a:rPr>
                <a:t>mol</a:t>
              </a:r>
              <a:endParaRPr lang="de-CH" altLang="de-DE" sz="2400" b="0">
                <a:solidFill>
                  <a:schemeClr val="tx1"/>
                </a:solidFill>
                <a:latin typeface="Times New Roman" pitchFamily="18" charset="0"/>
              </a:endParaRPr>
            </a:p>
          </p:txBody>
        </p:sp>
        <p:sp>
          <p:nvSpPr>
            <p:cNvPr id="556335" name="Line 303"/>
            <p:cNvSpPr>
              <a:spLocks noChangeShapeType="1"/>
            </p:cNvSpPr>
            <p:nvPr/>
          </p:nvSpPr>
          <p:spPr bwMode="auto">
            <a:xfrm>
              <a:off x="5719813" y="1509268"/>
              <a:ext cx="357936" cy="1831"/>
            </a:xfrm>
            <a:prstGeom prst="line">
              <a:avLst/>
            </a:prstGeom>
            <a:noFill/>
            <a:ln w="20638">
              <a:solidFill>
                <a:srgbClr val="FFCC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36" name="Freeform 304"/>
            <p:cNvSpPr>
              <a:spLocks/>
            </p:cNvSpPr>
            <p:nvPr/>
          </p:nvSpPr>
          <p:spPr bwMode="auto">
            <a:xfrm>
              <a:off x="5853842" y="1456174"/>
              <a:ext cx="78840" cy="106189"/>
            </a:xfrm>
            <a:custGeom>
              <a:avLst/>
              <a:gdLst>
                <a:gd name="T0" fmla="*/ 38 w 75"/>
                <a:gd name="T1" fmla="*/ 0 h 70"/>
                <a:gd name="T2" fmla="*/ 75 w 75"/>
                <a:gd name="T3" fmla="*/ 70 h 70"/>
                <a:gd name="T4" fmla="*/ 0 w 75"/>
                <a:gd name="T5" fmla="*/ 70 h 70"/>
                <a:gd name="T6" fmla="*/ 38 w 75"/>
                <a:gd name="T7" fmla="*/ 0 h 70"/>
              </a:gdLst>
              <a:ahLst/>
              <a:cxnLst>
                <a:cxn ang="0">
                  <a:pos x="T0" y="T1"/>
                </a:cxn>
                <a:cxn ang="0">
                  <a:pos x="T2" y="T3"/>
                </a:cxn>
                <a:cxn ang="0">
                  <a:pos x="T4" y="T5"/>
                </a:cxn>
                <a:cxn ang="0">
                  <a:pos x="T6" y="T7"/>
                </a:cxn>
              </a:cxnLst>
              <a:rect l="0" t="0" r="r" b="b"/>
              <a:pathLst>
                <a:path w="75" h="70">
                  <a:moveTo>
                    <a:pt x="38" y="0"/>
                  </a:moveTo>
                  <a:lnTo>
                    <a:pt x="75" y="70"/>
                  </a:lnTo>
                  <a:lnTo>
                    <a:pt x="0" y="70"/>
                  </a:lnTo>
                  <a:lnTo>
                    <a:pt x="38" y="0"/>
                  </a:lnTo>
                  <a:close/>
                </a:path>
              </a:pathLst>
            </a:custGeom>
            <a:solidFill>
              <a:srgbClr val="FFCC00"/>
            </a:solidFill>
            <a:ln w="20638">
              <a:solidFill>
                <a:srgbClr val="FFCC00"/>
              </a:solidFill>
              <a:prstDash val="solid"/>
              <a:round/>
              <a:headEnd/>
              <a:tailEnd/>
            </a:ln>
          </p:spPr>
          <p:txBody>
            <a:bodyPr/>
            <a:lstStyle/>
            <a:p>
              <a:endParaRPr lang="de-CH"/>
            </a:p>
          </p:txBody>
        </p:sp>
        <p:sp>
          <p:nvSpPr>
            <p:cNvPr id="556337" name="Rectangle 305"/>
            <p:cNvSpPr>
              <a:spLocks noChangeArrowheads="1"/>
            </p:cNvSpPr>
            <p:nvPr/>
          </p:nvSpPr>
          <p:spPr bwMode="auto">
            <a:xfrm>
              <a:off x="6117169" y="1382940"/>
              <a:ext cx="961854"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1000 </a:t>
              </a:r>
              <a:r>
                <a:rPr lang="de-CH" altLang="de-DE" sz="1600" b="0">
                  <a:solidFill>
                    <a:srgbClr val="000000"/>
                  </a:solidFill>
                  <a:latin typeface="Symbol" pitchFamily="18" charset="2"/>
                </a:rPr>
                <a:t>m</a:t>
              </a:r>
              <a:r>
                <a:rPr lang="de-CH" altLang="de-DE" sz="1600" b="0">
                  <a:solidFill>
                    <a:srgbClr val="000000"/>
                  </a:solidFill>
                </a:rPr>
                <a:t>mol</a:t>
              </a:r>
              <a:endParaRPr lang="de-CH" altLang="de-DE" sz="2400" b="0">
                <a:solidFill>
                  <a:schemeClr val="tx1"/>
                </a:solidFill>
                <a:latin typeface="Times New Roman" pitchFamily="18" charset="0"/>
              </a:endParaRPr>
            </a:p>
          </p:txBody>
        </p:sp>
        <p:sp>
          <p:nvSpPr>
            <p:cNvPr id="556338" name="Line 306"/>
            <p:cNvSpPr>
              <a:spLocks noChangeShapeType="1"/>
            </p:cNvSpPr>
            <p:nvPr/>
          </p:nvSpPr>
          <p:spPr bwMode="auto">
            <a:xfrm>
              <a:off x="5719813" y="1847975"/>
              <a:ext cx="357936" cy="1831"/>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556339" name="Oval 307"/>
            <p:cNvSpPr>
              <a:spLocks noChangeArrowheads="1"/>
            </p:cNvSpPr>
            <p:nvPr/>
          </p:nvSpPr>
          <p:spPr bwMode="auto">
            <a:xfrm>
              <a:off x="5853842" y="1794880"/>
              <a:ext cx="66226" cy="89711"/>
            </a:xfrm>
            <a:prstGeom prst="ellipse">
              <a:avLst/>
            </a:prstGeom>
            <a:solidFill>
              <a:srgbClr val="000000"/>
            </a:solidFill>
            <a:ln w="20638">
              <a:solidFill>
                <a:srgbClr val="000000"/>
              </a:solidFill>
              <a:round/>
              <a:headEnd/>
              <a:tailEnd/>
            </a:ln>
          </p:spPr>
          <p:txBody>
            <a:bodyPr/>
            <a:lstStyle/>
            <a:p>
              <a:endParaRPr lang="de-CH"/>
            </a:p>
          </p:txBody>
        </p:sp>
        <p:sp>
          <p:nvSpPr>
            <p:cNvPr id="556340" name="Rectangle 308"/>
            <p:cNvSpPr>
              <a:spLocks noChangeArrowheads="1"/>
            </p:cNvSpPr>
            <p:nvPr/>
          </p:nvSpPr>
          <p:spPr bwMode="auto">
            <a:xfrm>
              <a:off x="6117169" y="1725308"/>
              <a:ext cx="660683" cy="24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1" hangingPunct="1"/>
              <a:r>
                <a:rPr lang="de-CH" altLang="de-DE" sz="1600" b="0">
                  <a:solidFill>
                    <a:srgbClr val="000000"/>
                  </a:solidFill>
                </a:rPr>
                <a:t>Control</a:t>
              </a:r>
              <a:endParaRPr lang="de-CH" altLang="de-DE" sz="2400" b="0">
                <a:solidFill>
                  <a:schemeClr val="tx1"/>
                </a:solidFill>
                <a:latin typeface="Times New Roman" pitchFamily="18" charset="0"/>
              </a:endParaRPr>
            </a:p>
          </p:txBody>
        </p:sp>
      </p:grpSp>
      <p:graphicFrame>
        <p:nvGraphicFramePr>
          <p:cNvPr id="556342" name="Group 310"/>
          <p:cNvGraphicFramePr>
            <a:graphicFrameLocks noGrp="1"/>
          </p:cNvGraphicFramePr>
          <p:nvPr>
            <p:extLst>
              <p:ext uri="{D42A27DB-BD31-4B8C-83A1-F6EECF244321}">
                <p14:modId xmlns:p14="http://schemas.microsoft.com/office/powerpoint/2010/main" val="675638853"/>
              </p:ext>
            </p:extLst>
          </p:nvPr>
        </p:nvGraphicFramePr>
        <p:xfrm>
          <a:off x="4572000" y="4510744"/>
          <a:ext cx="2632364" cy="971342"/>
        </p:xfrm>
        <a:graphic>
          <a:graphicData uri="http://schemas.openxmlformats.org/drawingml/2006/table">
            <a:tbl>
              <a:tblPr/>
              <a:tblGrid>
                <a:gridCol w="2632364"/>
              </a:tblGrid>
              <a:tr h="971342">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chemeClr val="tx1"/>
                          </a:solidFill>
                          <a:effectLst/>
                          <a:latin typeface="Arial" charset="0"/>
                        </a:rPr>
                        <a:t>PSA </a:t>
                      </a:r>
                      <a:r>
                        <a:rPr kumimoji="0" lang="de-CH" altLang="de-DE" sz="1800" b="1" i="0" u="none" strike="noStrike" cap="none" normalizeH="0" baseline="0" dirty="0" err="1" smtClean="0">
                          <a:ln>
                            <a:noFill/>
                          </a:ln>
                          <a:solidFill>
                            <a:schemeClr val="tx1"/>
                          </a:solidFill>
                          <a:effectLst/>
                          <a:latin typeface="Arial" charset="0"/>
                        </a:rPr>
                        <a:t>mRNA</a:t>
                      </a:r>
                      <a:r>
                        <a:rPr kumimoji="0" lang="de-CH" altLang="de-DE" sz="1800" b="1" i="0" u="none" strike="noStrike" cap="none" normalizeH="0" baseline="0" dirty="0" smtClean="0">
                          <a:ln>
                            <a:noFill/>
                          </a:ln>
                          <a:solidFill>
                            <a:schemeClr val="tx1"/>
                          </a:solidFill>
                          <a:effectLst/>
                          <a:latin typeface="Arial" charset="0"/>
                        </a:rPr>
                        <a:t> Expression</a:t>
                      </a: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6348" name="Group 316"/>
          <p:cNvGraphicFramePr>
            <a:graphicFrameLocks noGrp="1"/>
          </p:cNvGraphicFramePr>
          <p:nvPr>
            <p:extLst>
              <p:ext uri="{D42A27DB-BD31-4B8C-83A1-F6EECF244321}">
                <p14:modId xmlns:p14="http://schemas.microsoft.com/office/powerpoint/2010/main" val="255122958"/>
              </p:ext>
            </p:extLst>
          </p:nvPr>
        </p:nvGraphicFramePr>
        <p:xfrm>
          <a:off x="4572000" y="5497311"/>
          <a:ext cx="2632364" cy="971342"/>
        </p:xfrm>
        <a:graphic>
          <a:graphicData uri="http://schemas.openxmlformats.org/drawingml/2006/table">
            <a:tbl>
              <a:tblPr/>
              <a:tblGrid>
                <a:gridCol w="2632364"/>
              </a:tblGrid>
              <a:tr h="971342">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chemeClr val="tx1"/>
                          </a:solidFill>
                          <a:effectLst/>
                          <a:latin typeface="Arial" charset="0"/>
                        </a:rPr>
                        <a:t>PSA Protein Expression</a:t>
                      </a: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6354" name="Group 322"/>
          <p:cNvGraphicFramePr>
            <a:graphicFrameLocks noGrp="1"/>
          </p:cNvGraphicFramePr>
          <p:nvPr>
            <p:extLst>
              <p:ext uri="{D42A27DB-BD31-4B8C-83A1-F6EECF244321}">
                <p14:modId xmlns:p14="http://schemas.microsoft.com/office/powerpoint/2010/main" val="3926304396"/>
              </p:ext>
            </p:extLst>
          </p:nvPr>
        </p:nvGraphicFramePr>
        <p:xfrm>
          <a:off x="7236297" y="4558671"/>
          <a:ext cx="1844592" cy="901870"/>
        </p:xfrm>
        <a:graphic>
          <a:graphicData uri="http://schemas.openxmlformats.org/drawingml/2006/table">
            <a:tbl>
              <a:tblPr/>
              <a:tblGrid>
                <a:gridCol w="1844592"/>
              </a:tblGrid>
              <a:tr h="901870">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rgbClr val="FF0000"/>
                          </a:solidFill>
                          <a:effectLst/>
                          <a:latin typeface="Arial" charset="0"/>
                          <a:cs typeface="Arial" charset="0"/>
                        </a:rPr>
                        <a:t> Ø   </a:t>
                      </a:r>
                      <a:r>
                        <a:rPr kumimoji="0" lang="de-CH" altLang="de-DE" sz="1800" b="0" i="0" u="none" strike="noStrike" cap="none" normalizeH="0" baseline="0" dirty="0" smtClean="0">
                          <a:ln>
                            <a:noFill/>
                          </a:ln>
                          <a:solidFill>
                            <a:srgbClr val="FF0000"/>
                          </a:solidFill>
                          <a:effectLst/>
                          <a:latin typeface="Arial" charset="0"/>
                          <a:cs typeface="Arial" charset="0"/>
                        </a:rPr>
                        <a:t>   </a:t>
                      </a:r>
                      <a:r>
                        <a:rPr kumimoji="0" lang="de-CH" altLang="de-DE" sz="1800" b="1" i="0" u="none" strike="noStrike" cap="none" normalizeH="0" baseline="0" dirty="0" err="1" smtClean="0">
                          <a:ln>
                            <a:noFill/>
                          </a:ln>
                          <a:solidFill>
                            <a:srgbClr val="00FF00"/>
                          </a:solidFill>
                          <a:effectLst/>
                          <a:latin typeface="Arial" charset="0"/>
                          <a:cs typeface="Arial" charset="0"/>
                        </a:rPr>
                        <a:t>Ø</a:t>
                      </a:r>
                      <a:r>
                        <a:rPr kumimoji="0" lang="de-CH" altLang="de-DE" sz="1800" b="0" i="0" u="none" strike="noStrike" cap="none" normalizeH="0" baseline="0" dirty="0" smtClean="0">
                          <a:ln>
                            <a:noFill/>
                          </a:ln>
                          <a:solidFill>
                            <a:srgbClr val="FF0000"/>
                          </a:solidFill>
                          <a:effectLst/>
                          <a:latin typeface="Arial" charset="0"/>
                          <a:cs typeface="Arial" charset="0"/>
                        </a:rPr>
                        <a:t>      </a:t>
                      </a:r>
                      <a:r>
                        <a:rPr kumimoji="0" lang="de-CH" altLang="de-DE" sz="1800" b="1" i="0" u="none" strike="noStrike" cap="none" normalizeH="0" baseline="0" dirty="0" err="1" smtClean="0">
                          <a:ln>
                            <a:noFill/>
                          </a:ln>
                          <a:solidFill>
                            <a:srgbClr val="FF9900"/>
                          </a:solidFill>
                          <a:effectLst/>
                          <a:latin typeface="Arial" charset="0"/>
                          <a:cs typeface="Arial" charset="0"/>
                        </a:rPr>
                        <a:t>Ø</a:t>
                      </a:r>
                      <a:endParaRPr kumimoji="0" lang="de-CH" altLang="de-DE" sz="1800" b="1" i="0" u="none" strike="noStrike" cap="none" normalizeH="0" baseline="0" dirty="0" smtClean="0">
                        <a:ln>
                          <a:noFill/>
                        </a:ln>
                        <a:solidFill>
                          <a:srgbClr val="FF9900"/>
                        </a:solidFill>
                        <a:effectLst/>
                        <a:latin typeface="Arial" charset="0"/>
                        <a:cs typeface="Arial" charset="0"/>
                      </a:endParaRP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6360" name="Group 328"/>
          <p:cNvGraphicFramePr>
            <a:graphicFrameLocks noGrp="1"/>
          </p:cNvGraphicFramePr>
          <p:nvPr>
            <p:extLst>
              <p:ext uri="{D42A27DB-BD31-4B8C-83A1-F6EECF244321}">
                <p14:modId xmlns:p14="http://schemas.microsoft.com/office/powerpoint/2010/main" val="2760976173"/>
              </p:ext>
            </p:extLst>
          </p:nvPr>
        </p:nvGraphicFramePr>
        <p:xfrm>
          <a:off x="7308304" y="5676565"/>
          <a:ext cx="1454727" cy="621831"/>
        </p:xfrm>
        <a:graphic>
          <a:graphicData uri="http://schemas.openxmlformats.org/drawingml/2006/table">
            <a:tbl>
              <a:tblPr/>
              <a:tblGrid>
                <a:gridCol w="1454727"/>
              </a:tblGrid>
              <a:tr h="621831">
                <a:tc>
                  <a:txBody>
                    <a:bodyPr/>
                    <a:lstStyle>
                      <a:lvl1pPr algn="l">
                        <a:spcBef>
                          <a:spcPct val="20000"/>
                        </a:spcBef>
                        <a:defRPr sz="2700">
                          <a:solidFill>
                            <a:schemeClr val="tx1"/>
                          </a:solidFill>
                          <a:latin typeface="Arial" charset="0"/>
                        </a:defRPr>
                      </a:lvl1pPr>
                      <a:lvl2pPr algn="l">
                        <a:spcBef>
                          <a:spcPct val="20000"/>
                        </a:spcBef>
                        <a:defRPr sz="2300">
                          <a:solidFill>
                            <a:schemeClr val="tx1"/>
                          </a:solidFill>
                          <a:latin typeface="Arial" charset="0"/>
                        </a:defRPr>
                      </a:lvl2pPr>
                      <a:lvl3pPr algn="l">
                        <a:spcBef>
                          <a:spcPct val="20000"/>
                        </a:spcBef>
                        <a:defRPr sz="2000">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60000"/>
                        </a:lnSpc>
                        <a:spcBef>
                          <a:spcPct val="20000"/>
                        </a:spcBef>
                        <a:spcAft>
                          <a:spcPct val="0"/>
                        </a:spcAft>
                        <a:buClrTx/>
                        <a:buSzTx/>
                        <a:buFontTx/>
                        <a:buNone/>
                        <a:tabLst/>
                      </a:pPr>
                      <a:r>
                        <a:rPr kumimoji="0" lang="de-CH" altLang="de-DE" sz="1800" b="1" i="0" u="none" strike="noStrike" cap="none" normalizeH="0" baseline="0" dirty="0" smtClean="0">
                          <a:ln>
                            <a:noFill/>
                          </a:ln>
                          <a:solidFill>
                            <a:srgbClr val="FF0000"/>
                          </a:solidFill>
                          <a:effectLst/>
                          <a:latin typeface="Arial" charset="0"/>
                          <a:cs typeface="Arial" charset="0"/>
                        </a:rPr>
                        <a:t> Ø      </a:t>
                      </a:r>
                      <a:r>
                        <a:rPr kumimoji="0" lang="de-CH" altLang="de-DE" sz="1800" b="1" i="0" u="none" strike="noStrike" cap="none" normalizeH="0" baseline="0" dirty="0" err="1" smtClean="0">
                          <a:ln>
                            <a:noFill/>
                          </a:ln>
                          <a:solidFill>
                            <a:srgbClr val="00FF00"/>
                          </a:solidFill>
                          <a:effectLst/>
                          <a:latin typeface="Arial" charset="0"/>
                          <a:cs typeface="Arial" charset="0"/>
                        </a:rPr>
                        <a:t>Ø</a:t>
                      </a:r>
                      <a:endParaRPr kumimoji="0" lang="de-CH" altLang="de-DE" sz="1800" b="1" i="0" u="none" strike="noStrike" cap="none" normalizeH="0" baseline="0" dirty="0" smtClean="0">
                        <a:ln>
                          <a:noFill/>
                        </a:ln>
                        <a:solidFill>
                          <a:srgbClr val="00FF00"/>
                        </a:solidFill>
                        <a:effectLst/>
                        <a:latin typeface="Arial" charset="0"/>
                        <a:cs typeface="Arial" charset="0"/>
                      </a:endParaRPr>
                    </a:p>
                  </a:txBody>
                  <a:tcPr marL="83127" marR="83127" marT="46759" marB="467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56366" name="AutoShape 334"/>
          <p:cNvSpPr>
            <a:spLocks noChangeArrowheads="1"/>
          </p:cNvSpPr>
          <p:nvPr/>
        </p:nvSpPr>
        <p:spPr bwMode="auto">
          <a:xfrm>
            <a:off x="8532440" y="5790962"/>
            <a:ext cx="69273" cy="389659"/>
          </a:xfrm>
          <a:prstGeom prst="downArrow">
            <a:avLst>
              <a:gd name="adj1" fmla="val 50000"/>
              <a:gd name="adj2" fmla="val 125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de-DE" altLang="de-DE">
              <a:solidFill>
                <a:srgbClr val="FF9900"/>
              </a:solidFill>
              <a:latin typeface="Times New Roman" pitchFamily="18" charset="0"/>
            </a:endParaRPr>
          </a:p>
        </p:txBody>
      </p:sp>
      <p:sp>
        <p:nvSpPr>
          <p:cNvPr id="3" name="Textfeld 2"/>
          <p:cNvSpPr txBox="1"/>
          <p:nvPr/>
        </p:nvSpPr>
        <p:spPr>
          <a:xfrm>
            <a:off x="1259632" y="6525344"/>
            <a:ext cx="6729406" cy="369332"/>
          </a:xfrm>
          <a:prstGeom prst="rect">
            <a:avLst/>
          </a:prstGeom>
          <a:noFill/>
        </p:spPr>
        <p:txBody>
          <a:bodyPr wrap="none" rtlCol="0">
            <a:spAutoFit/>
          </a:bodyPr>
          <a:lstStyle/>
          <a:p>
            <a:r>
              <a:rPr lang="de-CH" dirty="0" err="1" smtClean="0"/>
              <a:t>Peternac</a:t>
            </a:r>
            <a:r>
              <a:rPr lang="de-CH" dirty="0" smtClean="0"/>
              <a:t> D, Thalmann GN et al. J </a:t>
            </a:r>
            <a:r>
              <a:rPr lang="de-CH" dirty="0" err="1" smtClean="0"/>
              <a:t>Urol</a:t>
            </a:r>
            <a:r>
              <a:rPr lang="de-CH" dirty="0" smtClean="0"/>
              <a:t> 2006, The </a:t>
            </a:r>
            <a:r>
              <a:rPr lang="de-CH" dirty="0" err="1" smtClean="0"/>
              <a:t>Prostate</a:t>
            </a:r>
            <a:r>
              <a:rPr lang="de-CH" dirty="0" smtClean="0"/>
              <a:t> 2008</a:t>
            </a:r>
            <a:endParaRPr lang="de-CH" dirty="0"/>
          </a:p>
        </p:txBody>
      </p:sp>
    </p:spTree>
    <p:extLst>
      <p:ext uri="{BB962C8B-B14F-4D97-AF65-F5344CB8AC3E}">
        <p14:creationId xmlns:p14="http://schemas.microsoft.com/office/powerpoint/2010/main" val="593917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ChangeArrowheads="1"/>
          </p:cNvSpPr>
          <p:nvPr/>
        </p:nvSpPr>
        <p:spPr bwMode="auto">
          <a:xfrm>
            <a:off x="66388" y="2"/>
            <a:ext cx="9077614" cy="103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18" tIns="42942" rIns="87418" bIns="42942" anchor="ctr"/>
          <a:lstStyle>
            <a:lvl1pPr algn="l" defTabSz="704850">
              <a:defRPr sz="2400">
                <a:solidFill>
                  <a:schemeClr val="tx1"/>
                </a:solidFill>
                <a:latin typeface="Times New Roman" pitchFamily="18" charset="0"/>
              </a:defRPr>
            </a:lvl1pPr>
            <a:lvl2pPr marL="539750" algn="l" defTabSz="704850">
              <a:defRPr sz="2400">
                <a:solidFill>
                  <a:schemeClr val="tx1"/>
                </a:solidFill>
                <a:latin typeface="Times New Roman" pitchFamily="18" charset="0"/>
              </a:defRPr>
            </a:lvl2pPr>
            <a:lvl3pPr marL="1079500" algn="l" defTabSz="704850">
              <a:defRPr sz="2400">
                <a:solidFill>
                  <a:schemeClr val="tx1"/>
                </a:solidFill>
                <a:latin typeface="Times New Roman" pitchFamily="18" charset="0"/>
              </a:defRPr>
            </a:lvl3pPr>
            <a:lvl4pPr marL="1619250" algn="l" defTabSz="704850">
              <a:defRPr sz="2400">
                <a:solidFill>
                  <a:schemeClr val="tx1"/>
                </a:solidFill>
                <a:latin typeface="Times New Roman" pitchFamily="18" charset="0"/>
              </a:defRPr>
            </a:lvl4pPr>
            <a:lvl5pPr marL="2159000" algn="l" defTabSz="704850">
              <a:defRPr sz="2400">
                <a:solidFill>
                  <a:schemeClr val="tx1"/>
                </a:solidFill>
                <a:latin typeface="Times New Roman" pitchFamily="18" charset="0"/>
              </a:defRPr>
            </a:lvl5pPr>
            <a:lvl6pPr marL="2616200" defTabSz="704850" fontAlgn="base">
              <a:spcBef>
                <a:spcPct val="0"/>
              </a:spcBef>
              <a:spcAft>
                <a:spcPct val="0"/>
              </a:spcAft>
              <a:defRPr sz="2400">
                <a:solidFill>
                  <a:schemeClr val="tx1"/>
                </a:solidFill>
                <a:latin typeface="Times New Roman" pitchFamily="18" charset="0"/>
              </a:defRPr>
            </a:lvl6pPr>
            <a:lvl7pPr marL="3073400" defTabSz="704850" fontAlgn="base">
              <a:spcBef>
                <a:spcPct val="0"/>
              </a:spcBef>
              <a:spcAft>
                <a:spcPct val="0"/>
              </a:spcAft>
              <a:defRPr sz="2400">
                <a:solidFill>
                  <a:schemeClr val="tx1"/>
                </a:solidFill>
                <a:latin typeface="Times New Roman" pitchFamily="18" charset="0"/>
              </a:defRPr>
            </a:lvl7pPr>
            <a:lvl8pPr marL="3530600" defTabSz="704850" fontAlgn="base">
              <a:spcBef>
                <a:spcPct val="0"/>
              </a:spcBef>
              <a:spcAft>
                <a:spcPct val="0"/>
              </a:spcAft>
              <a:defRPr sz="2400">
                <a:solidFill>
                  <a:schemeClr val="tx1"/>
                </a:solidFill>
                <a:latin typeface="Times New Roman" pitchFamily="18" charset="0"/>
              </a:defRPr>
            </a:lvl8pPr>
            <a:lvl9pPr marL="3987800" defTabSz="704850" fontAlgn="base">
              <a:spcBef>
                <a:spcPct val="0"/>
              </a:spcBef>
              <a:spcAft>
                <a:spcPct val="0"/>
              </a:spcAft>
              <a:defRPr sz="2400">
                <a:solidFill>
                  <a:schemeClr val="tx1"/>
                </a:solidFill>
                <a:latin typeface="Times New Roman" pitchFamily="18" charset="0"/>
              </a:defRPr>
            </a:lvl9pPr>
          </a:lstStyle>
          <a:p>
            <a:pPr algn="ctr"/>
            <a:r>
              <a:rPr lang="de-CH" altLang="de-DE" sz="3300">
                <a:solidFill>
                  <a:srgbClr val="FFFF00"/>
                </a:solidFill>
                <a:latin typeface="Arial" charset="0"/>
              </a:rPr>
              <a:t>Bicalutamide (150 mg) versus Placebo </a:t>
            </a:r>
          </a:p>
          <a:p>
            <a:pPr algn="ctr"/>
            <a:r>
              <a:rPr lang="de-CH" altLang="de-DE" sz="3300">
                <a:solidFill>
                  <a:srgbClr val="FFFF00"/>
                </a:solidFill>
                <a:latin typeface="Arial" charset="0"/>
              </a:rPr>
              <a:t>for Prostate Cancer, SPCG - 6, EPC Trial</a:t>
            </a:r>
          </a:p>
        </p:txBody>
      </p:sp>
      <p:sp>
        <p:nvSpPr>
          <p:cNvPr id="547843" name="Text Box 3"/>
          <p:cNvSpPr txBox="1">
            <a:spLocks noChangeArrowheads="1"/>
          </p:cNvSpPr>
          <p:nvPr/>
        </p:nvSpPr>
        <p:spPr bwMode="auto">
          <a:xfrm>
            <a:off x="2098698" y="6486201"/>
            <a:ext cx="4943722" cy="37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1800">
                <a:solidFill>
                  <a:srgbClr val="FFFFFF"/>
                </a:solidFill>
                <a:latin typeface="Arial" charset="0"/>
              </a:rPr>
              <a:t>P. Iversen et al., J. Urol., 172:1871-1876, 2004</a:t>
            </a:r>
          </a:p>
        </p:txBody>
      </p:sp>
      <p:grpSp>
        <p:nvGrpSpPr>
          <p:cNvPr id="547844" name="Group 4"/>
          <p:cNvGrpSpPr>
            <a:grpSpLocks/>
          </p:cNvGrpSpPr>
          <p:nvPr/>
        </p:nvGrpSpPr>
        <p:grpSpPr bwMode="auto">
          <a:xfrm>
            <a:off x="2187864" y="1251780"/>
            <a:ext cx="5082886" cy="1316723"/>
            <a:chOff x="1516" y="772"/>
            <a:chExt cx="3523" cy="810"/>
          </a:xfrm>
        </p:grpSpPr>
        <p:sp>
          <p:nvSpPr>
            <p:cNvPr id="547845" name="Line 5"/>
            <p:cNvSpPr>
              <a:spLocks noChangeShapeType="1"/>
            </p:cNvSpPr>
            <p:nvPr/>
          </p:nvSpPr>
          <p:spPr bwMode="auto">
            <a:xfrm flipH="1">
              <a:off x="1839" y="792"/>
              <a:ext cx="178"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46" name="Line 6"/>
            <p:cNvSpPr>
              <a:spLocks noChangeShapeType="1"/>
            </p:cNvSpPr>
            <p:nvPr/>
          </p:nvSpPr>
          <p:spPr bwMode="auto">
            <a:xfrm>
              <a:off x="1743" y="783"/>
              <a:ext cx="104"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47" name="Line 7"/>
            <p:cNvSpPr>
              <a:spLocks noChangeShapeType="1"/>
            </p:cNvSpPr>
            <p:nvPr/>
          </p:nvSpPr>
          <p:spPr bwMode="auto">
            <a:xfrm flipH="1">
              <a:off x="2059" y="823"/>
              <a:ext cx="268"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48" name="Line 8"/>
            <p:cNvSpPr>
              <a:spLocks noChangeShapeType="1"/>
            </p:cNvSpPr>
            <p:nvPr/>
          </p:nvSpPr>
          <p:spPr bwMode="auto">
            <a:xfrm flipH="1" flipV="1">
              <a:off x="2009" y="792"/>
              <a:ext cx="58" cy="33"/>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49" name="Line 9"/>
            <p:cNvSpPr>
              <a:spLocks noChangeShapeType="1"/>
            </p:cNvSpPr>
            <p:nvPr/>
          </p:nvSpPr>
          <p:spPr bwMode="auto">
            <a:xfrm flipH="1">
              <a:off x="1516" y="772"/>
              <a:ext cx="236"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0" name="Line 10"/>
            <p:cNvSpPr>
              <a:spLocks noChangeShapeType="1"/>
            </p:cNvSpPr>
            <p:nvPr/>
          </p:nvSpPr>
          <p:spPr bwMode="auto">
            <a:xfrm flipH="1">
              <a:off x="2387" y="842"/>
              <a:ext cx="236"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1" name="Line 11"/>
            <p:cNvSpPr>
              <a:spLocks noChangeShapeType="1"/>
            </p:cNvSpPr>
            <p:nvPr/>
          </p:nvSpPr>
          <p:spPr bwMode="auto">
            <a:xfrm flipH="1">
              <a:off x="2313" y="831"/>
              <a:ext cx="82"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2" name="Line 12"/>
            <p:cNvSpPr>
              <a:spLocks noChangeShapeType="1"/>
            </p:cNvSpPr>
            <p:nvPr/>
          </p:nvSpPr>
          <p:spPr bwMode="auto">
            <a:xfrm flipH="1">
              <a:off x="2649" y="873"/>
              <a:ext cx="171"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3" name="Line 13"/>
            <p:cNvSpPr>
              <a:spLocks noChangeShapeType="1"/>
            </p:cNvSpPr>
            <p:nvPr/>
          </p:nvSpPr>
          <p:spPr bwMode="auto">
            <a:xfrm flipH="1" flipV="1">
              <a:off x="2615" y="840"/>
              <a:ext cx="42" cy="32"/>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4" name="Line 14"/>
            <p:cNvSpPr>
              <a:spLocks noChangeShapeType="1"/>
            </p:cNvSpPr>
            <p:nvPr/>
          </p:nvSpPr>
          <p:spPr bwMode="auto">
            <a:xfrm flipH="1" flipV="1">
              <a:off x="2933" y="907"/>
              <a:ext cx="170" cy="2"/>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5" name="Line 15"/>
            <p:cNvSpPr>
              <a:spLocks noChangeShapeType="1"/>
            </p:cNvSpPr>
            <p:nvPr/>
          </p:nvSpPr>
          <p:spPr bwMode="auto">
            <a:xfrm flipH="1" flipV="1">
              <a:off x="2887" y="886"/>
              <a:ext cx="68" cy="23"/>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6" name="Line 16"/>
            <p:cNvSpPr>
              <a:spLocks noChangeShapeType="1"/>
            </p:cNvSpPr>
            <p:nvPr/>
          </p:nvSpPr>
          <p:spPr bwMode="auto">
            <a:xfrm flipH="1" flipV="1">
              <a:off x="2812" y="872"/>
              <a:ext cx="79" cy="15"/>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7" name="Line 17"/>
            <p:cNvSpPr>
              <a:spLocks noChangeShapeType="1"/>
            </p:cNvSpPr>
            <p:nvPr/>
          </p:nvSpPr>
          <p:spPr bwMode="auto">
            <a:xfrm flipH="1">
              <a:off x="3150" y="948"/>
              <a:ext cx="139"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8" name="Line 18"/>
            <p:cNvSpPr>
              <a:spLocks noChangeShapeType="1"/>
            </p:cNvSpPr>
            <p:nvPr/>
          </p:nvSpPr>
          <p:spPr bwMode="auto">
            <a:xfrm flipH="1" flipV="1">
              <a:off x="3095" y="907"/>
              <a:ext cx="63" cy="43"/>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59" name="Line 19"/>
            <p:cNvSpPr>
              <a:spLocks noChangeShapeType="1"/>
            </p:cNvSpPr>
            <p:nvPr/>
          </p:nvSpPr>
          <p:spPr bwMode="auto">
            <a:xfrm flipH="1">
              <a:off x="4003" y="1032"/>
              <a:ext cx="92"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0" name="Line 20"/>
            <p:cNvSpPr>
              <a:spLocks noChangeShapeType="1"/>
            </p:cNvSpPr>
            <p:nvPr/>
          </p:nvSpPr>
          <p:spPr bwMode="auto">
            <a:xfrm flipH="1">
              <a:off x="3908" y="1028"/>
              <a:ext cx="100"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1" name="Line 21"/>
            <p:cNvSpPr>
              <a:spLocks noChangeShapeType="1"/>
            </p:cNvSpPr>
            <p:nvPr/>
          </p:nvSpPr>
          <p:spPr bwMode="auto">
            <a:xfrm flipH="1">
              <a:off x="3813" y="1016"/>
              <a:ext cx="98"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2" name="Line 22"/>
            <p:cNvSpPr>
              <a:spLocks noChangeShapeType="1"/>
            </p:cNvSpPr>
            <p:nvPr/>
          </p:nvSpPr>
          <p:spPr bwMode="auto">
            <a:xfrm flipH="1" flipV="1">
              <a:off x="3751" y="998"/>
              <a:ext cx="71"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3" name="Line 23"/>
            <p:cNvSpPr>
              <a:spLocks noChangeShapeType="1"/>
            </p:cNvSpPr>
            <p:nvPr/>
          </p:nvSpPr>
          <p:spPr bwMode="auto">
            <a:xfrm>
              <a:off x="3717" y="993"/>
              <a:ext cx="71"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4" name="Line 24"/>
            <p:cNvSpPr>
              <a:spLocks noChangeShapeType="1"/>
            </p:cNvSpPr>
            <p:nvPr/>
          </p:nvSpPr>
          <p:spPr bwMode="auto">
            <a:xfrm>
              <a:off x="3636" y="981"/>
              <a:ext cx="91"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5" name="Line 25"/>
            <p:cNvSpPr>
              <a:spLocks noChangeShapeType="1"/>
            </p:cNvSpPr>
            <p:nvPr/>
          </p:nvSpPr>
          <p:spPr bwMode="auto">
            <a:xfrm>
              <a:off x="3559" y="971"/>
              <a:ext cx="87"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6" name="Line 26"/>
            <p:cNvSpPr>
              <a:spLocks noChangeShapeType="1"/>
            </p:cNvSpPr>
            <p:nvPr/>
          </p:nvSpPr>
          <p:spPr bwMode="auto">
            <a:xfrm>
              <a:off x="3436" y="955"/>
              <a:ext cx="139"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7" name="Line 27"/>
            <p:cNvSpPr>
              <a:spLocks noChangeShapeType="1"/>
            </p:cNvSpPr>
            <p:nvPr/>
          </p:nvSpPr>
          <p:spPr bwMode="auto">
            <a:xfrm>
              <a:off x="3280" y="952"/>
              <a:ext cx="156"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8" name="Line 28"/>
            <p:cNvSpPr>
              <a:spLocks noChangeShapeType="1"/>
            </p:cNvSpPr>
            <p:nvPr/>
          </p:nvSpPr>
          <p:spPr bwMode="auto">
            <a:xfrm flipH="1">
              <a:off x="4131" y="1082"/>
              <a:ext cx="155"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69" name="Line 29"/>
            <p:cNvSpPr>
              <a:spLocks noChangeShapeType="1"/>
            </p:cNvSpPr>
            <p:nvPr/>
          </p:nvSpPr>
          <p:spPr bwMode="auto">
            <a:xfrm flipH="1" flipV="1">
              <a:off x="4084" y="1028"/>
              <a:ext cx="63" cy="54"/>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0" name="Line 30"/>
            <p:cNvSpPr>
              <a:spLocks noChangeShapeType="1"/>
            </p:cNvSpPr>
            <p:nvPr/>
          </p:nvSpPr>
          <p:spPr bwMode="auto">
            <a:xfrm flipH="1">
              <a:off x="4349" y="1112"/>
              <a:ext cx="95"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1" name="Line 31"/>
            <p:cNvSpPr>
              <a:spLocks noChangeShapeType="1"/>
            </p:cNvSpPr>
            <p:nvPr/>
          </p:nvSpPr>
          <p:spPr bwMode="auto">
            <a:xfrm>
              <a:off x="4276" y="1082"/>
              <a:ext cx="53" cy="14"/>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2" name="Line 32"/>
            <p:cNvSpPr>
              <a:spLocks noChangeShapeType="1"/>
            </p:cNvSpPr>
            <p:nvPr/>
          </p:nvSpPr>
          <p:spPr bwMode="auto">
            <a:xfrm flipH="1">
              <a:off x="4310" y="1094"/>
              <a:ext cx="52"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3" name="Line 33"/>
            <p:cNvSpPr>
              <a:spLocks noChangeShapeType="1"/>
            </p:cNvSpPr>
            <p:nvPr/>
          </p:nvSpPr>
          <p:spPr bwMode="auto">
            <a:xfrm flipH="1">
              <a:off x="4446" y="1133"/>
              <a:ext cx="74"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4" name="Line 34"/>
            <p:cNvSpPr>
              <a:spLocks noChangeShapeType="1"/>
            </p:cNvSpPr>
            <p:nvPr/>
          </p:nvSpPr>
          <p:spPr bwMode="auto">
            <a:xfrm flipH="1" flipV="1">
              <a:off x="4436" y="1110"/>
              <a:ext cx="18" cy="25"/>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5" name="Line 35"/>
            <p:cNvSpPr>
              <a:spLocks noChangeShapeType="1"/>
            </p:cNvSpPr>
            <p:nvPr/>
          </p:nvSpPr>
          <p:spPr bwMode="auto">
            <a:xfrm flipH="1">
              <a:off x="4561" y="1168"/>
              <a:ext cx="132"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6" name="Line 36"/>
            <p:cNvSpPr>
              <a:spLocks noChangeShapeType="1"/>
            </p:cNvSpPr>
            <p:nvPr/>
          </p:nvSpPr>
          <p:spPr bwMode="auto">
            <a:xfrm flipH="1" flipV="1">
              <a:off x="4506" y="1129"/>
              <a:ext cx="63" cy="41"/>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7" name="Line 37"/>
            <p:cNvSpPr>
              <a:spLocks noChangeShapeType="1"/>
            </p:cNvSpPr>
            <p:nvPr/>
          </p:nvSpPr>
          <p:spPr bwMode="auto">
            <a:xfrm flipH="1">
              <a:off x="4693" y="1199"/>
              <a:ext cx="305"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8" name="Line 38"/>
            <p:cNvSpPr>
              <a:spLocks noChangeShapeType="1"/>
            </p:cNvSpPr>
            <p:nvPr/>
          </p:nvSpPr>
          <p:spPr bwMode="auto">
            <a:xfrm flipV="1">
              <a:off x="4698" y="1156"/>
              <a:ext cx="0" cy="54"/>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79" name="Line 39"/>
            <p:cNvSpPr>
              <a:spLocks noChangeShapeType="1"/>
            </p:cNvSpPr>
            <p:nvPr/>
          </p:nvSpPr>
          <p:spPr bwMode="auto">
            <a:xfrm>
              <a:off x="4989" y="1196"/>
              <a:ext cx="0" cy="386"/>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0" name="Line 40"/>
            <p:cNvSpPr>
              <a:spLocks noChangeShapeType="1"/>
            </p:cNvSpPr>
            <p:nvPr/>
          </p:nvSpPr>
          <p:spPr bwMode="auto">
            <a:xfrm flipH="1">
              <a:off x="4975" y="1578"/>
              <a:ext cx="64" cy="0"/>
            </a:xfrm>
            <a:prstGeom prst="line">
              <a:avLst/>
            </a:prstGeom>
            <a:noFill/>
            <a:ln w="412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grpSp>
      <p:grpSp>
        <p:nvGrpSpPr>
          <p:cNvPr id="547881" name="Group 41"/>
          <p:cNvGrpSpPr>
            <a:grpSpLocks/>
          </p:cNvGrpSpPr>
          <p:nvPr/>
        </p:nvGrpSpPr>
        <p:grpSpPr bwMode="auto">
          <a:xfrm>
            <a:off x="1304639" y="1170604"/>
            <a:ext cx="5996421" cy="1061821"/>
            <a:chOff x="905" y="721"/>
            <a:chExt cx="4155" cy="654"/>
          </a:xfrm>
        </p:grpSpPr>
        <p:sp>
          <p:nvSpPr>
            <p:cNvPr id="547882" name="Line 42"/>
            <p:cNvSpPr>
              <a:spLocks noChangeShapeType="1"/>
            </p:cNvSpPr>
            <p:nvPr/>
          </p:nvSpPr>
          <p:spPr bwMode="auto">
            <a:xfrm>
              <a:off x="905" y="721"/>
              <a:ext cx="4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3" name="Line 43"/>
            <p:cNvSpPr>
              <a:spLocks noChangeShapeType="1"/>
            </p:cNvSpPr>
            <p:nvPr/>
          </p:nvSpPr>
          <p:spPr bwMode="auto">
            <a:xfrm flipH="1">
              <a:off x="944" y="731"/>
              <a:ext cx="31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4" name="Line 44"/>
            <p:cNvSpPr>
              <a:spLocks noChangeShapeType="1"/>
            </p:cNvSpPr>
            <p:nvPr/>
          </p:nvSpPr>
          <p:spPr bwMode="auto">
            <a:xfrm flipH="1">
              <a:off x="1254" y="737"/>
              <a:ext cx="118"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5" name="Line 45"/>
            <p:cNvSpPr>
              <a:spLocks noChangeShapeType="1"/>
            </p:cNvSpPr>
            <p:nvPr/>
          </p:nvSpPr>
          <p:spPr bwMode="auto">
            <a:xfrm flipH="1">
              <a:off x="1361" y="752"/>
              <a:ext cx="90"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6" name="Line 46"/>
            <p:cNvSpPr>
              <a:spLocks noChangeShapeType="1"/>
            </p:cNvSpPr>
            <p:nvPr/>
          </p:nvSpPr>
          <p:spPr bwMode="auto">
            <a:xfrm flipH="1">
              <a:off x="1443" y="764"/>
              <a:ext cx="5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7" name="Line 47"/>
            <p:cNvSpPr>
              <a:spLocks noChangeShapeType="1"/>
            </p:cNvSpPr>
            <p:nvPr/>
          </p:nvSpPr>
          <p:spPr bwMode="auto">
            <a:xfrm flipV="1">
              <a:off x="1365" y="732"/>
              <a:ext cx="0" cy="23"/>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8" name="Line 48"/>
            <p:cNvSpPr>
              <a:spLocks noChangeShapeType="1"/>
            </p:cNvSpPr>
            <p:nvPr/>
          </p:nvSpPr>
          <p:spPr bwMode="auto">
            <a:xfrm flipH="1">
              <a:off x="1487" y="776"/>
              <a:ext cx="75"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89" name="Line 49"/>
            <p:cNvSpPr>
              <a:spLocks noChangeShapeType="1"/>
            </p:cNvSpPr>
            <p:nvPr/>
          </p:nvSpPr>
          <p:spPr bwMode="auto">
            <a:xfrm flipH="1">
              <a:off x="1544" y="786"/>
              <a:ext cx="61"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0" name="Line 50"/>
            <p:cNvSpPr>
              <a:spLocks noChangeShapeType="1"/>
            </p:cNvSpPr>
            <p:nvPr/>
          </p:nvSpPr>
          <p:spPr bwMode="auto">
            <a:xfrm flipH="1">
              <a:off x="1594" y="799"/>
              <a:ext cx="10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1" name="Line 51"/>
            <p:cNvSpPr>
              <a:spLocks noChangeShapeType="1"/>
            </p:cNvSpPr>
            <p:nvPr/>
          </p:nvSpPr>
          <p:spPr bwMode="auto">
            <a:xfrm flipV="1">
              <a:off x="1598" y="782"/>
              <a:ext cx="1" cy="22"/>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2" name="Line 52"/>
            <p:cNvSpPr>
              <a:spLocks noChangeShapeType="1"/>
            </p:cNvSpPr>
            <p:nvPr/>
          </p:nvSpPr>
          <p:spPr bwMode="auto">
            <a:xfrm flipH="1">
              <a:off x="1680" y="814"/>
              <a:ext cx="7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3" name="Line 53"/>
            <p:cNvSpPr>
              <a:spLocks noChangeShapeType="1"/>
            </p:cNvSpPr>
            <p:nvPr/>
          </p:nvSpPr>
          <p:spPr bwMode="auto">
            <a:xfrm>
              <a:off x="1688" y="789"/>
              <a:ext cx="0" cy="38"/>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4" name="Line 54"/>
            <p:cNvSpPr>
              <a:spLocks noChangeShapeType="1"/>
            </p:cNvSpPr>
            <p:nvPr/>
          </p:nvSpPr>
          <p:spPr bwMode="auto">
            <a:xfrm flipH="1">
              <a:off x="1764" y="831"/>
              <a:ext cx="13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5" name="Line 55"/>
            <p:cNvSpPr>
              <a:spLocks noChangeShapeType="1"/>
            </p:cNvSpPr>
            <p:nvPr/>
          </p:nvSpPr>
          <p:spPr bwMode="auto">
            <a:xfrm flipH="1" flipV="1">
              <a:off x="1740" y="810"/>
              <a:ext cx="31" cy="23"/>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6" name="Line 56"/>
            <p:cNvSpPr>
              <a:spLocks noChangeShapeType="1"/>
            </p:cNvSpPr>
            <p:nvPr/>
          </p:nvSpPr>
          <p:spPr bwMode="auto">
            <a:xfrm flipH="1">
              <a:off x="1893" y="840"/>
              <a:ext cx="51"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7" name="Line 57"/>
            <p:cNvSpPr>
              <a:spLocks noChangeShapeType="1"/>
            </p:cNvSpPr>
            <p:nvPr/>
          </p:nvSpPr>
          <p:spPr bwMode="auto">
            <a:xfrm flipH="1">
              <a:off x="1932" y="852"/>
              <a:ext cx="5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8" name="Line 58"/>
            <p:cNvSpPr>
              <a:spLocks noChangeShapeType="1"/>
            </p:cNvSpPr>
            <p:nvPr/>
          </p:nvSpPr>
          <p:spPr bwMode="auto">
            <a:xfrm flipH="1">
              <a:off x="1996" y="868"/>
              <a:ext cx="95"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899" name="Line 59"/>
            <p:cNvSpPr>
              <a:spLocks noChangeShapeType="1"/>
            </p:cNvSpPr>
            <p:nvPr/>
          </p:nvSpPr>
          <p:spPr bwMode="auto">
            <a:xfrm flipH="1" flipV="1">
              <a:off x="1979" y="849"/>
              <a:ext cx="25" cy="22"/>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0" name="Line 60"/>
            <p:cNvSpPr>
              <a:spLocks noChangeShapeType="1"/>
            </p:cNvSpPr>
            <p:nvPr/>
          </p:nvSpPr>
          <p:spPr bwMode="auto">
            <a:xfrm flipH="1">
              <a:off x="2075" y="878"/>
              <a:ext cx="20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1" name="Line 61"/>
            <p:cNvSpPr>
              <a:spLocks noChangeShapeType="1"/>
            </p:cNvSpPr>
            <p:nvPr/>
          </p:nvSpPr>
          <p:spPr bwMode="auto">
            <a:xfrm flipH="1">
              <a:off x="2270" y="895"/>
              <a:ext cx="29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2" name="Line 62"/>
            <p:cNvSpPr>
              <a:spLocks noChangeShapeType="1"/>
            </p:cNvSpPr>
            <p:nvPr/>
          </p:nvSpPr>
          <p:spPr bwMode="auto">
            <a:xfrm flipV="1">
              <a:off x="2274" y="867"/>
              <a:ext cx="0" cy="38"/>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3" name="Line 63"/>
            <p:cNvSpPr>
              <a:spLocks noChangeShapeType="1"/>
            </p:cNvSpPr>
            <p:nvPr/>
          </p:nvSpPr>
          <p:spPr bwMode="auto">
            <a:xfrm flipH="1">
              <a:off x="2554" y="909"/>
              <a:ext cx="78"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4" name="Line 64"/>
            <p:cNvSpPr>
              <a:spLocks noChangeShapeType="1"/>
            </p:cNvSpPr>
            <p:nvPr/>
          </p:nvSpPr>
          <p:spPr bwMode="auto">
            <a:xfrm>
              <a:off x="2557" y="885"/>
              <a:ext cx="1" cy="36"/>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5" name="Line 65"/>
            <p:cNvSpPr>
              <a:spLocks noChangeShapeType="1"/>
            </p:cNvSpPr>
            <p:nvPr/>
          </p:nvSpPr>
          <p:spPr bwMode="auto">
            <a:xfrm flipH="1">
              <a:off x="2622" y="916"/>
              <a:ext cx="12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6" name="Line 66"/>
            <p:cNvSpPr>
              <a:spLocks noChangeShapeType="1"/>
            </p:cNvSpPr>
            <p:nvPr/>
          </p:nvSpPr>
          <p:spPr bwMode="auto">
            <a:xfrm flipH="1">
              <a:off x="2735" y="943"/>
              <a:ext cx="6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7" name="Line 67"/>
            <p:cNvSpPr>
              <a:spLocks noChangeShapeType="1"/>
            </p:cNvSpPr>
            <p:nvPr/>
          </p:nvSpPr>
          <p:spPr bwMode="auto">
            <a:xfrm flipV="1">
              <a:off x="2739" y="904"/>
              <a:ext cx="0" cy="5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8" name="Line 68"/>
            <p:cNvSpPr>
              <a:spLocks noChangeShapeType="1"/>
            </p:cNvSpPr>
            <p:nvPr/>
          </p:nvSpPr>
          <p:spPr bwMode="auto">
            <a:xfrm flipV="1">
              <a:off x="2802" y="931"/>
              <a:ext cx="0" cy="37"/>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09" name="Line 69"/>
            <p:cNvSpPr>
              <a:spLocks noChangeShapeType="1"/>
            </p:cNvSpPr>
            <p:nvPr/>
          </p:nvSpPr>
          <p:spPr bwMode="auto">
            <a:xfrm flipH="1">
              <a:off x="2795" y="957"/>
              <a:ext cx="4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0" name="Line 70"/>
            <p:cNvSpPr>
              <a:spLocks noChangeShapeType="1"/>
            </p:cNvSpPr>
            <p:nvPr/>
          </p:nvSpPr>
          <p:spPr bwMode="auto">
            <a:xfrm flipH="1">
              <a:off x="2829" y="971"/>
              <a:ext cx="5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1" name="Line 71"/>
            <p:cNvSpPr>
              <a:spLocks noChangeShapeType="1"/>
            </p:cNvSpPr>
            <p:nvPr/>
          </p:nvSpPr>
          <p:spPr bwMode="auto">
            <a:xfrm flipV="1">
              <a:off x="2833" y="943"/>
              <a:ext cx="0" cy="37"/>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2" name="Line 72"/>
            <p:cNvSpPr>
              <a:spLocks noChangeShapeType="1"/>
            </p:cNvSpPr>
            <p:nvPr/>
          </p:nvSpPr>
          <p:spPr bwMode="auto">
            <a:xfrm flipH="1" flipV="1">
              <a:off x="2876" y="980"/>
              <a:ext cx="36" cy="1"/>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3" name="Line 73"/>
            <p:cNvSpPr>
              <a:spLocks noChangeShapeType="1"/>
            </p:cNvSpPr>
            <p:nvPr/>
          </p:nvSpPr>
          <p:spPr bwMode="auto">
            <a:xfrm flipH="1">
              <a:off x="2904" y="988"/>
              <a:ext cx="6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4" name="Line 74"/>
            <p:cNvSpPr>
              <a:spLocks noChangeShapeType="1"/>
            </p:cNvSpPr>
            <p:nvPr/>
          </p:nvSpPr>
          <p:spPr bwMode="auto">
            <a:xfrm flipH="1">
              <a:off x="2956" y="998"/>
              <a:ext cx="95"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5" name="Line 75"/>
            <p:cNvSpPr>
              <a:spLocks noChangeShapeType="1"/>
            </p:cNvSpPr>
            <p:nvPr/>
          </p:nvSpPr>
          <p:spPr bwMode="auto">
            <a:xfrm flipH="1">
              <a:off x="3039" y="1009"/>
              <a:ext cx="4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6" name="Line 76"/>
            <p:cNvSpPr>
              <a:spLocks noChangeShapeType="1"/>
            </p:cNvSpPr>
            <p:nvPr/>
          </p:nvSpPr>
          <p:spPr bwMode="auto">
            <a:xfrm flipH="1">
              <a:off x="3066" y="1021"/>
              <a:ext cx="6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7" name="Line 77"/>
            <p:cNvSpPr>
              <a:spLocks noChangeShapeType="1"/>
            </p:cNvSpPr>
            <p:nvPr/>
          </p:nvSpPr>
          <p:spPr bwMode="auto">
            <a:xfrm flipH="1">
              <a:off x="3128" y="1030"/>
              <a:ext cx="88"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8" name="Line 78"/>
            <p:cNvSpPr>
              <a:spLocks noChangeShapeType="1"/>
            </p:cNvSpPr>
            <p:nvPr/>
          </p:nvSpPr>
          <p:spPr bwMode="auto">
            <a:xfrm flipH="1">
              <a:off x="3203" y="1041"/>
              <a:ext cx="44" cy="1"/>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19" name="Line 79"/>
            <p:cNvSpPr>
              <a:spLocks noChangeShapeType="1"/>
            </p:cNvSpPr>
            <p:nvPr/>
          </p:nvSpPr>
          <p:spPr bwMode="auto">
            <a:xfrm flipH="1">
              <a:off x="3238" y="1053"/>
              <a:ext cx="10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0" name="Line 80"/>
            <p:cNvSpPr>
              <a:spLocks noChangeShapeType="1"/>
            </p:cNvSpPr>
            <p:nvPr/>
          </p:nvSpPr>
          <p:spPr bwMode="auto">
            <a:xfrm flipH="1">
              <a:off x="3334" y="1068"/>
              <a:ext cx="14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1" name="Line 81"/>
            <p:cNvSpPr>
              <a:spLocks noChangeShapeType="1"/>
            </p:cNvSpPr>
            <p:nvPr/>
          </p:nvSpPr>
          <p:spPr bwMode="auto">
            <a:xfrm flipH="1" flipV="1">
              <a:off x="3343" y="1041"/>
              <a:ext cx="1" cy="4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2" name="Line 82"/>
            <p:cNvSpPr>
              <a:spLocks noChangeShapeType="1"/>
            </p:cNvSpPr>
            <p:nvPr/>
          </p:nvSpPr>
          <p:spPr bwMode="auto">
            <a:xfrm flipV="1">
              <a:off x="3251" y="1032"/>
              <a:ext cx="0" cy="3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3" name="Line 83"/>
            <p:cNvSpPr>
              <a:spLocks noChangeShapeType="1"/>
            </p:cNvSpPr>
            <p:nvPr/>
          </p:nvSpPr>
          <p:spPr bwMode="auto">
            <a:xfrm flipH="1">
              <a:off x="3466" y="1076"/>
              <a:ext cx="41" cy="1"/>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4" name="Line 84"/>
            <p:cNvSpPr>
              <a:spLocks noChangeShapeType="1"/>
            </p:cNvSpPr>
            <p:nvPr/>
          </p:nvSpPr>
          <p:spPr bwMode="auto">
            <a:xfrm flipH="1">
              <a:off x="3565" y="1102"/>
              <a:ext cx="71"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5" name="Line 85"/>
            <p:cNvSpPr>
              <a:spLocks noChangeShapeType="1"/>
            </p:cNvSpPr>
            <p:nvPr/>
          </p:nvSpPr>
          <p:spPr bwMode="auto">
            <a:xfrm flipH="1">
              <a:off x="3502" y="1085"/>
              <a:ext cx="4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6" name="Line 86"/>
            <p:cNvSpPr>
              <a:spLocks noChangeShapeType="1"/>
            </p:cNvSpPr>
            <p:nvPr/>
          </p:nvSpPr>
          <p:spPr bwMode="auto">
            <a:xfrm flipH="1">
              <a:off x="3535" y="1093"/>
              <a:ext cx="4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7" name="Line 87"/>
            <p:cNvSpPr>
              <a:spLocks noChangeShapeType="1"/>
            </p:cNvSpPr>
            <p:nvPr/>
          </p:nvSpPr>
          <p:spPr bwMode="auto">
            <a:xfrm flipH="1">
              <a:off x="3628" y="1114"/>
              <a:ext cx="5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8" name="Line 88"/>
            <p:cNvSpPr>
              <a:spLocks noChangeShapeType="1"/>
            </p:cNvSpPr>
            <p:nvPr/>
          </p:nvSpPr>
          <p:spPr bwMode="auto">
            <a:xfrm flipH="1" flipV="1">
              <a:off x="3628" y="1089"/>
              <a:ext cx="1" cy="36"/>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29" name="Line 89"/>
            <p:cNvSpPr>
              <a:spLocks noChangeShapeType="1"/>
            </p:cNvSpPr>
            <p:nvPr/>
          </p:nvSpPr>
          <p:spPr bwMode="auto">
            <a:xfrm flipH="1">
              <a:off x="3671" y="1123"/>
              <a:ext cx="4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0" name="Line 90"/>
            <p:cNvSpPr>
              <a:spLocks noChangeShapeType="1"/>
            </p:cNvSpPr>
            <p:nvPr/>
          </p:nvSpPr>
          <p:spPr bwMode="auto">
            <a:xfrm flipH="1" flipV="1">
              <a:off x="3706" y="1135"/>
              <a:ext cx="65" cy="1"/>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1" name="Line 91"/>
            <p:cNvSpPr>
              <a:spLocks noChangeShapeType="1"/>
            </p:cNvSpPr>
            <p:nvPr/>
          </p:nvSpPr>
          <p:spPr bwMode="auto">
            <a:xfrm flipV="1">
              <a:off x="3706" y="1111"/>
              <a:ext cx="1" cy="34"/>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2" name="Line 92"/>
            <p:cNvSpPr>
              <a:spLocks noChangeShapeType="1"/>
            </p:cNvSpPr>
            <p:nvPr/>
          </p:nvSpPr>
          <p:spPr bwMode="auto">
            <a:xfrm flipH="1">
              <a:off x="3755" y="1148"/>
              <a:ext cx="31"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3" name="Line 93"/>
            <p:cNvSpPr>
              <a:spLocks noChangeShapeType="1"/>
            </p:cNvSpPr>
            <p:nvPr/>
          </p:nvSpPr>
          <p:spPr bwMode="auto">
            <a:xfrm flipV="1">
              <a:off x="3783" y="1145"/>
              <a:ext cx="0" cy="23"/>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4" name="Line 94"/>
            <p:cNvSpPr>
              <a:spLocks noChangeShapeType="1"/>
            </p:cNvSpPr>
            <p:nvPr/>
          </p:nvSpPr>
          <p:spPr bwMode="auto">
            <a:xfrm flipH="1">
              <a:off x="3777" y="1162"/>
              <a:ext cx="28"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5" name="Line 95"/>
            <p:cNvSpPr>
              <a:spLocks noChangeShapeType="1"/>
            </p:cNvSpPr>
            <p:nvPr/>
          </p:nvSpPr>
          <p:spPr bwMode="auto">
            <a:xfrm flipV="1">
              <a:off x="3798" y="1158"/>
              <a:ext cx="0" cy="24"/>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6" name="Line 96"/>
            <p:cNvSpPr>
              <a:spLocks noChangeShapeType="1"/>
            </p:cNvSpPr>
            <p:nvPr/>
          </p:nvSpPr>
          <p:spPr bwMode="auto">
            <a:xfrm flipH="1">
              <a:off x="3790" y="1176"/>
              <a:ext cx="4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7" name="Line 97"/>
            <p:cNvSpPr>
              <a:spLocks noChangeShapeType="1"/>
            </p:cNvSpPr>
            <p:nvPr/>
          </p:nvSpPr>
          <p:spPr bwMode="auto">
            <a:xfrm>
              <a:off x="3818" y="1189"/>
              <a:ext cx="4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8" name="Line 98"/>
            <p:cNvSpPr>
              <a:spLocks noChangeShapeType="1"/>
            </p:cNvSpPr>
            <p:nvPr/>
          </p:nvSpPr>
          <p:spPr bwMode="auto">
            <a:xfrm flipH="1">
              <a:off x="3846" y="1202"/>
              <a:ext cx="8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39" name="Line 99"/>
            <p:cNvSpPr>
              <a:spLocks noChangeShapeType="1"/>
            </p:cNvSpPr>
            <p:nvPr/>
          </p:nvSpPr>
          <p:spPr bwMode="auto">
            <a:xfrm flipV="1">
              <a:off x="3853" y="1176"/>
              <a:ext cx="0" cy="35"/>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0" name="Line 100"/>
            <p:cNvSpPr>
              <a:spLocks noChangeShapeType="1"/>
            </p:cNvSpPr>
            <p:nvPr/>
          </p:nvSpPr>
          <p:spPr bwMode="auto">
            <a:xfrm flipH="1">
              <a:off x="3914" y="1224"/>
              <a:ext cx="119"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1" name="Line 101"/>
            <p:cNvSpPr>
              <a:spLocks noChangeShapeType="1"/>
            </p:cNvSpPr>
            <p:nvPr/>
          </p:nvSpPr>
          <p:spPr bwMode="auto">
            <a:xfrm>
              <a:off x="3922" y="1191"/>
              <a:ext cx="0" cy="43"/>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2" name="Line 102"/>
            <p:cNvSpPr>
              <a:spLocks noChangeShapeType="1"/>
            </p:cNvSpPr>
            <p:nvPr/>
          </p:nvSpPr>
          <p:spPr bwMode="auto">
            <a:xfrm flipH="1">
              <a:off x="4045" y="1240"/>
              <a:ext cx="7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3" name="Line 103"/>
            <p:cNvSpPr>
              <a:spLocks noChangeShapeType="1"/>
            </p:cNvSpPr>
            <p:nvPr/>
          </p:nvSpPr>
          <p:spPr bwMode="auto">
            <a:xfrm flipH="1">
              <a:off x="4019" y="1232"/>
              <a:ext cx="39"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4" name="Line 104"/>
            <p:cNvSpPr>
              <a:spLocks noChangeShapeType="1"/>
            </p:cNvSpPr>
            <p:nvPr/>
          </p:nvSpPr>
          <p:spPr bwMode="auto">
            <a:xfrm flipH="1">
              <a:off x="4109" y="1253"/>
              <a:ext cx="50"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5" name="Line 105"/>
            <p:cNvSpPr>
              <a:spLocks noChangeShapeType="1"/>
            </p:cNvSpPr>
            <p:nvPr/>
          </p:nvSpPr>
          <p:spPr bwMode="auto">
            <a:xfrm flipH="1">
              <a:off x="4147" y="1264"/>
              <a:ext cx="202"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6" name="Line 106"/>
            <p:cNvSpPr>
              <a:spLocks noChangeShapeType="1"/>
            </p:cNvSpPr>
            <p:nvPr/>
          </p:nvSpPr>
          <p:spPr bwMode="auto">
            <a:xfrm flipH="1">
              <a:off x="4336" y="1276"/>
              <a:ext cx="56"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7" name="Line 107"/>
            <p:cNvSpPr>
              <a:spLocks noChangeShapeType="1"/>
            </p:cNvSpPr>
            <p:nvPr/>
          </p:nvSpPr>
          <p:spPr bwMode="auto">
            <a:xfrm flipV="1">
              <a:off x="4385" y="1273"/>
              <a:ext cx="0" cy="36"/>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8" name="Line 108"/>
            <p:cNvSpPr>
              <a:spLocks noChangeShapeType="1"/>
            </p:cNvSpPr>
            <p:nvPr/>
          </p:nvSpPr>
          <p:spPr bwMode="auto">
            <a:xfrm flipH="1">
              <a:off x="4375" y="1308"/>
              <a:ext cx="44"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49" name="Line 109"/>
            <p:cNvSpPr>
              <a:spLocks noChangeShapeType="1"/>
            </p:cNvSpPr>
            <p:nvPr/>
          </p:nvSpPr>
          <p:spPr bwMode="auto">
            <a:xfrm flipV="1">
              <a:off x="4344" y="1252"/>
              <a:ext cx="0" cy="33"/>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0" name="Line 110"/>
            <p:cNvSpPr>
              <a:spLocks noChangeShapeType="1"/>
            </p:cNvSpPr>
            <p:nvPr/>
          </p:nvSpPr>
          <p:spPr bwMode="auto">
            <a:xfrm>
              <a:off x="4403" y="1319"/>
              <a:ext cx="31"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1" name="Line 111"/>
            <p:cNvSpPr>
              <a:spLocks noChangeShapeType="1"/>
            </p:cNvSpPr>
            <p:nvPr/>
          </p:nvSpPr>
          <p:spPr bwMode="auto">
            <a:xfrm flipV="1">
              <a:off x="4427" y="1314"/>
              <a:ext cx="0" cy="35"/>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2" name="Line 112"/>
            <p:cNvSpPr>
              <a:spLocks noChangeShapeType="1"/>
            </p:cNvSpPr>
            <p:nvPr/>
          </p:nvSpPr>
          <p:spPr bwMode="auto">
            <a:xfrm flipH="1">
              <a:off x="4423" y="1346"/>
              <a:ext cx="44"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3" name="Line 113"/>
            <p:cNvSpPr>
              <a:spLocks noChangeShapeType="1"/>
            </p:cNvSpPr>
            <p:nvPr/>
          </p:nvSpPr>
          <p:spPr bwMode="auto">
            <a:xfrm flipV="1">
              <a:off x="4462" y="1334"/>
              <a:ext cx="0" cy="41"/>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4" name="Line 114"/>
            <p:cNvSpPr>
              <a:spLocks noChangeShapeType="1"/>
            </p:cNvSpPr>
            <p:nvPr/>
          </p:nvSpPr>
          <p:spPr bwMode="auto">
            <a:xfrm>
              <a:off x="4454" y="1364"/>
              <a:ext cx="33"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5" name="Line 115"/>
            <p:cNvSpPr>
              <a:spLocks noChangeShapeType="1"/>
            </p:cNvSpPr>
            <p:nvPr/>
          </p:nvSpPr>
          <p:spPr bwMode="auto">
            <a:xfrm flipH="1">
              <a:off x="4475" y="1375"/>
              <a:ext cx="585"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grpSp>
      <p:sp>
        <p:nvSpPr>
          <p:cNvPr id="547956" name="Line 116"/>
          <p:cNvSpPr>
            <a:spLocks noChangeShapeType="1"/>
          </p:cNvSpPr>
          <p:nvPr/>
        </p:nvSpPr>
        <p:spPr bwMode="auto">
          <a:xfrm>
            <a:off x="1219489" y="1173851"/>
            <a:ext cx="0" cy="3005245"/>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7" name="Line 117"/>
          <p:cNvSpPr>
            <a:spLocks noChangeShapeType="1"/>
          </p:cNvSpPr>
          <p:nvPr/>
        </p:nvSpPr>
        <p:spPr bwMode="auto">
          <a:xfrm flipH="1">
            <a:off x="1203616" y="4174224"/>
            <a:ext cx="6855114"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8" name="Line 118"/>
          <p:cNvSpPr>
            <a:spLocks noChangeShapeType="1"/>
          </p:cNvSpPr>
          <p:nvPr/>
        </p:nvSpPr>
        <p:spPr bwMode="auto">
          <a:xfrm>
            <a:off x="1151661" y="1160860"/>
            <a:ext cx="73603"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59" name="Line 119"/>
          <p:cNvSpPr>
            <a:spLocks noChangeShapeType="1"/>
          </p:cNvSpPr>
          <p:nvPr/>
        </p:nvSpPr>
        <p:spPr bwMode="auto">
          <a:xfrm>
            <a:off x="1151661" y="1761584"/>
            <a:ext cx="73603"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0" name="Line 120"/>
          <p:cNvSpPr>
            <a:spLocks noChangeShapeType="1"/>
          </p:cNvSpPr>
          <p:nvPr/>
        </p:nvSpPr>
        <p:spPr bwMode="auto">
          <a:xfrm>
            <a:off x="1143002" y="2359062"/>
            <a:ext cx="7648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1" name="Line 121"/>
          <p:cNvSpPr>
            <a:spLocks noChangeShapeType="1"/>
          </p:cNvSpPr>
          <p:nvPr/>
        </p:nvSpPr>
        <p:spPr bwMode="auto">
          <a:xfrm>
            <a:off x="1137228" y="2950045"/>
            <a:ext cx="75045"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2" name="Line 122"/>
          <p:cNvSpPr>
            <a:spLocks noChangeShapeType="1"/>
          </p:cNvSpPr>
          <p:nvPr/>
        </p:nvSpPr>
        <p:spPr bwMode="auto">
          <a:xfrm>
            <a:off x="1128568" y="3537780"/>
            <a:ext cx="75045"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3" name="Line 123"/>
          <p:cNvSpPr>
            <a:spLocks noChangeShapeType="1"/>
          </p:cNvSpPr>
          <p:nvPr/>
        </p:nvSpPr>
        <p:spPr bwMode="auto">
          <a:xfrm>
            <a:off x="1137228" y="4174224"/>
            <a:ext cx="75045"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4" name="Line 124"/>
          <p:cNvSpPr>
            <a:spLocks noChangeShapeType="1"/>
          </p:cNvSpPr>
          <p:nvPr/>
        </p:nvSpPr>
        <p:spPr bwMode="auto">
          <a:xfrm rot="-5400000">
            <a:off x="1187830" y="4205883"/>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5" name="Line 125"/>
          <p:cNvSpPr>
            <a:spLocks noChangeShapeType="1"/>
          </p:cNvSpPr>
          <p:nvPr/>
        </p:nvSpPr>
        <p:spPr bwMode="auto">
          <a:xfrm rot="-5400000">
            <a:off x="2092704" y="4205883"/>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6" name="Line 126"/>
          <p:cNvSpPr>
            <a:spLocks noChangeShapeType="1"/>
          </p:cNvSpPr>
          <p:nvPr/>
        </p:nvSpPr>
        <p:spPr bwMode="auto">
          <a:xfrm rot="-5400000">
            <a:off x="2925421" y="4205883"/>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7" name="Line 127"/>
          <p:cNvSpPr>
            <a:spLocks noChangeShapeType="1"/>
          </p:cNvSpPr>
          <p:nvPr/>
        </p:nvSpPr>
        <p:spPr bwMode="auto">
          <a:xfrm rot="-5400000">
            <a:off x="3775454" y="4205883"/>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8" name="Line 128"/>
          <p:cNvSpPr>
            <a:spLocks noChangeShapeType="1"/>
          </p:cNvSpPr>
          <p:nvPr/>
        </p:nvSpPr>
        <p:spPr bwMode="auto">
          <a:xfrm rot="-5400000">
            <a:off x="4624047" y="4209130"/>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69" name="Line 129"/>
          <p:cNvSpPr>
            <a:spLocks noChangeShapeType="1"/>
          </p:cNvSpPr>
          <p:nvPr/>
        </p:nvSpPr>
        <p:spPr bwMode="auto">
          <a:xfrm rot="-5400000">
            <a:off x="5474081" y="4209130"/>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70" name="Line 130"/>
          <p:cNvSpPr>
            <a:spLocks noChangeShapeType="1"/>
          </p:cNvSpPr>
          <p:nvPr/>
        </p:nvSpPr>
        <p:spPr bwMode="auto">
          <a:xfrm rot="-5400000">
            <a:off x="6319784" y="4209130"/>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71" name="Line 131"/>
          <p:cNvSpPr>
            <a:spLocks noChangeShapeType="1"/>
          </p:cNvSpPr>
          <p:nvPr/>
        </p:nvSpPr>
        <p:spPr bwMode="auto">
          <a:xfrm rot="-5400000">
            <a:off x="7169820" y="4209130"/>
            <a:ext cx="63319"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72" name="Line 132"/>
          <p:cNvSpPr>
            <a:spLocks noChangeShapeType="1"/>
          </p:cNvSpPr>
          <p:nvPr/>
        </p:nvSpPr>
        <p:spPr bwMode="auto">
          <a:xfrm rot="-5400000">
            <a:off x="8018952" y="4201013"/>
            <a:ext cx="79555"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73" name="Text Box 133"/>
          <p:cNvSpPr txBox="1">
            <a:spLocks noChangeArrowheads="1"/>
          </p:cNvSpPr>
          <p:nvPr/>
        </p:nvSpPr>
        <p:spPr bwMode="auto">
          <a:xfrm rot="-5400000">
            <a:off x="-729757" y="2451515"/>
            <a:ext cx="245675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Proportion surviving</a:t>
            </a:r>
          </a:p>
        </p:txBody>
      </p:sp>
      <p:sp>
        <p:nvSpPr>
          <p:cNvPr id="547974" name="Text Box 134"/>
          <p:cNvSpPr txBox="1">
            <a:spLocks noChangeArrowheads="1"/>
          </p:cNvSpPr>
          <p:nvPr/>
        </p:nvSpPr>
        <p:spPr bwMode="auto">
          <a:xfrm>
            <a:off x="3350883" y="4539531"/>
            <a:ext cx="2613981"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Time to death (years)</a:t>
            </a:r>
          </a:p>
        </p:txBody>
      </p:sp>
      <p:sp>
        <p:nvSpPr>
          <p:cNvPr id="547975" name="Text Box 135"/>
          <p:cNvSpPr txBox="1">
            <a:spLocks noChangeArrowheads="1"/>
          </p:cNvSpPr>
          <p:nvPr/>
        </p:nvSpPr>
        <p:spPr bwMode="auto">
          <a:xfrm>
            <a:off x="1712245" y="5021732"/>
            <a:ext cx="3307954"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HR 1.47; 95% Cl 1.06, 2.03</a:t>
            </a:r>
          </a:p>
        </p:txBody>
      </p:sp>
      <p:sp>
        <p:nvSpPr>
          <p:cNvPr id="547976" name="Rectangle 136"/>
          <p:cNvSpPr>
            <a:spLocks noChangeArrowheads="1"/>
          </p:cNvSpPr>
          <p:nvPr/>
        </p:nvSpPr>
        <p:spPr bwMode="auto">
          <a:xfrm>
            <a:off x="914977" y="5456853"/>
            <a:ext cx="7620000" cy="94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3" tIns="45701" rIns="91403" bIns="45701">
            <a:spAutoFit/>
          </a:bodyPr>
          <a:lstStyle>
            <a:lvl1pPr algn="l" defTabSz="487363">
              <a:defRPr sz="2400">
                <a:solidFill>
                  <a:schemeClr val="tx1"/>
                </a:solidFill>
                <a:latin typeface="Times New Roman" pitchFamily="18" charset="0"/>
              </a:defRPr>
            </a:lvl1pPr>
            <a:lvl2pPr algn="l" defTabSz="487363">
              <a:defRPr sz="2400">
                <a:solidFill>
                  <a:schemeClr val="tx1"/>
                </a:solidFill>
                <a:latin typeface="Times New Roman" pitchFamily="18" charset="0"/>
              </a:defRPr>
            </a:lvl2pPr>
            <a:lvl3pPr algn="l" defTabSz="487363">
              <a:defRPr sz="2400">
                <a:solidFill>
                  <a:schemeClr val="tx1"/>
                </a:solidFill>
                <a:latin typeface="Times New Roman" pitchFamily="18" charset="0"/>
              </a:defRPr>
            </a:lvl3pPr>
            <a:lvl4pPr algn="l" defTabSz="487363">
              <a:defRPr sz="2400">
                <a:solidFill>
                  <a:schemeClr val="tx1"/>
                </a:solidFill>
                <a:latin typeface="Times New Roman" pitchFamily="18" charset="0"/>
              </a:defRPr>
            </a:lvl4pPr>
            <a:lvl5pPr marL="1827213" algn="l" defTabSz="487363">
              <a:defRPr sz="2400">
                <a:solidFill>
                  <a:schemeClr val="tx1"/>
                </a:solidFill>
                <a:latin typeface="Times New Roman" pitchFamily="18" charset="0"/>
              </a:defRPr>
            </a:lvl5pPr>
            <a:lvl6pPr marL="2284413" defTabSz="487363" fontAlgn="base">
              <a:spcBef>
                <a:spcPct val="0"/>
              </a:spcBef>
              <a:spcAft>
                <a:spcPct val="0"/>
              </a:spcAft>
              <a:defRPr sz="2400">
                <a:solidFill>
                  <a:schemeClr val="tx1"/>
                </a:solidFill>
                <a:latin typeface="Times New Roman" pitchFamily="18" charset="0"/>
              </a:defRPr>
            </a:lvl6pPr>
            <a:lvl7pPr marL="2741613" defTabSz="487363" fontAlgn="base">
              <a:spcBef>
                <a:spcPct val="0"/>
              </a:spcBef>
              <a:spcAft>
                <a:spcPct val="0"/>
              </a:spcAft>
              <a:defRPr sz="2400">
                <a:solidFill>
                  <a:schemeClr val="tx1"/>
                </a:solidFill>
                <a:latin typeface="Times New Roman" pitchFamily="18" charset="0"/>
              </a:defRPr>
            </a:lvl7pPr>
            <a:lvl8pPr marL="3198813" defTabSz="487363" fontAlgn="base">
              <a:spcBef>
                <a:spcPct val="0"/>
              </a:spcBef>
              <a:spcAft>
                <a:spcPct val="0"/>
              </a:spcAft>
              <a:defRPr sz="2400">
                <a:solidFill>
                  <a:schemeClr val="tx1"/>
                </a:solidFill>
                <a:latin typeface="Times New Roman" pitchFamily="18" charset="0"/>
              </a:defRPr>
            </a:lvl8pPr>
            <a:lvl9pPr marL="3656013" defTabSz="487363" fontAlgn="base">
              <a:spcBef>
                <a:spcPct val="0"/>
              </a:spcBef>
              <a:spcAft>
                <a:spcPct val="0"/>
              </a:spcAft>
              <a:defRPr sz="2400">
                <a:solidFill>
                  <a:schemeClr val="tx1"/>
                </a:solidFill>
                <a:latin typeface="Times New Roman" pitchFamily="18" charset="0"/>
              </a:defRPr>
            </a:lvl9pPr>
          </a:lstStyle>
          <a:p>
            <a:pPr>
              <a:lnSpc>
                <a:spcPct val="90000"/>
              </a:lnSpc>
            </a:pPr>
            <a:r>
              <a:rPr lang="de-CH" altLang="de-DE" sz="2000">
                <a:solidFill>
                  <a:srgbClr val="FFFFFF"/>
                </a:solidFill>
                <a:latin typeface="Arial" charset="0"/>
                <a:ea typeface="MS Mincho" pitchFamily="49" charset="-128"/>
              </a:rPr>
              <a:t>	Fig.  2.  Kaplan-Meier curve shows overall survival in patients with localized disease receiving 150 mg bicalutamide in addition to standard care vs standard care alone.</a:t>
            </a:r>
            <a:endParaRPr lang="de-CH" altLang="de-DE" sz="2000">
              <a:solidFill>
                <a:srgbClr val="FFFFFF"/>
              </a:solidFill>
              <a:latin typeface="Arial" charset="0"/>
            </a:endParaRPr>
          </a:p>
        </p:txBody>
      </p:sp>
      <p:sp>
        <p:nvSpPr>
          <p:cNvPr id="547977" name="Text Box 137"/>
          <p:cNvSpPr txBox="1">
            <a:spLocks noChangeArrowheads="1"/>
          </p:cNvSpPr>
          <p:nvPr/>
        </p:nvSpPr>
        <p:spPr bwMode="auto">
          <a:xfrm>
            <a:off x="680955" y="946550"/>
            <a:ext cx="54597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1.0</a:t>
            </a:r>
          </a:p>
        </p:txBody>
      </p:sp>
      <p:sp>
        <p:nvSpPr>
          <p:cNvPr id="547978" name="Text Box 138"/>
          <p:cNvSpPr txBox="1">
            <a:spLocks noChangeArrowheads="1"/>
          </p:cNvSpPr>
          <p:nvPr/>
        </p:nvSpPr>
        <p:spPr bwMode="auto">
          <a:xfrm>
            <a:off x="686729" y="1545648"/>
            <a:ext cx="54597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0.8</a:t>
            </a:r>
          </a:p>
        </p:txBody>
      </p:sp>
      <p:sp>
        <p:nvSpPr>
          <p:cNvPr id="547979" name="Text Box 139"/>
          <p:cNvSpPr txBox="1">
            <a:spLocks noChangeArrowheads="1"/>
          </p:cNvSpPr>
          <p:nvPr/>
        </p:nvSpPr>
        <p:spPr bwMode="auto">
          <a:xfrm>
            <a:off x="683842" y="2143125"/>
            <a:ext cx="54597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0.6</a:t>
            </a:r>
          </a:p>
        </p:txBody>
      </p:sp>
      <p:sp>
        <p:nvSpPr>
          <p:cNvPr id="547980" name="Text Box 140"/>
          <p:cNvSpPr txBox="1">
            <a:spLocks noChangeArrowheads="1"/>
          </p:cNvSpPr>
          <p:nvPr/>
        </p:nvSpPr>
        <p:spPr bwMode="auto">
          <a:xfrm>
            <a:off x="680955" y="2738980"/>
            <a:ext cx="54597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0.4</a:t>
            </a:r>
          </a:p>
        </p:txBody>
      </p:sp>
      <p:sp>
        <p:nvSpPr>
          <p:cNvPr id="547981" name="Text Box 141"/>
          <p:cNvSpPr txBox="1">
            <a:spLocks noChangeArrowheads="1"/>
          </p:cNvSpPr>
          <p:nvPr/>
        </p:nvSpPr>
        <p:spPr bwMode="auto">
          <a:xfrm>
            <a:off x="686729" y="3320221"/>
            <a:ext cx="54597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0.2</a:t>
            </a:r>
          </a:p>
        </p:txBody>
      </p:sp>
      <p:sp>
        <p:nvSpPr>
          <p:cNvPr id="547982" name="Text Box 142"/>
          <p:cNvSpPr txBox="1">
            <a:spLocks noChangeArrowheads="1"/>
          </p:cNvSpPr>
          <p:nvPr/>
        </p:nvSpPr>
        <p:spPr bwMode="auto">
          <a:xfrm>
            <a:off x="683842" y="3955040"/>
            <a:ext cx="54597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0.0</a:t>
            </a:r>
          </a:p>
        </p:txBody>
      </p:sp>
      <p:sp>
        <p:nvSpPr>
          <p:cNvPr id="547983" name="Text Box 143"/>
          <p:cNvSpPr txBox="1">
            <a:spLocks noChangeArrowheads="1"/>
          </p:cNvSpPr>
          <p:nvPr/>
        </p:nvSpPr>
        <p:spPr bwMode="auto">
          <a:xfrm>
            <a:off x="1053100" y="4205071"/>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0</a:t>
            </a:r>
          </a:p>
        </p:txBody>
      </p:sp>
      <p:sp>
        <p:nvSpPr>
          <p:cNvPr id="547984" name="Text Box 144"/>
          <p:cNvSpPr txBox="1">
            <a:spLocks noChangeArrowheads="1"/>
          </p:cNvSpPr>
          <p:nvPr/>
        </p:nvSpPr>
        <p:spPr bwMode="auto">
          <a:xfrm>
            <a:off x="1956531" y="4201824"/>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1</a:t>
            </a:r>
          </a:p>
        </p:txBody>
      </p:sp>
      <p:sp>
        <p:nvSpPr>
          <p:cNvPr id="547985" name="Text Box 145"/>
          <p:cNvSpPr txBox="1">
            <a:spLocks noChangeArrowheads="1"/>
          </p:cNvSpPr>
          <p:nvPr/>
        </p:nvSpPr>
        <p:spPr bwMode="auto">
          <a:xfrm>
            <a:off x="2789248" y="4211568"/>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2</a:t>
            </a:r>
          </a:p>
        </p:txBody>
      </p:sp>
      <p:sp>
        <p:nvSpPr>
          <p:cNvPr id="547986" name="Text Box 146"/>
          <p:cNvSpPr txBox="1">
            <a:spLocks noChangeArrowheads="1"/>
          </p:cNvSpPr>
          <p:nvPr/>
        </p:nvSpPr>
        <p:spPr bwMode="auto">
          <a:xfrm>
            <a:off x="3637116" y="4208318"/>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3</a:t>
            </a:r>
          </a:p>
        </p:txBody>
      </p:sp>
      <p:sp>
        <p:nvSpPr>
          <p:cNvPr id="547987" name="Text Box 147"/>
          <p:cNvSpPr txBox="1">
            <a:spLocks noChangeArrowheads="1"/>
          </p:cNvSpPr>
          <p:nvPr/>
        </p:nvSpPr>
        <p:spPr bwMode="auto">
          <a:xfrm>
            <a:off x="4486430" y="4205071"/>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4</a:t>
            </a:r>
          </a:p>
        </p:txBody>
      </p:sp>
      <p:sp>
        <p:nvSpPr>
          <p:cNvPr id="547988" name="Text Box 148"/>
          <p:cNvSpPr txBox="1">
            <a:spLocks noChangeArrowheads="1"/>
          </p:cNvSpPr>
          <p:nvPr/>
        </p:nvSpPr>
        <p:spPr bwMode="auto">
          <a:xfrm>
            <a:off x="5334298" y="4201824"/>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5</a:t>
            </a:r>
          </a:p>
        </p:txBody>
      </p:sp>
      <p:sp>
        <p:nvSpPr>
          <p:cNvPr id="547989" name="Text Box 149"/>
          <p:cNvSpPr txBox="1">
            <a:spLocks noChangeArrowheads="1"/>
          </p:cNvSpPr>
          <p:nvPr/>
        </p:nvSpPr>
        <p:spPr bwMode="auto">
          <a:xfrm>
            <a:off x="6183611" y="4198577"/>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6</a:t>
            </a:r>
          </a:p>
        </p:txBody>
      </p:sp>
      <p:sp>
        <p:nvSpPr>
          <p:cNvPr id="547990" name="Text Box 150"/>
          <p:cNvSpPr txBox="1">
            <a:spLocks noChangeArrowheads="1"/>
          </p:cNvSpPr>
          <p:nvPr/>
        </p:nvSpPr>
        <p:spPr bwMode="auto">
          <a:xfrm>
            <a:off x="7030037" y="4205071"/>
            <a:ext cx="332780"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FF"/>
                </a:solidFill>
                <a:latin typeface="Arial" charset="0"/>
              </a:rPr>
              <a:t>7</a:t>
            </a:r>
          </a:p>
        </p:txBody>
      </p:sp>
      <p:sp>
        <p:nvSpPr>
          <p:cNvPr id="547991" name="Line 151"/>
          <p:cNvSpPr>
            <a:spLocks noChangeShapeType="1"/>
          </p:cNvSpPr>
          <p:nvPr/>
        </p:nvSpPr>
        <p:spPr bwMode="auto">
          <a:xfrm>
            <a:off x="1474934" y="3982641"/>
            <a:ext cx="311727" cy="0"/>
          </a:xfrm>
          <a:prstGeom prst="line">
            <a:avLst/>
          </a:prstGeom>
          <a:noFill/>
          <a:ln w="412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92" name="Line 152"/>
          <p:cNvSpPr>
            <a:spLocks noChangeShapeType="1"/>
          </p:cNvSpPr>
          <p:nvPr/>
        </p:nvSpPr>
        <p:spPr bwMode="auto">
          <a:xfrm>
            <a:off x="1474934" y="3724491"/>
            <a:ext cx="311727" cy="0"/>
          </a:xfrm>
          <a:prstGeom prst="line">
            <a:avLst/>
          </a:prstGeom>
          <a:noFill/>
          <a:ln w="412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endParaRPr lang="de-CH">
              <a:solidFill>
                <a:srgbClr val="FFFFFF"/>
              </a:solidFill>
            </a:endParaRPr>
          </a:p>
        </p:txBody>
      </p:sp>
      <p:sp>
        <p:nvSpPr>
          <p:cNvPr id="547993" name="Text Box 153"/>
          <p:cNvSpPr txBox="1">
            <a:spLocks noChangeArrowheads="1"/>
          </p:cNvSpPr>
          <p:nvPr/>
        </p:nvSpPr>
        <p:spPr bwMode="auto">
          <a:xfrm>
            <a:off x="1655202" y="3508556"/>
            <a:ext cx="2584999"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2000">
                <a:solidFill>
                  <a:srgbClr val="FFFF00"/>
                </a:solidFill>
                <a:latin typeface="Arial" charset="0"/>
              </a:rPr>
              <a:t>Bicalutamide 150 mg</a:t>
            </a:r>
          </a:p>
        </p:txBody>
      </p:sp>
      <p:sp>
        <p:nvSpPr>
          <p:cNvPr id="547994" name="Text Box 154"/>
          <p:cNvSpPr txBox="1">
            <a:spLocks noChangeArrowheads="1"/>
          </p:cNvSpPr>
          <p:nvPr/>
        </p:nvSpPr>
        <p:spPr bwMode="auto">
          <a:xfrm>
            <a:off x="1773671" y="3766705"/>
            <a:ext cx="1118252" cy="40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r>
              <a:rPr lang="de-CH" altLang="de-DE" sz="2000">
                <a:solidFill>
                  <a:srgbClr val="00FFFF"/>
                </a:solidFill>
                <a:latin typeface="Arial" charset="0"/>
              </a:rPr>
              <a:t>Placebo</a:t>
            </a:r>
          </a:p>
        </p:txBody>
      </p:sp>
      <p:sp>
        <p:nvSpPr>
          <p:cNvPr id="547995" name="Text Box 155"/>
          <p:cNvSpPr txBox="1">
            <a:spLocks noChangeArrowheads="1"/>
          </p:cNvSpPr>
          <p:nvPr/>
        </p:nvSpPr>
        <p:spPr bwMode="auto">
          <a:xfrm>
            <a:off x="7897388" y="4218060"/>
            <a:ext cx="318353" cy="372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137" tIns="47070" rIns="94137" bIns="47070">
            <a:spAutoFit/>
          </a:bodyPr>
          <a:lstStyle>
            <a:lvl1pPr algn="l" defTabSz="882650">
              <a:defRPr sz="2400">
                <a:solidFill>
                  <a:schemeClr val="tx1"/>
                </a:solidFill>
                <a:latin typeface="Times New Roman" pitchFamily="18" charset="0"/>
              </a:defRPr>
            </a:lvl1pPr>
            <a:lvl2pPr marL="584200" algn="l" defTabSz="882650">
              <a:defRPr sz="2400">
                <a:solidFill>
                  <a:schemeClr val="tx1"/>
                </a:solidFill>
                <a:latin typeface="Times New Roman" pitchFamily="18" charset="0"/>
              </a:defRPr>
            </a:lvl2pPr>
            <a:lvl3pPr marL="1168400" algn="l" defTabSz="882650">
              <a:defRPr sz="2400">
                <a:solidFill>
                  <a:schemeClr val="tx1"/>
                </a:solidFill>
                <a:latin typeface="Times New Roman" pitchFamily="18" charset="0"/>
              </a:defRPr>
            </a:lvl3pPr>
            <a:lvl4pPr marL="1752600" algn="l" defTabSz="882650">
              <a:defRPr sz="2400">
                <a:solidFill>
                  <a:schemeClr val="tx1"/>
                </a:solidFill>
                <a:latin typeface="Times New Roman" pitchFamily="18" charset="0"/>
              </a:defRPr>
            </a:lvl4pPr>
            <a:lvl5pPr marL="2336800" algn="l" defTabSz="882650">
              <a:defRPr sz="2400">
                <a:solidFill>
                  <a:schemeClr val="tx1"/>
                </a:solidFill>
                <a:latin typeface="Times New Roman" pitchFamily="18" charset="0"/>
              </a:defRPr>
            </a:lvl5pPr>
            <a:lvl6pPr marL="2794000" defTabSz="882650" fontAlgn="base">
              <a:spcBef>
                <a:spcPct val="0"/>
              </a:spcBef>
              <a:spcAft>
                <a:spcPct val="0"/>
              </a:spcAft>
              <a:defRPr sz="2400">
                <a:solidFill>
                  <a:schemeClr val="tx1"/>
                </a:solidFill>
                <a:latin typeface="Times New Roman" pitchFamily="18" charset="0"/>
              </a:defRPr>
            </a:lvl6pPr>
            <a:lvl7pPr marL="3251200" defTabSz="882650" fontAlgn="base">
              <a:spcBef>
                <a:spcPct val="0"/>
              </a:spcBef>
              <a:spcAft>
                <a:spcPct val="0"/>
              </a:spcAft>
              <a:defRPr sz="2400">
                <a:solidFill>
                  <a:schemeClr val="tx1"/>
                </a:solidFill>
                <a:latin typeface="Times New Roman" pitchFamily="18" charset="0"/>
              </a:defRPr>
            </a:lvl7pPr>
            <a:lvl8pPr marL="3708400" defTabSz="882650" fontAlgn="base">
              <a:spcBef>
                <a:spcPct val="0"/>
              </a:spcBef>
              <a:spcAft>
                <a:spcPct val="0"/>
              </a:spcAft>
              <a:defRPr sz="2400">
                <a:solidFill>
                  <a:schemeClr val="tx1"/>
                </a:solidFill>
                <a:latin typeface="Times New Roman" pitchFamily="18" charset="0"/>
              </a:defRPr>
            </a:lvl8pPr>
            <a:lvl9pPr marL="4165600" defTabSz="882650" fontAlgn="base">
              <a:spcBef>
                <a:spcPct val="0"/>
              </a:spcBef>
              <a:spcAft>
                <a:spcPct val="0"/>
              </a:spcAft>
              <a:defRPr sz="2400">
                <a:solidFill>
                  <a:schemeClr val="tx1"/>
                </a:solidFill>
                <a:latin typeface="Times New Roman" pitchFamily="18" charset="0"/>
              </a:defRPr>
            </a:lvl9pPr>
          </a:lstStyle>
          <a:p>
            <a:pPr algn="ctr"/>
            <a:r>
              <a:rPr lang="de-CH" altLang="de-DE" sz="1800">
                <a:solidFill>
                  <a:srgbClr val="FFFFFF"/>
                </a:solidFill>
                <a:latin typeface="Arial" charset="0"/>
              </a:rPr>
              <a:t>8</a:t>
            </a:r>
          </a:p>
        </p:txBody>
      </p:sp>
    </p:spTree>
    <p:extLst>
      <p:ext uri="{BB962C8B-B14F-4D97-AF65-F5344CB8AC3E}">
        <p14:creationId xmlns:p14="http://schemas.microsoft.com/office/powerpoint/2010/main" val="2121122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919144" y="297522"/>
            <a:ext cx="4673074" cy="646331"/>
          </a:xfrm>
          <a:prstGeom prst="rect">
            <a:avLst/>
          </a:prstGeom>
          <a:noFill/>
        </p:spPr>
        <p:txBody>
          <a:bodyPr wrap="none" rtlCol="0">
            <a:spAutoFit/>
          </a:bodyPr>
          <a:lstStyle/>
          <a:p>
            <a:r>
              <a:rPr lang="de-CH" sz="3600" dirty="0" smtClean="0">
                <a:solidFill>
                  <a:srgbClr val="FFFF00"/>
                </a:solidFill>
                <a:latin typeface="Arial" panose="020B0604020202020204" pitchFamily="34" charset="0"/>
                <a:cs typeface="Arial" panose="020B0604020202020204" pitchFamily="34" charset="0"/>
              </a:rPr>
              <a:t>LHRH-Antagonisten ?</a:t>
            </a:r>
            <a:endParaRPr lang="de-CH" sz="3600" dirty="0">
              <a:solidFill>
                <a:srgbClr val="FFFF00"/>
              </a:solidFill>
              <a:latin typeface="Arial" panose="020B0604020202020204" pitchFamily="34" charset="0"/>
              <a:cs typeface="Arial" panose="020B0604020202020204" pitchFamily="34" charset="0"/>
            </a:endParaRPr>
          </a:p>
        </p:txBody>
      </p:sp>
      <p:sp>
        <p:nvSpPr>
          <p:cNvPr id="4" name="Textfeld 3"/>
          <p:cNvSpPr txBox="1"/>
          <p:nvPr/>
        </p:nvSpPr>
        <p:spPr>
          <a:xfrm>
            <a:off x="611560" y="1124744"/>
            <a:ext cx="8342348" cy="2154436"/>
          </a:xfrm>
          <a:prstGeom prst="rect">
            <a:avLst/>
          </a:prstGeom>
          <a:noFill/>
        </p:spPr>
        <p:txBody>
          <a:bodyPr wrap="none" rtlCol="0">
            <a:spAutoFit/>
          </a:bodyPr>
          <a:lstStyle/>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Schnelleres Erreichen von Kastrationswerten</a:t>
            </a:r>
          </a:p>
          <a:p>
            <a:pPr marL="285750" indent="-285750">
              <a:buFont typeface="Arial" panose="020B0604020202020204" pitchFamily="34" charset="0"/>
              <a:buChar char="•"/>
            </a:pPr>
            <a:endParaRPr lang="de-CH"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Metaanalysen suggerieren ein besseres kardiovaskuläres Risikoprofil</a:t>
            </a:r>
          </a:p>
          <a:p>
            <a:pPr marL="285750" indent="-285750">
              <a:buFont typeface="Arial" panose="020B0604020202020204" pitchFamily="34" charset="0"/>
              <a:buChar char="•"/>
            </a:pPr>
            <a:endParaRPr lang="de-CH"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Metaanalyse (n=5) besseres </a:t>
            </a:r>
            <a:r>
              <a:rPr lang="de-CH" sz="2000" dirty="0" err="1" smtClean="0">
                <a:solidFill>
                  <a:schemeClr val="bg1"/>
                </a:solidFill>
                <a:latin typeface="Arial" panose="020B0604020202020204" pitchFamily="34" charset="0"/>
                <a:cs typeface="Arial" panose="020B0604020202020204" pitchFamily="34" charset="0"/>
              </a:rPr>
              <a:t>bPFS</a:t>
            </a:r>
            <a:r>
              <a:rPr lang="de-CH" sz="2000" dirty="0" smtClean="0">
                <a:solidFill>
                  <a:schemeClr val="bg1"/>
                </a:solidFill>
                <a:latin typeface="Arial" panose="020B0604020202020204" pitchFamily="34" charset="0"/>
                <a:cs typeface="Arial" panose="020B0604020202020204" pitchFamily="34" charset="0"/>
              </a:rPr>
              <a:t> und OS</a:t>
            </a:r>
          </a:p>
          <a:p>
            <a:pPr marL="285750" indent="-285750">
              <a:buFont typeface="Arial" panose="020B0604020202020204" pitchFamily="34" charset="0"/>
              <a:buChar char="•"/>
            </a:pPr>
            <a:endParaRPr lang="de-CH"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CH" sz="2000" dirty="0">
              <a:solidFill>
                <a:schemeClr val="bg1"/>
              </a:solidFill>
              <a:latin typeface="Arial" panose="020B0604020202020204" pitchFamily="34" charset="0"/>
              <a:cs typeface="Arial" panose="020B0604020202020204" pitchFamily="34" charset="0"/>
            </a:endParaRPr>
          </a:p>
        </p:txBody>
      </p:sp>
      <p:sp>
        <p:nvSpPr>
          <p:cNvPr id="5" name="Textfeld 4"/>
          <p:cNvSpPr txBox="1"/>
          <p:nvPr/>
        </p:nvSpPr>
        <p:spPr>
          <a:xfrm>
            <a:off x="1403648" y="2852936"/>
            <a:ext cx="5222268" cy="3477875"/>
          </a:xfrm>
          <a:prstGeom prst="rect">
            <a:avLst/>
          </a:prstGeom>
          <a:noFill/>
        </p:spPr>
        <p:txBody>
          <a:bodyPr wrap="square" rtlCol="0">
            <a:spAutoFit/>
          </a:bodyPr>
          <a:lstStyle/>
          <a:p>
            <a:r>
              <a:rPr lang="de-CH" sz="2000" dirty="0" smtClean="0">
                <a:solidFill>
                  <a:schemeClr val="bg1"/>
                </a:solidFill>
                <a:latin typeface="Arial" panose="020B0604020202020204" pitchFamily="34" charset="0"/>
                <a:cs typeface="Arial" panose="020B0604020202020204" pitchFamily="34" charset="0"/>
              </a:rPr>
              <a:t>ABER:	</a:t>
            </a:r>
          </a:p>
          <a:p>
            <a:endParaRPr lang="de-CH" sz="160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a:t>
            </a:r>
            <a:r>
              <a:rPr lang="de-CH" sz="2000" dirty="0" err="1" smtClean="0">
                <a:solidFill>
                  <a:schemeClr val="bg1"/>
                </a:solidFill>
                <a:latin typeface="Arial" panose="020B0604020202020204" pitchFamily="34" charset="0"/>
                <a:cs typeface="Arial" panose="020B0604020202020204" pitchFamily="34" charset="0"/>
              </a:rPr>
              <a:t>pooled</a:t>
            </a:r>
            <a:r>
              <a:rPr lang="de-CH" sz="2000" dirty="0" smtClean="0">
                <a:solidFill>
                  <a:schemeClr val="bg1"/>
                </a:solidFill>
                <a:latin typeface="Arial" panose="020B0604020202020204" pitchFamily="34" charset="0"/>
                <a:cs typeface="Arial" panose="020B0604020202020204" pitchFamily="34" charset="0"/>
              </a:rPr>
              <a:t> </a:t>
            </a:r>
            <a:r>
              <a:rPr lang="de-CH" sz="2000" dirty="0" err="1" smtClean="0">
                <a:solidFill>
                  <a:schemeClr val="bg1"/>
                </a:solidFill>
                <a:latin typeface="Arial" panose="020B0604020202020204" pitchFamily="34" charset="0"/>
                <a:cs typeface="Arial" panose="020B0604020202020204" pitchFamily="34" charset="0"/>
              </a:rPr>
              <a:t>data</a:t>
            </a:r>
            <a:r>
              <a:rPr lang="de-CH" sz="2000" dirty="0" smtClean="0">
                <a:solidFill>
                  <a:schemeClr val="bg1"/>
                </a:solidFill>
                <a:latin typeface="Arial" panose="020B0604020202020204" pitchFamily="34" charset="0"/>
                <a:cs typeface="Arial" panose="020B0604020202020204" pitchFamily="34" charset="0"/>
              </a:rPr>
              <a:t> </a:t>
            </a:r>
            <a:r>
              <a:rPr lang="de-CH" sz="2000" dirty="0" err="1" smtClean="0">
                <a:solidFill>
                  <a:schemeClr val="bg1"/>
                </a:solidFill>
                <a:latin typeface="Arial" panose="020B0604020202020204" pitchFamily="34" charset="0"/>
                <a:cs typeface="Arial" panose="020B0604020202020204" pitchFamily="34" charset="0"/>
              </a:rPr>
              <a:t>analysis</a:t>
            </a:r>
            <a:r>
              <a:rPr lang="de-CH" sz="2000" dirty="0" smtClean="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de-CH"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Heterogene Populationen</a:t>
            </a:r>
          </a:p>
          <a:p>
            <a:pPr marL="285750" indent="-285750">
              <a:buFont typeface="Arial" panose="020B0604020202020204" pitchFamily="34" charset="0"/>
              <a:buChar char="•"/>
            </a:pPr>
            <a:endParaRPr lang="de-CH"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Unterschiedliche Dosierungen</a:t>
            </a:r>
          </a:p>
          <a:p>
            <a:pPr marL="285750" indent="-285750">
              <a:buFont typeface="Arial" panose="020B0604020202020204" pitchFamily="34" charset="0"/>
              <a:buChar char="•"/>
            </a:pPr>
            <a:endParaRPr lang="de-CH"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Grosse prospektive Studien notwendig</a:t>
            </a:r>
          </a:p>
          <a:p>
            <a:pPr marL="285750" indent="-285750">
              <a:buFont typeface="Arial" panose="020B0604020202020204" pitchFamily="34" charset="0"/>
              <a:buChar char="•"/>
            </a:pPr>
            <a:endParaRPr lang="de-CH"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CH" sz="2000" dirty="0" smtClean="0">
                <a:solidFill>
                  <a:schemeClr val="bg1"/>
                </a:solidFill>
                <a:latin typeface="Arial" panose="020B0604020202020204" pitchFamily="34" charset="0"/>
                <a:cs typeface="Arial" panose="020B0604020202020204" pitchFamily="34" charset="0"/>
              </a:rPr>
              <a:t>Schmerzhafte Injektionsstelle</a:t>
            </a:r>
            <a:endParaRPr lang="de-CH"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CH" sz="2000" dirty="0">
              <a:solidFill>
                <a:schemeClr val="bg1"/>
              </a:solidFill>
              <a:latin typeface="Arial" panose="020B0604020202020204" pitchFamily="34" charset="0"/>
              <a:cs typeface="Arial" panose="020B0604020202020204" pitchFamily="34" charset="0"/>
            </a:endParaRPr>
          </a:p>
        </p:txBody>
      </p:sp>
      <p:sp>
        <p:nvSpPr>
          <p:cNvPr id="6" name="Rechteck 5"/>
          <p:cNvSpPr/>
          <p:nvPr/>
        </p:nvSpPr>
        <p:spPr>
          <a:xfrm>
            <a:off x="107504" y="6156012"/>
            <a:ext cx="9036496" cy="646331"/>
          </a:xfrm>
          <a:prstGeom prst="rect">
            <a:avLst/>
          </a:prstGeom>
        </p:spPr>
        <p:txBody>
          <a:bodyPr wrap="square">
            <a:spAutoFit/>
          </a:bodyPr>
          <a:lstStyle/>
          <a:p>
            <a:r>
              <a:rPr lang="de-CH" dirty="0">
                <a:solidFill>
                  <a:schemeClr val="bg1"/>
                </a:solidFill>
                <a:latin typeface="Arial" panose="020B0604020202020204" pitchFamily="34" charset="0"/>
                <a:cs typeface="Arial" panose="020B0604020202020204" pitchFamily="34" charset="0"/>
              </a:rPr>
              <a:t>T. </a:t>
            </a:r>
            <a:r>
              <a:rPr lang="de-CH" dirty="0" smtClean="0">
                <a:solidFill>
                  <a:schemeClr val="bg1"/>
                </a:solidFill>
                <a:latin typeface="Arial" panose="020B0604020202020204" pitchFamily="34" charset="0"/>
                <a:cs typeface="Arial" panose="020B0604020202020204" pitchFamily="34" charset="0"/>
              </a:rPr>
              <a:t>Kimura et al., Urologic Oncology: Seminars </a:t>
            </a:r>
            <a:r>
              <a:rPr lang="de-CH" dirty="0" err="1" smtClean="0">
                <a:solidFill>
                  <a:schemeClr val="bg1"/>
                </a:solidFill>
                <a:latin typeface="Arial" panose="020B0604020202020204" pitchFamily="34" charset="0"/>
                <a:cs typeface="Arial" panose="020B0604020202020204" pitchFamily="34" charset="0"/>
              </a:rPr>
              <a:t>and</a:t>
            </a:r>
            <a:r>
              <a:rPr lang="de-CH" dirty="0" smtClean="0">
                <a:solidFill>
                  <a:schemeClr val="bg1"/>
                </a:solidFill>
                <a:latin typeface="Arial" panose="020B0604020202020204" pitchFamily="34" charset="0"/>
                <a:cs typeface="Arial" panose="020B0604020202020204" pitchFamily="34" charset="0"/>
              </a:rPr>
              <a:t> Original </a:t>
            </a:r>
            <a:r>
              <a:rPr lang="de-CH" dirty="0" err="1" smtClean="0">
                <a:solidFill>
                  <a:schemeClr val="bg1"/>
                </a:solidFill>
                <a:latin typeface="Arial" panose="020B0604020202020204" pitchFamily="34" charset="0"/>
                <a:cs typeface="Arial" panose="020B0604020202020204" pitchFamily="34" charset="0"/>
              </a:rPr>
              <a:t>Investigations</a:t>
            </a:r>
            <a:r>
              <a:rPr lang="de-CH" dirty="0" smtClean="0">
                <a:solidFill>
                  <a:schemeClr val="bg1"/>
                </a:solidFill>
                <a:latin typeface="Arial" panose="020B0604020202020204" pitchFamily="34" charset="0"/>
                <a:cs typeface="Arial" panose="020B0604020202020204" pitchFamily="34" charset="0"/>
              </a:rPr>
              <a:t> 33 (2015) 322–328 </a:t>
            </a:r>
            <a:endParaRPr lang="de-CH"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4843322" y="1677158"/>
            <a:ext cx="405535" cy="0"/>
          </a:xfrm>
          <a:prstGeom prst="line">
            <a:avLst/>
          </a:prstGeom>
          <a:noFill/>
          <a:ln w="50800">
            <a:solidFill>
              <a:srgbClr val="A3FFA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291" name="Line 3"/>
          <p:cNvSpPr>
            <a:spLocks noChangeShapeType="1"/>
          </p:cNvSpPr>
          <p:nvPr/>
        </p:nvSpPr>
        <p:spPr bwMode="auto">
          <a:xfrm>
            <a:off x="4843322" y="1980767"/>
            <a:ext cx="405535" cy="0"/>
          </a:xfrm>
          <a:prstGeom prst="line">
            <a:avLst/>
          </a:prstGeom>
          <a:noFill/>
          <a:ln w="508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292" name="Rectangle 4"/>
          <p:cNvSpPr>
            <a:spLocks noChangeArrowheads="1"/>
          </p:cNvSpPr>
          <p:nvPr/>
        </p:nvSpPr>
        <p:spPr bwMode="auto">
          <a:xfrm>
            <a:off x="5303693" y="1479082"/>
            <a:ext cx="3601080" cy="1780538"/>
          </a:xfrm>
          <a:prstGeom prst="rect">
            <a:avLst/>
          </a:prstGeom>
          <a:noFill/>
          <a:ln w="12700">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a:solidFill>
                  <a:srgbClr val="A2FFA3"/>
                </a:solidFill>
                <a:latin typeface="Arial" charset="0"/>
              </a:rPr>
              <a:t>Im</a:t>
            </a:r>
            <a:r>
              <a:rPr lang="de-CH" altLang="de-DE" sz="2000">
                <a:solidFill>
                  <a:srgbClr val="A9FFA9"/>
                </a:solidFill>
                <a:latin typeface="Arial" charset="0"/>
              </a:rPr>
              <a:t>me</a:t>
            </a:r>
            <a:r>
              <a:rPr lang="de-CH" altLang="de-DE" sz="2000">
                <a:solidFill>
                  <a:srgbClr val="A2FFA3"/>
                </a:solidFill>
                <a:latin typeface="Arial" charset="0"/>
              </a:rPr>
              <a:t>diate  n = 469</a:t>
            </a:r>
          </a:p>
          <a:p>
            <a:pPr eaLnBrk="0" fontAlgn="base" hangingPunct="0">
              <a:spcBef>
                <a:spcPct val="0"/>
              </a:spcBef>
              <a:spcAft>
                <a:spcPct val="0"/>
              </a:spcAft>
            </a:pPr>
            <a:r>
              <a:rPr lang="de-CH" altLang="de-DE" sz="2000">
                <a:solidFill>
                  <a:srgbClr val="FFFF99"/>
                </a:solidFill>
                <a:latin typeface="Arial" charset="0"/>
              </a:rPr>
              <a:t>Deferred *   n = 465</a:t>
            </a:r>
          </a:p>
          <a:p>
            <a:pPr eaLnBrk="0" fontAlgn="base" hangingPunct="0">
              <a:spcBef>
                <a:spcPct val="0"/>
              </a:spcBef>
              <a:spcAft>
                <a:spcPct val="0"/>
              </a:spcAft>
            </a:pPr>
            <a:r>
              <a:rPr lang="de-CH" altLang="de-DE" sz="2000">
                <a:solidFill>
                  <a:srgbClr val="FFFFFF"/>
                </a:solidFill>
                <a:latin typeface="Arial" charset="0"/>
              </a:rPr>
              <a:t>p &lt; 0.2, immediate v. deferred</a:t>
            </a:r>
          </a:p>
          <a:p>
            <a:pPr eaLnBrk="0" fontAlgn="base" hangingPunct="0">
              <a:spcBef>
                <a:spcPct val="0"/>
              </a:spcBef>
              <a:spcAft>
                <a:spcPct val="0"/>
              </a:spcAft>
            </a:pPr>
            <a:endParaRPr lang="de-CH" altLang="de-DE" sz="1000">
              <a:solidFill>
                <a:srgbClr val="FFFFFF"/>
              </a:solidFill>
              <a:latin typeface="Arial" charset="0"/>
            </a:endParaRPr>
          </a:p>
          <a:p>
            <a:pPr eaLnBrk="0" fontAlgn="base" hangingPunct="0">
              <a:spcBef>
                <a:spcPct val="0"/>
              </a:spcBef>
              <a:spcAft>
                <a:spcPct val="0"/>
              </a:spcAft>
            </a:pPr>
            <a:r>
              <a:rPr lang="de-CH" altLang="de-DE" sz="2000">
                <a:solidFill>
                  <a:srgbClr val="FFFFFF"/>
                </a:solidFill>
                <a:latin typeface="Arial" charset="0"/>
              </a:rPr>
              <a:t>* 29 pts died from P'Ca before</a:t>
            </a:r>
          </a:p>
          <a:p>
            <a:pPr eaLnBrk="0" fontAlgn="base" hangingPunct="0">
              <a:spcBef>
                <a:spcPct val="0"/>
              </a:spcBef>
              <a:spcAft>
                <a:spcPct val="0"/>
              </a:spcAft>
            </a:pPr>
            <a:r>
              <a:rPr lang="de-CH" altLang="de-DE" sz="2000">
                <a:solidFill>
                  <a:srgbClr val="FFFFFF"/>
                </a:solidFill>
                <a:latin typeface="Arial" charset="0"/>
              </a:rPr>
              <a:t>  treatment was started</a:t>
            </a:r>
          </a:p>
        </p:txBody>
      </p:sp>
      <p:sp>
        <p:nvSpPr>
          <p:cNvPr id="524293" name="Rectangle 5"/>
          <p:cNvSpPr>
            <a:spLocks noChangeArrowheads="1"/>
          </p:cNvSpPr>
          <p:nvPr/>
        </p:nvSpPr>
        <p:spPr bwMode="auto">
          <a:xfrm>
            <a:off x="2527012" y="6455353"/>
            <a:ext cx="4731196" cy="36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800" b="1">
                <a:solidFill>
                  <a:srgbClr val="FFFFFF"/>
                </a:solidFill>
                <a:latin typeface="Arial" charset="0"/>
              </a:rPr>
              <a:t>with courtesy from Prof. D. Kirk, Glasgow</a:t>
            </a:r>
          </a:p>
        </p:txBody>
      </p:sp>
      <p:sp>
        <p:nvSpPr>
          <p:cNvPr id="524294" name="Rectangle 6"/>
          <p:cNvSpPr>
            <a:spLocks noChangeArrowheads="1"/>
          </p:cNvSpPr>
          <p:nvPr/>
        </p:nvSpPr>
        <p:spPr bwMode="auto">
          <a:xfrm>
            <a:off x="1443182" y="6216687"/>
            <a:ext cx="7612434" cy="36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800" b="1">
                <a:solidFill>
                  <a:srgbClr val="FAFD00"/>
                </a:solidFill>
                <a:latin typeface="Arial" charset="0"/>
              </a:rPr>
              <a:t>Time to death from any cause - all patients</a:t>
            </a:r>
            <a:r>
              <a:rPr lang="de-CH" altLang="de-DE" sz="1800" b="1">
                <a:solidFill>
                  <a:srgbClr val="FFFFFF"/>
                </a:solidFill>
                <a:latin typeface="Arial" charset="0"/>
              </a:rPr>
              <a:t>, by randomisation group</a:t>
            </a:r>
          </a:p>
        </p:txBody>
      </p:sp>
      <p:sp>
        <p:nvSpPr>
          <p:cNvPr id="524295" name="Rectangle 7"/>
          <p:cNvSpPr>
            <a:spLocks noChangeArrowheads="1"/>
          </p:cNvSpPr>
          <p:nvPr/>
        </p:nvSpPr>
        <p:spPr bwMode="auto">
          <a:xfrm>
            <a:off x="575830" y="4753845"/>
            <a:ext cx="362238" cy="423755"/>
          </a:xfrm>
          <a:prstGeom prst="rect">
            <a:avLst/>
          </a:prstGeom>
          <a:solidFill>
            <a:srgbClr val="000066"/>
          </a:solidFill>
          <a:ln w="25399">
            <a:solidFill>
              <a:srgbClr val="000066"/>
            </a:solidFill>
            <a:miter lim="800000"/>
            <a:headEnd type="none" w="sm" len="sm"/>
            <a:tailEnd type="none" w="med" len="lg"/>
          </a:ln>
          <a:effectLs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524296" name="Line 8"/>
          <p:cNvSpPr>
            <a:spLocks noChangeShapeType="1"/>
          </p:cNvSpPr>
          <p:nvPr/>
        </p:nvSpPr>
        <p:spPr bwMode="auto">
          <a:xfrm flipV="1">
            <a:off x="1568739" y="1295621"/>
            <a:ext cx="0" cy="3657925"/>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297" name="Line 9"/>
          <p:cNvSpPr>
            <a:spLocks noChangeShapeType="1"/>
          </p:cNvSpPr>
          <p:nvPr/>
        </p:nvSpPr>
        <p:spPr bwMode="auto">
          <a:xfrm>
            <a:off x="1578845" y="2219438"/>
            <a:ext cx="73603" cy="162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298" name="Line 10"/>
          <p:cNvSpPr>
            <a:spLocks noChangeShapeType="1"/>
          </p:cNvSpPr>
          <p:nvPr/>
        </p:nvSpPr>
        <p:spPr bwMode="auto">
          <a:xfrm>
            <a:off x="1578845" y="1305358"/>
            <a:ext cx="73603" cy="162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299" name="Line 11"/>
          <p:cNvSpPr>
            <a:spLocks noChangeShapeType="1"/>
          </p:cNvSpPr>
          <p:nvPr/>
        </p:nvSpPr>
        <p:spPr bwMode="auto">
          <a:xfrm>
            <a:off x="1578845" y="3123767"/>
            <a:ext cx="73603" cy="162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0" name="Line 12"/>
          <p:cNvSpPr>
            <a:spLocks noChangeShapeType="1"/>
          </p:cNvSpPr>
          <p:nvPr/>
        </p:nvSpPr>
        <p:spPr bwMode="auto">
          <a:xfrm>
            <a:off x="1578845" y="4026477"/>
            <a:ext cx="73603" cy="162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1" name="Line 13"/>
          <p:cNvSpPr>
            <a:spLocks noChangeShapeType="1"/>
          </p:cNvSpPr>
          <p:nvPr/>
        </p:nvSpPr>
        <p:spPr bwMode="auto">
          <a:xfrm rot="-5400000">
            <a:off x="2191924" y="4896811"/>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2" name="Line 14"/>
          <p:cNvSpPr>
            <a:spLocks noChangeShapeType="1"/>
          </p:cNvSpPr>
          <p:nvPr/>
        </p:nvSpPr>
        <p:spPr bwMode="auto">
          <a:xfrm rot="-5400000">
            <a:off x="2873109" y="4898435"/>
            <a:ext cx="82803"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3" name="Line 15"/>
          <p:cNvSpPr>
            <a:spLocks noChangeShapeType="1"/>
          </p:cNvSpPr>
          <p:nvPr/>
        </p:nvSpPr>
        <p:spPr bwMode="auto">
          <a:xfrm rot="-5400000">
            <a:off x="3541298" y="4900053"/>
            <a:ext cx="82802" cy="144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4" name="Line 16"/>
          <p:cNvSpPr>
            <a:spLocks noChangeShapeType="1"/>
          </p:cNvSpPr>
          <p:nvPr/>
        </p:nvSpPr>
        <p:spPr bwMode="auto">
          <a:xfrm rot="-5400000">
            <a:off x="4870469" y="4900058"/>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5" name="Line 17"/>
          <p:cNvSpPr>
            <a:spLocks noChangeShapeType="1"/>
          </p:cNvSpPr>
          <p:nvPr/>
        </p:nvSpPr>
        <p:spPr bwMode="auto">
          <a:xfrm rot="-5400000">
            <a:off x="5534336" y="4898435"/>
            <a:ext cx="82803"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6" name="Line 18"/>
          <p:cNvSpPr>
            <a:spLocks noChangeShapeType="1"/>
          </p:cNvSpPr>
          <p:nvPr/>
        </p:nvSpPr>
        <p:spPr bwMode="auto">
          <a:xfrm rot="-5400000">
            <a:off x="6196753" y="4900053"/>
            <a:ext cx="82802" cy="144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7" name="Line 19"/>
          <p:cNvSpPr>
            <a:spLocks noChangeShapeType="1"/>
          </p:cNvSpPr>
          <p:nvPr/>
        </p:nvSpPr>
        <p:spPr bwMode="auto">
          <a:xfrm rot="-5400000">
            <a:off x="6864946" y="4900058"/>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08" name="Line 20"/>
          <p:cNvSpPr>
            <a:spLocks noChangeShapeType="1"/>
          </p:cNvSpPr>
          <p:nvPr/>
        </p:nvSpPr>
        <p:spPr bwMode="auto">
          <a:xfrm rot="-5400000">
            <a:off x="8172469" y="4900058"/>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nvGrpSpPr>
          <p:cNvPr id="524309" name="Group 21"/>
          <p:cNvGrpSpPr>
            <a:grpSpLocks/>
          </p:cNvGrpSpPr>
          <p:nvPr/>
        </p:nvGrpSpPr>
        <p:grpSpPr bwMode="auto">
          <a:xfrm>
            <a:off x="1723159" y="1350823"/>
            <a:ext cx="6495762" cy="3328338"/>
            <a:chOff x="1221" y="851"/>
            <a:chExt cx="4603" cy="2097"/>
          </a:xfrm>
        </p:grpSpPr>
        <p:sp>
          <p:nvSpPr>
            <p:cNvPr id="524310" name="Line 22"/>
            <p:cNvSpPr>
              <a:spLocks noChangeShapeType="1"/>
            </p:cNvSpPr>
            <p:nvPr/>
          </p:nvSpPr>
          <p:spPr bwMode="auto">
            <a:xfrm>
              <a:off x="1233" y="851"/>
              <a:ext cx="0" cy="15"/>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1" name="Line 23"/>
            <p:cNvSpPr>
              <a:spLocks noChangeShapeType="1"/>
            </p:cNvSpPr>
            <p:nvPr/>
          </p:nvSpPr>
          <p:spPr bwMode="auto">
            <a:xfrm flipV="1">
              <a:off x="1221" y="866"/>
              <a:ext cx="5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2" name="Line 24"/>
            <p:cNvSpPr>
              <a:spLocks noChangeShapeType="1"/>
            </p:cNvSpPr>
            <p:nvPr/>
          </p:nvSpPr>
          <p:spPr bwMode="auto">
            <a:xfrm flipH="1">
              <a:off x="1296" y="890"/>
              <a:ext cx="48"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3" name="Line 25"/>
            <p:cNvSpPr>
              <a:spLocks noChangeShapeType="1"/>
            </p:cNvSpPr>
            <p:nvPr/>
          </p:nvSpPr>
          <p:spPr bwMode="auto">
            <a:xfrm flipH="1">
              <a:off x="1269" y="878"/>
              <a:ext cx="3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4" name="Line 26"/>
            <p:cNvSpPr>
              <a:spLocks noChangeShapeType="1"/>
            </p:cNvSpPr>
            <p:nvPr/>
          </p:nvSpPr>
          <p:spPr bwMode="auto">
            <a:xfrm flipH="1">
              <a:off x="1344" y="908"/>
              <a:ext cx="8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5" name="Line 27"/>
            <p:cNvSpPr>
              <a:spLocks noChangeShapeType="1"/>
            </p:cNvSpPr>
            <p:nvPr/>
          </p:nvSpPr>
          <p:spPr bwMode="auto">
            <a:xfrm>
              <a:off x="1431" y="920"/>
              <a:ext cx="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6" name="Line 28"/>
            <p:cNvSpPr>
              <a:spLocks noChangeShapeType="1"/>
            </p:cNvSpPr>
            <p:nvPr/>
          </p:nvSpPr>
          <p:spPr bwMode="auto">
            <a:xfrm flipV="1">
              <a:off x="1479" y="908"/>
              <a:ext cx="0" cy="39"/>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7" name="Line 29"/>
            <p:cNvSpPr>
              <a:spLocks noChangeShapeType="1"/>
            </p:cNvSpPr>
            <p:nvPr/>
          </p:nvSpPr>
          <p:spPr bwMode="auto">
            <a:xfrm>
              <a:off x="1485" y="947"/>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8" name="Line 30"/>
            <p:cNvSpPr>
              <a:spLocks noChangeShapeType="1"/>
            </p:cNvSpPr>
            <p:nvPr/>
          </p:nvSpPr>
          <p:spPr bwMode="auto">
            <a:xfrm>
              <a:off x="1536" y="953"/>
              <a:ext cx="0" cy="33"/>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19" name="Line 31"/>
            <p:cNvSpPr>
              <a:spLocks noChangeShapeType="1"/>
            </p:cNvSpPr>
            <p:nvPr/>
          </p:nvSpPr>
          <p:spPr bwMode="auto">
            <a:xfrm>
              <a:off x="1557" y="986"/>
              <a:ext cx="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0" name="Line 32"/>
            <p:cNvSpPr>
              <a:spLocks noChangeShapeType="1"/>
            </p:cNvSpPr>
            <p:nvPr/>
          </p:nvSpPr>
          <p:spPr bwMode="auto">
            <a:xfrm>
              <a:off x="1596" y="976"/>
              <a:ext cx="0" cy="39"/>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1" name="Line 33"/>
            <p:cNvSpPr>
              <a:spLocks noChangeShapeType="1"/>
            </p:cNvSpPr>
            <p:nvPr/>
          </p:nvSpPr>
          <p:spPr bwMode="auto">
            <a:xfrm>
              <a:off x="1614" y="1025"/>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2" name="Line 34"/>
            <p:cNvSpPr>
              <a:spLocks noChangeShapeType="1"/>
            </p:cNvSpPr>
            <p:nvPr/>
          </p:nvSpPr>
          <p:spPr bwMode="auto">
            <a:xfrm>
              <a:off x="1650" y="1016"/>
              <a:ext cx="0" cy="42"/>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3" name="Line 35"/>
            <p:cNvSpPr>
              <a:spLocks noChangeShapeType="1"/>
            </p:cNvSpPr>
            <p:nvPr/>
          </p:nvSpPr>
          <p:spPr bwMode="auto">
            <a:xfrm>
              <a:off x="1686" y="1088"/>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4" name="Line 36"/>
            <p:cNvSpPr>
              <a:spLocks noChangeShapeType="1"/>
            </p:cNvSpPr>
            <p:nvPr/>
          </p:nvSpPr>
          <p:spPr bwMode="auto">
            <a:xfrm>
              <a:off x="1731" y="1079"/>
              <a:ext cx="0" cy="3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5" name="Line 37"/>
            <p:cNvSpPr>
              <a:spLocks noChangeShapeType="1"/>
            </p:cNvSpPr>
            <p:nvPr/>
          </p:nvSpPr>
          <p:spPr bwMode="auto">
            <a:xfrm flipV="1">
              <a:off x="1731" y="1109"/>
              <a:ext cx="6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6" name="Line 38"/>
            <p:cNvSpPr>
              <a:spLocks noChangeShapeType="1"/>
            </p:cNvSpPr>
            <p:nvPr/>
          </p:nvSpPr>
          <p:spPr bwMode="auto">
            <a:xfrm flipV="1">
              <a:off x="1786" y="1100"/>
              <a:ext cx="0" cy="45"/>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7" name="Line 39"/>
            <p:cNvSpPr>
              <a:spLocks noChangeShapeType="1"/>
            </p:cNvSpPr>
            <p:nvPr/>
          </p:nvSpPr>
          <p:spPr bwMode="auto">
            <a:xfrm>
              <a:off x="1776" y="1145"/>
              <a:ext cx="5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8" name="Line 40"/>
            <p:cNvSpPr>
              <a:spLocks noChangeShapeType="1"/>
            </p:cNvSpPr>
            <p:nvPr/>
          </p:nvSpPr>
          <p:spPr bwMode="auto">
            <a:xfrm>
              <a:off x="1824" y="1151"/>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29" name="Line 41"/>
            <p:cNvSpPr>
              <a:spLocks noChangeShapeType="1"/>
            </p:cNvSpPr>
            <p:nvPr/>
          </p:nvSpPr>
          <p:spPr bwMode="auto">
            <a:xfrm>
              <a:off x="1845" y="1148"/>
              <a:ext cx="0" cy="27"/>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0" name="Line 42"/>
            <p:cNvSpPr>
              <a:spLocks noChangeShapeType="1"/>
            </p:cNvSpPr>
            <p:nvPr/>
          </p:nvSpPr>
          <p:spPr bwMode="auto">
            <a:xfrm>
              <a:off x="1860" y="1172"/>
              <a:ext cx="0" cy="3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1" name="Line 43"/>
            <p:cNvSpPr>
              <a:spLocks noChangeShapeType="1"/>
            </p:cNvSpPr>
            <p:nvPr/>
          </p:nvSpPr>
          <p:spPr bwMode="auto">
            <a:xfrm>
              <a:off x="1869" y="1196"/>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2" name="Line 44"/>
            <p:cNvSpPr>
              <a:spLocks noChangeShapeType="1"/>
            </p:cNvSpPr>
            <p:nvPr/>
          </p:nvSpPr>
          <p:spPr bwMode="auto">
            <a:xfrm>
              <a:off x="1890" y="1196"/>
              <a:ext cx="0" cy="51"/>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3" name="Line 45"/>
            <p:cNvSpPr>
              <a:spLocks noChangeShapeType="1"/>
            </p:cNvSpPr>
            <p:nvPr/>
          </p:nvSpPr>
          <p:spPr bwMode="auto">
            <a:xfrm>
              <a:off x="1896" y="1250"/>
              <a:ext cx="5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4" name="Line 46"/>
            <p:cNvSpPr>
              <a:spLocks noChangeShapeType="1"/>
            </p:cNvSpPr>
            <p:nvPr/>
          </p:nvSpPr>
          <p:spPr bwMode="auto">
            <a:xfrm>
              <a:off x="1935" y="1262"/>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5" name="Line 47"/>
            <p:cNvSpPr>
              <a:spLocks noChangeShapeType="1"/>
            </p:cNvSpPr>
            <p:nvPr/>
          </p:nvSpPr>
          <p:spPr bwMode="auto">
            <a:xfrm flipH="1" flipV="1">
              <a:off x="1962" y="1253"/>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6" name="Line 48"/>
            <p:cNvSpPr>
              <a:spLocks noChangeShapeType="1"/>
            </p:cNvSpPr>
            <p:nvPr/>
          </p:nvSpPr>
          <p:spPr bwMode="auto">
            <a:xfrm>
              <a:off x="1962" y="1283"/>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7" name="Line 49"/>
            <p:cNvSpPr>
              <a:spLocks noChangeShapeType="1"/>
            </p:cNvSpPr>
            <p:nvPr/>
          </p:nvSpPr>
          <p:spPr bwMode="auto">
            <a:xfrm flipV="1">
              <a:off x="1992" y="1274"/>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8" name="Line 50"/>
            <p:cNvSpPr>
              <a:spLocks noChangeShapeType="1"/>
            </p:cNvSpPr>
            <p:nvPr/>
          </p:nvSpPr>
          <p:spPr bwMode="auto">
            <a:xfrm>
              <a:off x="1992" y="1310"/>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39" name="Line 51"/>
            <p:cNvSpPr>
              <a:spLocks noChangeShapeType="1"/>
            </p:cNvSpPr>
            <p:nvPr/>
          </p:nvSpPr>
          <p:spPr bwMode="auto">
            <a:xfrm flipV="1">
              <a:off x="2016" y="1301"/>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0" name="Line 52"/>
            <p:cNvSpPr>
              <a:spLocks noChangeShapeType="1"/>
            </p:cNvSpPr>
            <p:nvPr/>
          </p:nvSpPr>
          <p:spPr bwMode="auto">
            <a:xfrm>
              <a:off x="2037" y="1340"/>
              <a:ext cx="0" cy="12"/>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1" name="Line 53"/>
            <p:cNvSpPr>
              <a:spLocks noChangeShapeType="1"/>
            </p:cNvSpPr>
            <p:nvPr/>
          </p:nvSpPr>
          <p:spPr bwMode="auto">
            <a:xfrm flipH="1">
              <a:off x="2061" y="1352"/>
              <a:ext cx="0" cy="24"/>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2" name="Line 54"/>
            <p:cNvSpPr>
              <a:spLocks noChangeShapeType="1"/>
            </p:cNvSpPr>
            <p:nvPr/>
          </p:nvSpPr>
          <p:spPr bwMode="auto">
            <a:xfrm>
              <a:off x="2058" y="1376"/>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3" name="Line 55"/>
            <p:cNvSpPr>
              <a:spLocks noChangeShapeType="1"/>
            </p:cNvSpPr>
            <p:nvPr/>
          </p:nvSpPr>
          <p:spPr bwMode="auto">
            <a:xfrm flipH="1" flipV="1">
              <a:off x="2121" y="1394"/>
              <a:ext cx="0" cy="27"/>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4" name="Line 56"/>
            <p:cNvSpPr>
              <a:spLocks noChangeShapeType="1"/>
            </p:cNvSpPr>
            <p:nvPr/>
          </p:nvSpPr>
          <p:spPr bwMode="auto">
            <a:xfrm>
              <a:off x="2091" y="1388"/>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5" name="Line 57"/>
            <p:cNvSpPr>
              <a:spLocks noChangeShapeType="1"/>
            </p:cNvSpPr>
            <p:nvPr/>
          </p:nvSpPr>
          <p:spPr bwMode="auto">
            <a:xfrm>
              <a:off x="2109" y="1421"/>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6" name="Line 58"/>
            <p:cNvSpPr>
              <a:spLocks noChangeShapeType="1"/>
            </p:cNvSpPr>
            <p:nvPr/>
          </p:nvSpPr>
          <p:spPr bwMode="auto">
            <a:xfrm>
              <a:off x="2196" y="1463"/>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7" name="Line 59"/>
            <p:cNvSpPr>
              <a:spLocks noChangeShapeType="1"/>
            </p:cNvSpPr>
            <p:nvPr/>
          </p:nvSpPr>
          <p:spPr bwMode="auto">
            <a:xfrm flipH="1">
              <a:off x="2247" y="1493"/>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8" name="Line 60"/>
            <p:cNvSpPr>
              <a:spLocks noChangeShapeType="1"/>
            </p:cNvSpPr>
            <p:nvPr/>
          </p:nvSpPr>
          <p:spPr bwMode="auto">
            <a:xfrm flipV="1">
              <a:off x="2238" y="1454"/>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49" name="Line 61"/>
            <p:cNvSpPr>
              <a:spLocks noChangeShapeType="1"/>
            </p:cNvSpPr>
            <p:nvPr/>
          </p:nvSpPr>
          <p:spPr bwMode="auto">
            <a:xfrm>
              <a:off x="2283" y="1490"/>
              <a:ext cx="0" cy="3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0" name="Line 62"/>
            <p:cNvSpPr>
              <a:spLocks noChangeShapeType="1"/>
            </p:cNvSpPr>
            <p:nvPr/>
          </p:nvSpPr>
          <p:spPr bwMode="auto">
            <a:xfrm>
              <a:off x="2298" y="1514"/>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1" name="Line 63"/>
            <p:cNvSpPr>
              <a:spLocks noChangeShapeType="1"/>
            </p:cNvSpPr>
            <p:nvPr/>
          </p:nvSpPr>
          <p:spPr bwMode="auto">
            <a:xfrm>
              <a:off x="2289" y="1544"/>
              <a:ext cx="42"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2" name="Line 64"/>
            <p:cNvSpPr>
              <a:spLocks noChangeShapeType="1"/>
            </p:cNvSpPr>
            <p:nvPr/>
          </p:nvSpPr>
          <p:spPr bwMode="auto">
            <a:xfrm>
              <a:off x="2334" y="1535"/>
              <a:ext cx="0" cy="39"/>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3" name="Line 65"/>
            <p:cNvSpPr>
              <a:spLocks noChangeShapeType="1"/>
            </p:cNvSpPr>
            <p:nvPr/>
          </p:nvSpPr>
          <p:spPr bwMode="auto">
            <a:xfrm>
              <a:off x="2358" y="1568"/>
              <a:ext cx="0" cy="3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4" name="Line 66"/>
            <p:cNvSpPr>
              <a:spLocks noChangeShapeType="1"/>
            </p:cNvSpPr>
            <p:nvPr/>
          </p:nvSpPr>
          <p:spPr bwMode="auto">
            <a:xfrm>
              <a:off x="2349" y="1601"/>
              <a:ext cx="5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5" name="Line 67"/>
            <p:cNvSpPr>
              <a:spLocks noChangeShapeType="1"/>
            </p:cNvSpPr>
            <p:nvPr/>
          </p:nvSpPr>
          <p:spPr bwMode="auto">
            <a:xfrm flipV="1">
              <a:off x="2408" y="1592"/>
              <a:ext cx="0" cy="42"/>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6" name="Line 68"/>
            <p:cNvSpPr>
              <a:spLocks noChangeShapeType="1"/>
            </p:cNvSpPr>
            <p:nvPr/>
          </p:nvSpPr>
          <p:spPr bwMode="auto">
            <a:xfrm flipH="1">
              <a:off x="2417" y="1643"/>
              <a:ext cx="5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7" name="Line 69"/>
            <p:cNvSpPr>
              <a:spLocks noChangeShapeType="1"/>
            </p:cNvSpPr>
            <p:nvPr/>
          </p:nvSpPr>
          <p:spPr bwMode="auto">
            <a:xfrm>
              <a:off x="2465" y="1634"/>
              <a:ext cx="0" cy="6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8" name="Line 70"/>
            <p:cNvSpPr>
              <a:spLocks noChangeShapeType="1"/>
            </p:cNvSpPr>
            <p:nvPr/>
          </p:nvSpPr>
          <p:spPr bwMode="auto">
            <a:xfrm>
              <a:off x="2456" y="1691"/>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59" name="Line 71"/>
            <p:cNvSpPr>
              <a:spLocks noChangeShapeType="1"/>
            </p:cNvSpPr>
            <p:nvPr/>
          </p:nvSpPr>
          <p:spPr bwMode="auto">
            <a:xfrm flipV="1">
              <a:off x="2498" y="1682"/>
              <a:ext cx="0" cy="45"/>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0" name="Line 72"/>
            <p:cNvSpPr>
              <a:spLocks noChangeShapeType="1"/>
            </p:cNvSpPr>
            <p:nvPr/>
          </p:nvSpPr>
          <p:spPr bwMode="auto">
            <a:xfrm>
              <a:off x="2489" y="1721"/>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1" name="Line 73"/>
            <p:cNvSpPr>
              <a:spLocks noChangeShapeType="1"/>
            </p:cNvSpPr>
            <p:nvPr/>
          </p:nvSpPr>
          <p:spPr bwMode="auto">
            <a:xfrm>
              <a:off x="2525" y="1730"/>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2" name="Line 74"/>
            <p:cNvSpPr>
              <a:spLocks noChangeShapeType="1"/>
            </p:cNvSpPr>
            <p:nvPr/>
          </p:nvSpPr>
          <p:spPr bwMode="auto">
            <a:xfrm>
              <a:off x="2546" y="1748"/>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3" name="Line 75"/>
            <p:cNvSpPr>
              <a:spLocks noChangeShapeType="1"/>
            </p:cNvSpPr>
            <p:nvPr/>
          </p:nvSpPr>
          <p:spPr bwMode="auto">
            <a:xfrm>
              <a:off x="2591" y="1739"/>
              <a:ext cx="0" cy="3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4" name="Line 76"/>
            <p:cNvSpPr>
              <a:spLocks noChangeShapeType="1"/>
            </p:cNvSpPr>
            <p:nvPr/>
          </p:nvSpPr>
          <p:spPr bwMode="auto">
            <a:xfrm>
              <a:off x="2579" y="1769"/>
              <a:ext cx="5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5" name="Line 77"/>
            <p:cNvSpPr>
              <a:spLocks noChangeShapeType="1"/>
            </p:cNvSpPr>
            <p:nvPr/>
          </p:nvSpPr>
          <p:spPr bwMode="auto">
            <a:xfrm>
              <a:off x="2624" y="1766"/>
              <a:ext cx="6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6" name="Line 78"/>
            <p:cNvSpPr>
              <a:spLocks noChangeShapeType="1"/>
            </p:cNvSpPr>
            <p:nvPr/>
          </p:nvSpPr>
          <p:spPr bwMode="auto">
            <a:xfrm>
              <a:off x="2684" y="1790"/>
              <a:ext cx="0" cy="33"/>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7" name="Line 79"/>
            <p:cNvSpPr>
              <a:spLocks noChangeShapeType="1"/>
            </p:cNvSpPr>
            <p:nvPr/>
          </p:nvSpPr>
          <p:spPr bwMode="auto">
            <a:xfrm>
              <a:off x="2672" y="1823"/>
              <a:ext cx="6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8" name="Line 80"/>
            <p:cNvSpPr>
              <a:spLocks noChangeShapeType="1"/>
            </p:cNvSpPr>
            <p:nvPr/>
          </p:nvSpPr>
          <p:spPr bwMode="auto">
            <a:xfrm>
              <a:off x="2732" y="1838"/>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69" name="Line 81"/>
            <p:cNvSpPr>
              <a:spLocks noChangeShapeType="1"/>
            </p:cNvSpPr>
            <p:nvPr/>
          </p:nvSpPr>
          <p:spPr bwMode="auto">
            <a:xfrm>
              <a:off x="2759" y="1859"/>
              <a:ext cx="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0" name="Line 82"/>
            <p:cNvSpPr>
              <a:spLocks noChangeShapeType="1"/>
            </p:cNvSpPr>
            <p:nvPr/>
          </p:nvSpPr>
          <p:spPr bwMode="auto">
            <a:xfrm>
              <a:off x="2798" y="1850"/>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1" name="Line 83"/>
            <p:cNvSpPr>
              <a:spLocks noChangeShapeType="1"/>
            </p:cNvSpPr>
            <p:nvPr/>
          </p:nvSpPr>
          <p:spPr bwMode="auto">
            <a:xfrm>
              <a:off x="2798" y="1883"/>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2" name="Line 84"/>
            <p:cNvSpPr>
              <a:spLocks noChangeShapeType="1"/>
            </p:cNvSpPr>
            <p:nvPr/>
          </p:nvSpPr>
          <p:spPr bwMode="auto">
            <a:xfrm>
              <a:off x="2828" y="1874"/>
              <a:ext cx="0" cy="48"/>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3" name="Line 85"/>
            <p:cNvSpPr>
              <a:spLocks noChangeShapeType="1"/>
            </p:cNvSpPr>
            <p:nvPr/>
          </p:nvSpPr>
          <p:spPr bwMode="auto">
            <a:xfrm>
              <a:off x="2816" y="1916"/>
              <a:ext cx="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4" name="Line 86"/>
            <p:cNvSpPr>
              <a:spLocks noChangeShapeType="1"/>
            </p:cNvSpPr>
            <p:nvPr/>
          </p:nvSpPr>
          <p:spPr bwMode="auto">
            <a:xfrm>
              <a:off x="2852" y="1931"/>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5" name="Line 87"/>
            <p:cNvSpPr>
              <a:spLocks noChangeShapeType="1"/>
            </p:cNvSpPr>
            <p:nvPr/>
          </p:nvSpPr>
          <p:spPr bwMode="auto">
            <a:xfrm flipH="1">
              <a:off x="2879" y="1937"/>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6" name="Line 88"/>
            <p:cNvSpPr>
              <a:spLocks noChangeShapeType="1"/>
            </p:cNvSpPr>
            <p:nvPr/>
          </p:nvSpPr>
          <p:spPr bwMode="auto">
            <a:xfrm>
              <a:off x="2909" y="1949"/>
              <a:ext cx="18"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7" name="Line 89"/>
            <p:cNvSpPr>
              <a:spLocks noChangeShapeType="1"/>
            </p:cNvSpPr>
            <p:nvPr/>
          </p:nvSpPr>
          <p:spPr bwMode="auto">
            <a:xfrm>
              <a:off x="2927" y="1955"/>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8" name="Line 90"/>
            <p:cNvSpPr>
              <a:spLocks noChangeShapeType="1"/>
            </p:cNvSpPr>
            <p:nvPr/>
          </p:nvSpPr>
          <p:spPr bwMode="auto">
            <a:xfrm>
              <a:off x="2972" y="1958"/>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79" name="Line 91"/>
            <p:cNvSpPr>
              <a:spLocks noChangeShapeType="1"/>
            </p:cNvSpPr>
            <p:nvPr/>
          </p:nvSpPr>
          <p:spPr bwMode="auto">
            <a:xfrm>
              <a:off x="3020" y="1970"/>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0" name="Line 92"/>
            <p:cNvSpPr>
              <a:spLocks noChangeShapeType="1"/>
            </p:cNvSpPr>
            <p:nvPr/>
          </p:nvSpPr>
          <p:spPr bwMode="auto">
            <a:xfrm flipV="1">
              <a:off x="3059" y="1961"/>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1" name="Line 93"/>
            <p:cNvSpPr>
              <a:spLocks noChangeShapeType="1"/>
            </p:cNvSpPr>
            <p:nvPr/>
          </p:nvSpPr>
          <p:spPr bwMode="auto">
            <a:xfrm>
              <a:off x="3065" y="2006"/>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2" name="Line 94"/>
            <p:cNvSpPr>
              <a:spLocks noChangeShapeType="1"/>
            </p:cNvSpPr>
            <p:nvPr/>
          </p:nvSpPr>
          <p:spPr bwMode="auto">
            <a:xfrm flipV="1">
              <a:off x="3113" y="2003"/>
              <a:ext cx="0" cy="33"/>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3" name="Line 95"/>
            <p:cNvSpPr>
              <a:spLocks noChangeShapeType="1"/>
            </p:cNvSpPr>
            <p:nvPr/>
          </p:nvSpPr>
          <p:spPr bwMode="auto">
            <a:xfrm>
              <a:off x="3083" y="2009"/>
              <a:ext cx="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4" name="Line 96"/>
            <p:cNvSpPr>
              <a:spLocks noChangeShapeType="1"/>
            </p:cNvSpPr>
            <p:nvPr/>
          </p:nvSpPr>
          <p:spPr bwMode="auto">
            <a:xfrm>
              <a:off x="3134" y="2030"/>
              <a:ext cx="0" cy="36"/>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5" name="Line 97"/>
            <p:cNvSpPr>
              <a:spLocks noChangeShapeType="1"/>
            </p:cNvSpPr>
            <p:nvPr/>
          </p:nvSpPr>
          <p:spPr bwMode="auto">
            <a:xfrm>
              <a:off x="3131" y="2063"/>
              <a:ext cx="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6" name="Line 98"/>
            <p:cNvSpPr>
              <a:spLocks noChangeShapeType="1"/>
            </p:cNvSpPr>
            <p:nvPr/>
          </p:nvSpPr>
          <p:spPr bwMode="auto">
            <a:xfrm>
              <a:off x="3164" y="2060"/>
              <a:ext cx="0" cy="21"/>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7" name="Line 99"/>
            <p:cNvSpPr>
              <a:spLocks noChangeShapeType="1"/>
            </p:cNvSpPr>
            <p:nvPr/>
          </p:nvSpPr>
          <p:spPr bwMode="auto">
            <a:xfrm>
              <a:off x="3164" y="2078"/>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8" name="Line 100"/>
            <p:cNvSpPr>
              <a:spLocks noChangeShapeType="1"/>
            </p:cNvSpPr>
            <p:nvPr/>
          </p:nvSpPr>
          <p:spPr bwMode="auto">
            <a:xfrm>
              <a:off x="3191" y="2099"/>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89" name="Line 101"/>
            <p:cNvSpPr>
              <a:spLocks noChangeShapeType="1"/>
            </p:cNvSpPr>
            <p:nvPr/>
          </p:nvSpPr>
          <p:spPr bwMode="auto">
            <a:xfrm>
              <a:off x="3221" y="2111"/>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0" name="Line 102"/>
            <p:cNvSpPr>
              <a:spLocks noChangeShapeType="1"/>
            </p:cNvSpPr>
            <p:nvPr/>
          </p:nvSpPr>
          <p:spPr bwMode="auto">
            <a:xfrm>
              <a:off x="3260" y="2123"/>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1" name="Line 103"/>
            <p:cNvSpPr>
              <a:spLocks noChangeShapeType="1"/>
            </p:cNvSpPr>
            <p:nvPr/>
          </p:nvSpPr>
          <p:spPr bwMode="auto">
            <a:xfrm>
              <a:off x="3296" y="2138"/>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2" name="Line 104"/>
            <p:cNvSpPr>
              <a:spLocks noChangeShapeType="1"/>
            </p:cNvSpPr>
            <p:nvPr/>
          </p:nvSpPr>
          <p:spPr bwMode="auto">
            <a:xfrm>
              <a:off x="3317" y="2138"/>
              <a:ext cx="0" cy="24"/>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3" name="Line 105"/>
            <p:cNvSpPr>
              <a:spLocks noChangeShapeType="1"/>
            </p:cNvSpPr>
            <p:nvPr/>
          </p:nvSpPr>
          <p:spPr bwMode="auto">
            <a:xfrm>
              <a:off x="3335" y="2159"/>
              <a:ext cx="0" cy="27"/>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4" name="Line 106"/>
            <p:cNvSpPr>
              <a:spLocks noChangeShapeType="1"/>
            </p:cNvSpPr>
            <p:nvPr/>
          </p:nvSpPr>
          <p:spPr bwMode="auto">
            <a:xfrm>
              <a:off x="3350" y="2174"/>
              <a:ext cx="0" cy="21"/>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5" name="Line 107"/>
            <p:cNvSpPr>
              <a:spLocks noChangeShapeType="1"/>
            </p:cNvSpPr>
            <p:nvPr/>
          </p:nvSpPr>
          <p:spPr bwMode="auto">
            <a:xfrm>
              <a:off x="3338" y="2189"/>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6" name="Line 108"/>
            <p:cNvSpPr>
              <a:spLocks noChangeShapeType="1"/>
            </p:cNvSpPr>
            <p:nvPr/>
          </p:nvSpPr>
          <p:spPr bwMode="auto">
            <a:xfrm>
              <a:off x="3371" y="2210"/>
              <a:ext cx="42"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7" name="Line 109"/>
            <p:cNvSpPr>
              <a:spLocks noChangeShapeType="1"/>
            </p:cNvSpPr>
            <p:nvPr/>
          </p:nvSpPr>
          <p:spPr bwMode="auto">
            <a:xfrm>
              <a:off x="3413" y="2222"/>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8" name="Line 110"/>
            <p:cNvSpPr>
              <a:spLocks noChangeShapeType="1"/>
            </p:cNvSpPr>
            <p:nvPr/>
          </p:nvSpPr>
          <p:spPr bwMode="auto">
            <a:xfrm flipV="1">
              <a:off x="3431" y="2237"/>
              <a:ext cx="3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399" name="Line 111"/>
            <p:cNvSpPr>
              <a:spLocks noChangeShapeType="1"/>
            </p:cNvSpPr>
            <p:nvPr/>
          </p:nvSpPr>
          <p:spPr bwMode="auto">
            <a:xfrm>
              <a:off x="3461" y="2246"/>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0" name="Line 112"/>
            <p:cNvSpPr>
              <a:spLocks noChangeShapeType="1"/>
            </p:cNvSpPr>
            <p:nvPr/>
          </p:nvSpPr>
          <p:spPr bwMode="auto">
            <a:xfrm>
              <a:off x="3494" y="2264"/>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1" name="Line 113"/>
            <p:cNvSpPr>
              <a:spLocks noChangeShapeType="1"/>
            </p:cNvSpPr>
            <p:nvPr/>
          </p:nvSpPr>
          <p:spPr bwMode="auto">
            <a:xfrm>
              <a:off x="3530" y="2282"/>
              <a:ext cx="2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2" name="Line 114"/>
            <p:cNvSpPr>
              <a:spLocks noChangeShapeType="1"/>
            </p:cNvSpPr>
            <p:nvPr/>
          </p:nvSpPr>
          <p:spPr bwMode="auto">
            <a:xfrm>
              <a:off x="3554" y="2297"/>
              <a:ext cx="2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3" name="Line 115"/>
            <p:cNvSpPr>
              <a:spLocks noChangeShapeType="1"/>
            </p:cNvSpPr>
            <p:nvPr/>
          </p:nvSpPr>
          <p:spPr bwMode="auto">
            <a:xfrm>
              <a:off x="3590" y="2306"/>
              <a:ext cx="0" cy="24"/>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4" name="Line 116"/>
            <p:cNvSpPr>
              <a:spLocks noChangeShapeType="1"/>
            </p:cNvSpPr>
            <p:nvPr/>
          </p:nvSpPr>
          <p:spPr bwMode="auto">
            <a:xfrm>
              <a:off x="3602" y="2330"/>
              <a:ext cx="5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5" name="Line 117"/>
            <p:cNvSpPr>
              <a:spLocks noChangeShapeType="1"/>
            </p:cNvSpPr>
            <p:nvPr/>
          </p:nvSpPr>
          <p:spPr bwMode="auto">
            <a:xfrm>
              <a:off x="3650" y="2342"/>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6" name="Line 118"/>
            <p:cNvSpPr>
              <a:spLocks noChangeShapeType="1"/>
            </p:cNvSpPr>
            <p:nvPr/>
          </p:nvSpPr>
          <p:spPr bwMode="auto">
            <a:xfrm>
              <a:off x="3683" y="2357"/>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7" name="Line 119"/>
            <p:cNvSpPr>
              <a:spLocks noChangeShapeType="1"/>
            </p:cNvSpPr>
            <p:nvPr/>
          </p:nvSpPr>
          <p:spPr bwMode="auto">
            <a:xfrm>
              <a:off x="3704" y="2366"/>
              <a:ext cx="45"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8" name="Line 120"/>
            <p:cNvSpPr>
              <a:spLocks noChangeShapeType="1"/>
            </p:cNvSpPr>
            <p:nvPr/>
          </p:nvSpPr>
          <p:spPr bwMode="auto">
            <a:xfrm>
              <a:off x="3749" y="2375"/>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09" name="Line 121"/>
            <p:cNvSpPr>
              <a:spLocks noChangeShapeType="1"/>
            </p:cNvSpPr>
            <p:nvPr/>
          </p:nvSpPr>
          <p:spPr bwMode="auto">
            <a:xfrm flipV="1">
              <a:off x="3785" y="2387"/>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0" name="Line 122"/>
            <p:cNvSpPr>
              <a:spLocks noChangeShapeType="1"/>
            </p:cNvSpPr>
            <p:nvPr/>
          </p:nvSpPr>
          <p:spPr bwMode="auto">
            <a:xfrm>
              <a:off x="3818" y="2405"/>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1" name="Line 123"/>
            <p:cNvSpPr>
              <a:spLocks noChangeShapeType="1"/>
            </p:cNvSpPr>
            <p:nvPr/>
          </p:nvSpPr>
          <p:spPr bwMode="auto">
            <a:xfrm flipH="1">
              <a:off x="3845" y="2414"/>
              <a:ext cx="3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2" name="Line 124"/>
            <p:cNvSpPr>
              <a:spLocks noChangeShapeType="1"/>
            </p:cNvSpPr>
            <p:nvPr/>
          </p:nvSpPr>
          <p:spPr bwMode="auto">
            <a:xfrm>
              <a:off x="3878" y="2426"/>
              <a:ext cx="0" cy="3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3" name="Line 125"/>
            <p:cNvSpPr>
              <a:spLocks noChangeShapeType="1"/>
            </p:cNvSpPr>
            <p:nvPr/>
          </p:nvSpPr>
          <p:spPr bwMode="auto">
            <a:xfrm>
              <a:off x="3890" y="2456"/>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4" name="Line 126"/>
            <p:cNvSpPr>
              <a:spLocks noChangeShapeType="1"/>
            </p:cNvSpPr>
            <p:nvPr/>
          </p:nvSpPr>
          <p:spPr bwMode="auto">
            <a:xfrm>
              <a:off x="3917" y="2468"/>
              <a:ext cx="6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5" name="Line 127"/>
            <p:cNvSpPr>
              <a:spLocks noChangeShapeType="1"/>
            </p:cNvSpPr>
            <p:nvPr/>
          </p:nvSpPr>
          <p:spPr bwMode="auto">
            <a:xfrm>
              <a:off x="3977" y="2474"/>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6" name="Line 128"/>
            <p:cNvSpPr>
              <a:spLocks noChangeShapeType="1"/>
            </p:cNvSpPr>
            <p:nvPr/>
          </p:nvSpPr>
          <p:spPr bwMode="auto">
            <a:xfrm>
              <a:off x="4010" y="2483"/>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7" name="Line 129"/>
            <p:cNvSpPr>
              <a:spLocks noChangeShapeType="1"/>
            </p:cNvSpPr>
            <p:nvPr/>
          </p:nvSpPr>
          <p:spPr bwMode="auto">
            <a:xfrm>
              <a:off x="4034" y="2507"/>
              <a:ext cx="42"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8" name="Line 130"/>
            <p:cNvSpPr>
              <a:spLocks noChangeShapeType="1"/>
            </p:cNvSpPr>
            <p:nvPr/>
          </p:nvSpPr>
          <p:spPr bwMode="auto">
            <a:xfrm>
              <a:off x="4076" y="2519"/>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19" name="Line 131"/>
            <p:cNvSpPr>
              <a:spLocks noChangeShapeType="1"/>
            </p:cNvSpPr>
            <p:nvPr/>
          </p:nvSpPr>
          <p:spPr bwMode="auto">
            <a:xfrm>
              <a:off x="4103" y="2531"/>
              <a:ext cx="6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0" name="Line 132"/>
            <p:cNvSpPr>
              <a:spLocks noChangeShapeType="1"/>
            </p:cNvSpPr>
            <p:nvPr/>
          </p:nvSpPr>
          <p:spPr bwMode="auto">
            <a:xfrm>
              <a:off x="4157" y="2543"/>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1" name="Line 133"/>
            <p:cNvSpPr>
              <a:spLocks noChangeShapeType="1"/>
            </p:cNvSpPr>
            <p:nvPr/>
          </p:nvSpPr>
          <p:spPr bwMode="auto">
            <a:xfrm>
              <a:off x="4175" y="2555"/>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2" name="Line 134"/>
            <p:cNvSpPr>
              <a:spLocks noChangeShapeType="1"/>
            </p:cNvSpPr>
            <p:nvPr/>
          </p:nvSpPr>
          <p:spPr bwMode="auto">
            <a:xfrm>
              <a:off x="4199" y="2576"/>
              <a:ext cx="72"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3" name="Line 135"/>
            <p:cNvSpPr>
              <a:spLocks noChangeShapeType="1"/>
            </p:cNvSpPr>
            <p:nvPr/>
          </p:nvSpPr>
          <p:spPr bwMode="auto">
            <a:xfrm>
              <a:off x="4271" y="2597"/>
              <a:ext cx="5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4" name="Line 136"/>
            <p:cNvSpPr>
              <a:spLocks noChangeShapeType="1"/>
            </p:cNvSpPr>
            <p:nvPr/>
          </p:nvSpPr>
          <p:spPr bwMode="auto">
            <a:xfrm>
              <a:off x="4319" y="2603"/>
              <a:ext cx="0" cy="18"/>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5" name="Line 137"/>
            <p:cNvSpPr>
              <a:spLocks noChangeShapeType="1"/>
            </p:cNvSpPr>
            <p:nvPr/>
          </p:nvSpPr>
          <p:spPr bwMode="auto">
            <a:xfrm>
              <a:off x="4310" y="2618"/>
              <a:ext cx="48"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6" name="Line 138"/>
            <p:cNvSpPr>
              <a:spLocks noChangeShapeType="1"/>
            </p:cNvSpPr>
            <p:nvPr/>
          </p:nvSpPr>
          <p:spPr bwMode="auto">
            <a:xfrm>
              <a:off x="4358" y="2630"/>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7" name="Line 139"/>
            <p:cNvSpPr>
              <a:spLocks noChangeShapeType="1"/>
            </p:cNvSpPr>
            <p:nvPr/>
          </p:nvSpPr>
          <p:spPr bwMode="auto">
            <a:xfrm>
              <a:off x="4388" y="2639"/>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8" name="Line 140"/>
            <p:cNvSpPr>
              <a:spLocks noChangeShapeType="1"/>
            </p:cNvSpPr>
            <p:nvPr/>
          </p:nvSpPr>
          <p:spPr bwMode="auto">
            <a:xfrm>
              <a:off x="4418" y="2651"/>
              <a:ext cx="2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29" name="Line 141"/>
            <p:cNvSpPr>
              <a:spLocks noChangeShapeType="1"/>
            </p:cNvSpPr>
            <p:nvPr/>
          </p:nvSpPr>
          <p:spPr bwMode="auto">
            <a:xfrm>
              <a:off x="4436" y="2663"/>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0" name="Line 142"/>
            <p:cNvSpPr>
              <a:spLocks noChangeShapeType="1"/>
            </p:cNvSpPr>
            <p:nvPr/>
          </p:nvSpPr>
          <p:spPr bwMode="auto">
            <a:xfrm>
              <a:off x="4469" y="2669"/>
              <a:ext cx="5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1" name="Line 143"/>
            <p:cNvSpPr>
              <a:spLocks noChangeShapeType="1"/>
            </p:cNvSpPr>
            <p:nvPr/>
          </p:nvSpPr>
          <p:spPr bwMode="auto">
            <a:xfrm>
              <a:off x="4523" y="2675"/>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2" name="Line 144"/>
            <p:cNvSpPr>
              <a:spLocks noChangeShapeType="1"/>
            </p:cNvSpPr>
            <p:nvPr/>
          </p:nvSpPr>
          <p:spPr bwMode="auto">
            <a:xfrm>
              <a:off x="4553" y="2684"/>
              <a:ext cx="42"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3" name="Line 145"/>
            <p:cNvSpPr>
              <a:spLocks noChangeShapeType="1"/>
            </p:cNvSpPr>
            <p:nvPr/>
          </p:nvSpPr>
          <p:spPr bwMode="auto">
            <a:xfrm>
              <a:off x="4583" y="2705"/>
              <a:ext cx="30"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4" name="Line 146"/>
            <p:cNvSpPr>
              <a:spLocks noChangeShapeType="1"/>
            </p:cNvSpPr>
            <p:nvPr/>
          </p:nvSpPr>
          <p:spPr bwMode="auto">
            <a:xfrm>
              <a:off x="4613" y="2717"/>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5" name="Line 147"/>
            <p:cNvSpPr>
              <a:spLocks noChangeShapeType="1"/>
            </p:cNvSpPr>
            <p:nvPr/>
          </p:nvSpPr>
          <p:spPr bwMode="auto">
            <a:xfrm>
              <a:off x="4631" y="2744"/>
              <a:ext cx="2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6" name="Line 148"/>
            <p:cNvSpPr>
              <a:spLocks noChangeShapeType="1"/>
            </p:cNvSpPr>
            <p:nvPr/>
          </p:nvSpPr>
          <p:spPr bwMode="auto">
            <a:xfrm>
              <a:off x="4655" y="2756"/>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7" name="Line 149"/>
            <p:cNvSpPr>
              <a:spLocks noChangeShapeType="1"/>
            </p:cNvSpPr>
            <p:nvPr/>
          </p:nvSpPr>
          <p:spPr bwMode="auto">
            <a:xfrm>
              <a:off x="4682" y="2771"/>
              <a:ext cx="6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8" name="Line 150"/>
            <p:cNvSpPr>
              <a:spLocks noChangeShapeType="1"/>
            </p:cNvSpPr>
            <p:nvPr/>
          </p:nvSpPr>
          <p:spPr bwMode="auto">
            <a:xfrm>
              <a:off x="4745" y="2780"/>
              <a:ext cx="2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39" name="Line 151"/>
            <p:cNvSpPr>
              <a:spLocks noChangeShapeType="1"/>
            </p:cNvSpPr>
            <p:nvPr/>
          </p:nvSpPr>
          <p:spPr bwMode="auto">
            <a:xfrm>
              <a:off x="4763" y="2792"/>
              <a:ext cx="42"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0" name="Line 152"/>
            <p:cNvSpPr>
              <a:spLocks noChangeShapeType="1"/>
            </p:cNvSpPr>
            <p:nvPr/>
          </p:nvSpPr>
          <p:spPr bwMode="auto">
            <a:xfrm>
              <a:off x="4805" y="2804"/>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1" name="Line 153"/>
            <p:cNvSpPr>
              <a:spLocks noChangeShapeType="1"/>
            </p:cNvSpPr>
            <p:nvPr/>
          </p:nvSpPr>
          <p:spPr bwMode="auto">
            <a:xfrm>
              <a:off x="4838" y="2810"/>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2" name="Line 154"/>
            <p:cNvSpPr>
              <a:spLocks noChangeShapeType="1"/>
            </p:cNvSpPr>
            <p:nvPr/>
          </p:nvSpPr>
          <p:spPr bwMode="auto">
            <a:xfrm>
              <a:off x="4856" y="2819"/>
              <a:ext cx="81"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3" name="Line 155"/>
            <p:cNvSpPr>
              <a:spLocks noChangeShapeType="1"/>
            </p:cNvSpPr>
            <p:nvPr/>
          </p:nvSpPr>
          <p:spPr bwMode="auto">
            <a:xfrm flipH="1">
              <a:off x="4934" y="2831"/>
              <a:ext cx="12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4" name="Line 156"/>
            <p:cNvSpPr>
              <a:spLocks noChangeShapeType="1"/>
            </p:cNvSpPr>
            <p:nvPr/>
          </p:nvSpPr>
          <p:spPr bwMode="auto">
            <a:xfrm>
              <a:off x="5054" y="2843"/>
              <a:ext cx="3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5" name="Line 157"/>
            <p:cNvSpPr>
              <a:spLocks noChangeShapeType="1"/>
            </p:cNvSpPr>
            <p:nvPr/>
          </p:nvSpPr>
          <p:spPr bwMode="auto">
            <a:xfrm flipV="1">
              <a:off x="5081" y="2855"/>
              <a:ext cx="2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6" name="Line 158"/>
            <p:cNvSpPr>
              <a:spLocks noChangeShapeType="1"/>
            </p:cNvSpPr>
            <p:nvPr/>
          </p:nvSpPr>
          <p:spPr bwMode="auto">
            <a:xfrm>
              <a:off x="5102" y="2873"/>
              <a:ext cx="54"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7" name="Line 159"/>
            <p:cNvSpPr>
              <a:spLocks noChangeShapeType="1"/>
            </p:cNvSpPr>
            <p:nvPr/>
          </p:nvSpPr>
          <p:spPr bwMode="auto">
            <a:xfrm>
              <a:off x="5150" y="2888"/>
              <a:ext cx="57"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8" name="Line 160"/>
            <p:cNvSpPr>
              <a:spLocks noChangeShapeType="1"/>
            </p:cNvSpPr>
            <p:nvPr/>
          </p:nvSpPr>
          <p:spPr bwMode="auto">
            <a:xfrm>
              <a:off x="5198" y="2897"/>
              <a:ext cx="12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49" name="Line 161"/>
            <p:cNvSpPr>
              <a:spLocks noChangeShapeType="1"/>
            </p:cNvSpPr>
            <p:nvPr/>
          </p:nvSpPr>
          <p:spPr bwMode="auto">
            <a:xfrm>
              <a:off x="5315" y="2909"/>
              <a:ext cx="243"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0" name="Line 162"/>
            <p:cNvSpPr>
              <a:spLocks noChangeShapeType="1"/>
            </p:cNvSpPr>
            <p:nvPr/>
          </p:nvSpPr>
          <p:spPr bwMode="auto">
            <a:xfrm>
              <a:off x="5558" y="2927"/>
              <a:ext cx="36"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1" name="Line 163"/>
            <p:cNvSpPr>
              <a:spLocks noChangeShapeType="1"/>
            </p:cNvSpPr>
            <p:nvPr/>
          </p:nvSpPr>
          <p:spPr bwMode="auto">
            <a:xfrm>
              <a:off x="5585" y="2948"/>
              <a:ext cx="239" cy="0"/>
            </a:xfrm>
            <a:prstGeom prst="line">
              <a:avLst/>
            </a:prstGeom>
            <a:noFill/>
            <a:ln w="34925">
              <a:solidFill>
                <a:srgbClr val="FFFF99"/>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grpSp>
        <p:nvGrpSpPr>
          <p:cNvPr id="524452" name="Group 164"/>
          <p:cNvGrpSpPr>
            <a:grpSpLocks/>
          </p:cNvGrpSpPr>
          <p:nvPr/>
        </p:nvGrpSpPr>
        <p:grpSpPr bwMode="auto">
          <a:xfrm>
            <a:off x="1590391" y="1319971"/>
            <a:ext cx="6631421" cy="3141626"/>
            <a:chOff x="1127" y="831"/>
            <a:chExt cx="4699" cy="1979"/>
          </a:xfrm>
        </p:grpSpPr>
        <p:sp>
          <p:nvSpPr>
            <p:cNvPr id="524453" name="Line 165"/>
            <p:cNvSpPr>
              <a:spLocks noChangeShapeType="1"/>
            </p:cNvSpPr>
            <p:nvPr/>
          </p:nvSpPr>
          <p:spPr bwMode="auto">
            <a:xfrm>
              <a:off x="1127" y="831"/>
              <a:ext cx="3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4" name="Line 166"/>
            <p:cNvSpPr>
              <a:spLocks noChangeShapeType="1"/>
            </p:cNvSpPr>
            <p:nvPr/>
          </p:nvSpPr>
          <p:spPr bwMode="auto">
            <a:xfrm>
              <a:off x="1155" y="831"/>
              <a:ext cx="21" cy="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5" name="Line 167"/>
            <p:cNvSpPr>
              <a:spLocks noChangeShapeType="1"/>
            </p:cNvSpPr>
            <p:nvPr/>
          </p:nvSpPr>
          <p:spPr bwMode="auto">
            <a:xfrm>
              <a:off x="1173" y="839"/>
              <a:ext cx="21" cy="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6" name="Line 168"/>
            <p:cNvSpPr>
              <a:spLocks noChangeShapeType="1"/>
            </p:cNvSpPr>
            <p:nvPr/>
          </p:nvSpPr>
          <p:spPr bwMode="auto">
            <a:xfrm>
              <a:off x="1194" y="845"/>
              <a:ext cx="4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7" name="Line 169"/>
            <p:cNvSpPr>
              <a:spLocks noChangeShapeType="1"/>
            </p:cNvSpPr>
            <p:nvPr/>
          </p:nvSpPr>
          <p:spPr bwMode="auto">
            <a:xfrm>
              <a:off x="1236" y="845"/>
              <a:ext cx="21" cy="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8" name="Line 170"/>
            <p:cNvSpPr>
              <a:spLocks noChangeShapeType="1"/>
            </p:cNvSpPr>
            <p:nvPr/>
          </p:nvSpPr>
          <p:spPr bwMode="auto">
            <a:xfrm>
              <a:off x="1251" y="854"/>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59" name="Line 171"/>
            <p:cNvSpPr>
              <a:spLocks noChangeShapeType="1"/>
            </p:cNvSpPr>
            <p:nvPr/>
          </p:nvSpPr>
          <p:spPr bwMode="auto">
            <a:xfrm>
              <a:off x="1299" y="860"/>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0" name="Line 172"/>
            <p:cNvSpPr>
              <a:spLocks noChangeShapeType="1"/>
            </p:cNvSpPr>
            <p:nvPr/>
          </p:nvSpPr>
          <p:spPr bwMode="auto">
            <a:xfrm>
              <a:off x="1329" y="866"/>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1" name="Line 173"/>
            <p:cNvSpPr>
              <a:spLocks noChangeShapeType="1"/>
            </p:cNvSpPr>
            <p:nvPr/>
          </p:nvSpPr>
          <p:spPr bwMode="auto">
            <a:xfrm>
              <a:off x="1335" y="875"/>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2" name="Line 174"/>
            <p:cNvSpPr>
              <a:spLocks noChangeShapeType="1"/>
            </p:cNvSpPr>
            <p:nvPr/>
          </p:nvSpPr>
          <p:spPr bwMode="auto">
            <a:xfrm>
              <a:off x="1347" y="878"/>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3" name="Line 175"/>
            <p:cNvSpPr>
              <a:spLocks noChangeShapeType="1"/>
            </p:cNvSpPr>
            <p:nvPr/>
          </p:nvSpPr>
          <p:spPr bwMode="auto">
            <a:xfrm flipV="1">
              <a:off x="1359" y="881"/>
              <a:ext cx="12" cy="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4" name="Line 176"/>
            <p:cNvSpPr>
              <a:spLocks noChangeShapeType="1"/>
            </p:cNvSpPr>
            <p:nvPr/>
          </p:nvSpPr>
          <p:spPr bwMode="auto">
            <a:xfrm>
              <a:off x="1368" y="887"/>
              <a:ext cx="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5" name="Line 177"/>
            <p:cNvSpPr>
              <a:spLocks noChangeShapeType="1"/>
            </p:cNvSpPr>
            <p:nvPr/>
          </p:nvSpPr>
          <p:spPr bwMode="auto">
            <a:xfrm>
              <a:off x="1368" y="896"/>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6" name="Line 178"/>
            <p:cNvSpPr>
              <a:spLocks noChangeShapeType="1"/>
            </p:cNvSpPr>
            <p:nvPr/>
          </p:nvSpPr>
          <p:spPr bwMode="auto">
            <a:xfrm>
              <a:off x="1377" y="899"/>
              <a:ext cx="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7" name="Line 179"/>
            <p:cNvSpPr>
              <a:spLocks noChangeShapeType="1"/>
            </p:cNvSpPr>
            <p:nvPr/>
          </p:nvSpPr>
          <p:spPr bwMode="auto">
            <a:xfrm>
              <a:off x="1383" y="905"/>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8" name="Line 180"/>
            <p:cNvSpPr>
              <a:spLocks noChangeShapeType="1"/>
            </p:cNvSpPr>
            <p:nvPr/>
          </p:nvSpPr>
          <p:spPr bwMode="auto">
            <a:xfrm>
              <a:off x="1389" y="908"/>
              <a:ext cx="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69" name="Line 181"/>
            <p:cNvSpPr>
              <a:spLocks noChangeShapeType="1"/>
            </p:cNvSpPr>
            <p:nvPr/>
          </p:nvSpPr>
          <p:spPr bwMode="auto">
            <a:xfrm>
              <a:off x="1392" y="914"/>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0" name="Line 182"/>
            <p:cNvSpPr>
              <a:spLocks noChangeShapeType="1"/>
            </p:cNvSpPr>
            <p:nvPr/>
          </p:nvSpPr>
          <p:spPr bwMode="auto">
            <a:xfrm>
              <a:off x="1401" y="920"/>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1" name="Line 183"/>
            <p:cNvSpPr>
              <a:spLocks noChangeShapeType="1"/>
            </p:cNvSpPr>
            <p:nvPr/>
          </p:nvSpPr>
          <p:spPr bwMode="auto">
            <a:xfrm>
              <a:off x="1407" y="929"/>
              <a:ext cx="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2" name="Line 184"/>
            <p:cNvSpPr>
              <a:spLocks noChangeShapeType="1"/>
            </p:cNvSpPr>
            <p:nvPr/>
          </p:nvSpPr>
          <p:spPr bwMode="auto">
            <a:xfrm>
              <a:off x="1410" y="932"/>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3" name="Line 185"/>
            <p:cNvSpPr>
              <a:spLocks noChangeShapeType="1"/>
            </p:cNvSpPr>
            <p:nvPr/>
          </p:nvSpPr>
          <p:spPr bwMode="auto">
            <a:xfrm>
              <a:off x="1428" y="935"/>
              <a:ext cx="54" cy="36"/>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4" name="Line 186"/>
            <p:cNvSpPr>
              <a:spLocks noChangeShapeType="1"/>
            </p:cNvSpPr>
            <p:nvPr/>
          </p:nvSpPr>
          <p:spPr bwMode="auto">
            <a:xfrm>
              <a:off x="1476" y="971"/>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5" name="Line 187"/>
            <p:cNvSpPr>
              <a:spLocks noChangeShapeType="1"/>
            </p:cNvSpPr>
            <p:nvPr/>
          </p:nvSpPr>
          <p:spPr bwMode="auto">
            <a:xfrm>
              <a:off x="1494" y="971"/>
              <a:ext cx="24" cy="1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6" name="Line 188"/>
            <p:cNvSpPr>
              <a:spLocks noChangeShapeType="1"/>
            </p:cNvSpPr>
            <p:nvPr/>
          </p:nvSpPr>
          <p:spPr bwMode="auto">
            <a:xfrm>
              <a:off x="1515" y="992"/>
              <a:ext cx="4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7" name="Line 189"/>
            <p:cNvSpPr>
              <a:spLocks noChangeShapeType="1"/>
            </p:cNvSpPr>
            <p:nvPr/>
          </p:nvSpPr>
          <p:spPr bwMode="auto">
            <a:xfrm>
              <a:off x="1554" y="998"/>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8" name="Line 190"/>
            <p:cNvSpPr>
              <a:spLocks noChangeShapeType="1"/>
            </p:cNvSpPr>
            <p:nvPr/>
          </p:nvSpPr>
          <p:spPr bwMode="auto">
            <a:xfrm>
              <a:off x="1560" y="995"/>
              <a:ext cx="54" cy="42"/>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79" name="Line 191"/>
            <p:cNvSpPr>
              <a:spLocks noChangeShapeType="1"/>
            </p:cNvSpPr>
            <p:nvPr/>
          </p:nvSpPr>
          <p:spPr bwMode="auto">
            <a:xfrm>
              <a:off x="1611" y="1034"/>
              <a:ext cx="39" cy="3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0" name="Line 192"/>
            <p:cNvSpPr>
              <a:spLocks noChangeShapeType="1"/>
            </p:cNvSpPr>
            <p:nvPr/>
          </p:nvSpPr>
          <p:spPr bwMode="auto">
            <a:xfrm>
              <a:off x="1650" y="1064"/>
              <a:ext cx="12" cy="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1" name="Line 193"/>
            <p:cNvSpPr>
              <a:spLocks noChangeShapeType="1"/>
            </p:cNvSpPr>
            <p:nvPr/>
          </p:nvSpPr>
          <p:spPr bwMode="auto">
            <a:xfrm>
              <a:off x="1659" y="1070"/>
              <a:ext cx="18" cy="3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2" name="Line 194"/>
            <p:cNvSpPr>
              <a:spLocks noChangeShapeType="1"/>
            </p:cNvSpPr>
            <p:nvPr/>
          </p:nvSpPr>
          <p:spPr bwMode="auto">
            <a:xfrm>
              <a:off x="1677" y="1097"/>
              <a:ext cx="60" cy="3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3" name="Line 195"/>
            <p:cNvSpPr>
              <a:spLocks noChangeShapeType="1"/>
            </p:cNvSpPr>
            <p:nvPr/>
          </p:nvSpPr>
          <p:spPr bwMode="auto">
            <a:xfrm>
              <a:off x="1737" y="1136"/>
              <a:ext cx="30" cy="2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4" name="Line 196"/>
            <p:cNvSpPr>
              <a:spLocks noChangeShapeType="1"/>
            </p:cNvSpPr>
            <p:nvPr/>
          </p:nvSpPr>
          <p:spPr bwMode="auto">
            <a:xfrm>
              <a:off x="1767" y="1148"/>
              <a:ext cx="0"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5" name="Line 197"/>
            <p:cNvSpPr>
              <a:spLocks noChangeShapeType="1"/>
            </p:cNvSpPr>
            <p:nvPr/>
          </p:nvSpPr>
          <p:spPr bwMode="auto">
            <a:xfrm>
              <a:off x="1767" y="1169"/>
              <a:ext cx="48" cy="3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6" name="Line 198"/>
            <p:cNvSpPr>
              <a:spLocks noChangeShapeType="1"/>
            </p:cNvSpPr>
            <p:nvPr/>
          </p:nvSpPr>
          <p:spPr bwMode="auto">
            <a:xfrm>
              <a:off x="1809" y="1205"/>
              <a:ext cx="30" cy="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7" name="Line 199"/>
            <p:cNvSpPr>
              <a:spLocks noChangeShapeType="1"/>
            </p:cNvSpPr>
            <p:nvPr/>
          </p:nvSpPr>
          <p:spPr bwMode="auto">
            <a:xfrm>
              <a:off x="1830" y="1205"/>
              <a:ext cx="27" cy="4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8" name="Line 200"/>
            <p:cNvSpPr>
              <a:spLocks noChangeShapeType="1"/>
            </p:cNvSpPr>
            <p:nvPr/>
          </p:nvSpPr>
          <p:spPr bwMode="auto">
            <a:xfrm>
              <a:off x="1854" y="1253"/>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89" name="Line 201"/>
            <p:cNvSpPr>
              <a:spLocks noChangeShapeType="1"/>
            </p:cNvSpPr>
            <p:nvPr/>
          </p:nvSpPr>
          <p:spPr bwMode="auto">
            <a:xfrm>
              <a:off x="1875" y="1268"/>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0" name="Line 202"/>
            <p:cNvSpPr>
              <a:spLocks noChangeShapeType="1"/>
            </p:cNvSpPr>
            <p:nvPr/>
          </p:nvSpPr>
          <p:spPr bwMode="auto">
            <a:xfrm>
              <a:off x="1881" y="1274"/>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1" name="Line 203"/>
            <p:cNvSpPr>
              <a:spLocks noChangeShapeType="1"/>
            </p:cNvSpPr>
            <p:nvPr/>
          </p:nvSpPr>
          <p:spPr bwMode="auto">
            <a:xfrm flipH="1">
              <a:off x="1881" y="1283"/>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2" name="Line 204"/>
            <p:cNvSpPr>
              <a:spLocks noChangeShapeType="1"/>
            </p:cNvSpPr>
            <p:nvPr/>
          </p:nvSpPr>
          <p:spPr bwMode="auto">
            <a:xfrm>
              <a:off x="1911" y="1283"/>
              <a:ext cx="33" cy="1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3" name="Line 205"/>
            <p:cNvSpPr>
              <a:spLocks noChangeShapeType="1"/>
            </p:cNvSpPr>
            <p:nvPr/>
          </p:nvSpPr>
          <p:spPr bwMode="auto">
            <a:xfrm>
              <a:off x="1940" y="1305"/>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4" name="Line 206"/>
            <p:cNvSpPr>
              <a:spLocks noChangeShapeType="1"/>
            </p:cNvSpPr>
            <p:nvPr/>
          </p:nvSpPr>
          <p:spPr bwMode="auto">
            <a:xfrm>
              <a:off x="1965" y="1307"/>
              <a:ext cx="24" cy="1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5" name="Line 207"/>
            <p:cNvSpPr>
              <a:spLocks noChangeShapeType="1"/>
            </p:cNvSpPr>
            <p:nvPr/>
          </p:nvSpPr>
          <p:spPr bwMode="auto">
            <a:xfrm flipH="1">
              <a:off x="1986" y="1328"/>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6" name="Line 208"/>
            <p:cNvSpPr>
              <a:spLocks noChangeShapeType="1"/>
            </p:cNvSpPr>
            <p:nvPr/>
          </p:nvSpPr>
          <p:spPr bwMode="auto">
            <a:xfrm flipH="1">
              <a:off x="2001" y="1337"/>
              <a:ext cx="5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7" name="Line 209"/>
            <p:cNvSpPr>
              <a:spLocks noChangeShapeType="1"/>
            </p:cNvSpPr>
            <p:nvPr/>
          </p:nvSpPr>
          <p:spPr bwMode="auto">
            <a:xfrm>
              <a:off x="2058" y="1340"/>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8" name="Line 210"/>
            <p:cNvSpPr>
              <a:spLocks noChangeShapeType="1"/>
            </p:cNvSpPr>
            <p:nvPr/>
          </p:nvSpPr>
          <p:spPr bwMode="auto">
            <a:xfrm>
              <a:off x="2067" y="1349"/>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499" name="Line 211"/>
            <p:cNvSpPr>
              <a:spLocks noChangeShapeType="1"/>
            </p:cNvSpPr>
            <p:nvPr/>
          </p:nvSpPr>
          <p:spPr bwMode="auto">
            <a:xfrm>
              <a:off x="2082" y="1355"/>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0" name="Line 212"/>
            <p:cNvSpPr>
              <a:spLocks noChangeShapeType="1"/>
            </p:cNvSpPr>
            <p:nvPr/>
          </p:nvSpPr>
          <p:spPr bwMode="auto">
            <a:xfrm>
              <a:off x="2091" y="1358"/>
              <a:ext cx="72" cy="4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1" name="Line 213"/>
            <p:cNvSpPr>
              <a:spLocks noChangeShapeType="1"/>
            </p:cNvSpPr>
            <p:nvPr/>
          </p:nvSpPr>
          <p:spPr bwMode="auto">
            <a:xfrm>
              <a:off x="2160" y="1412"/>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2" name="Line 214"/>
            <p:cNvSpPr>
              <a:spLocks noChangeShapeType="1"/>
            </p:cNvSpPr>
            <p:nvPr/>
          </p:nvSpPr>
          <p:spPr bwMode="auto">
            <a:xfrm flipV="1">
              <a:off x="2190" y="1421"/>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3" name="Line 215"/>
            <p:cNvSpPr>
              <a:spLocks noChangeShapeType="1"/>
            </p:cNvSpPr>
            <p:nvPr/>
          </p:nvSpPr>
          <p:spPr bwMode="auto">
            <a:xfrm>
              <a:off x="2217" y="1430"/>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4" name="Line 216"/>
            <p:cNvSpPr>
              <a:spLocks noChangeShapeType="1"/>
            </p:cNvSpPr>
            <p:nvPr/>
          </p:nvSpPr>
          <p:spPr bwMode="auto">
            <a:xfrm>
              <a:off x="2220" y="1439"/>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5" name="Line 217"/>
            <p:cNvSpPr>
              <a:spLocks noChangeShapeType="1"/>
            </p:cNvSpPr>
            <p:nvPr/>
          </p:nvSpPr>
          <p:spPr bwMode="auto">
            <a:xfrm>
              <a:off x="2271" y="1469"/>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6" name="Line 218"/>
            <p:cNvSpPr>
              <a:spLocks noChangeShapeType="1"/>
            </p:cNvSpPr>
            <p:nvPr/>
          </p:nvSpPr>
          <p:spPr bwMode="auto">
            <a:xfrm>
              <a:off x="2235" y="1439"/>
              <a:ext cx="39"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7" name="Line 219"/>
            <p:cNvSpPr>
              <a:spLocks noChangeShapeType="1"/>
            </p:cNvSpPr>
            <p:nvPr/>
          </p:nvSpPr>
          <p:spPr bwMode="auto">
            <a:xfrm flipH="1" flipV="1">
              <a:off x="2352" y="1532"/>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8" name="Freeform 220"/>
            <p:cNvSpPr>
              <a:spLocks/>
            </p:cNvSpPr>
            <p:nvPr/>
          </p:nvSpPr>
          <p:spPr bwMode="auto">
            <a:xfrm>
              <a:off x="2280" y="1467"/>
              <a:ext cx="72" cy="68"/>
            </a:xfrm>
            <a:custGeom>
              <a:avLst/>
              <a:gdLst>
                <a:gd name="T0" fmla="*/ 72 w 72"/>
                <a:gd name="T1" fmla="*/ 68 h 68"/>
                <a:gd name="T2" fmla="*/ 39 w 72"/>
                <a:gd name="T3" fmla="*/ 38 h 68"/>
                <a:gd name="T4" fmla="*/ 27 w 72"/>
                <a:gd name="T5" fmla="*/ 14 h 68"/>
                <a:gd name="T6" fmla="*/ 12 w 72"/>
                <a:gd name="T7" fmla="*/ 2 h 68"/>
                <a:gd name="T8" fmla="*/ 0 w 72"/>
                <a:gd name="T9" fmla="*/ 2 h 68"/>
              </a:gdLst>
              <a:ahLst/>
              <a:cxnLst>
                <a:cxn ang="0">
                  <a:pos x="T0" y="T1"/>
                </a:cxn>
                <a:cxn ang="0">
                  <a:pos x="T2" y="T3"/>
                </a:cxn>
                <a:cxn ang="0">
                  <a:pos x="T4" y="T5"/>
                </a:cxn>
                <a:cxn ang="0">
                  <a:pos x="T6" y="T7"/>
                </a:cxn>
                <a:cxn ang="0">
                  <a:pos x="T8" y="T9"/>
                </a:cxn>
              </a:cxnLst>
              <a:rect l="0" t="0" r="r" b="b"/>
              <a:pathLst>
                <a:path w="72" h="68">
                  <a:moveTo>
                    <a:pt x="72" y="68"/>
                  </a:moveTo>
                  <a:cubicBezTo>
                    <a:pt x="68" y="38"/>
                    <a:pt x="65" y="42"/>
                    <a:pt x="39" y="38"/>
                  </a:cubicBezTo>
                  <a:cubicBezTo>
                    <a:pt x="35" y="30"/>
                    <a:pt x="31" y="22"/>
                    <a:pt x="27" y="14"/>
                  </a:cubicBezTo>
                  <a:cubicBezTo>
                    <a:pt x="22" y="8"/>
                    <a:pt x="16" y="5"/>
                    <a:pt x="12" y="2"/>
                  </a:cubicBezTo>
                  <a:cubicBezTo>
                    <a:pt x="8" y="0"/>
                    <a:pt x="1" y="2"/>
                    <a:pt x="0" y="2"/>
                  </a:cubicBezTo>
                </a:path>
              </a:pathLst>
            </a:custGeom>
            <a:noFill/>
            <a:ln w="34925" cap="flat" cmpd="sng">
              <a:solidFill>
                <a:srgbClr val="A3FFA3"/>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09" name="Line 221"/>
            <p:cNvSpPr>
              <a:spLocks noChangeShapeType="1"/>
            </p:cNvSpPr>
            <p:nvPr/>
          </p:nvSpPr>
          <p:spPr bwMode="auto">
            <a:xfrm>
              <a:off x="2388" y="1535"/>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0" name="Line 222"/>
            <p:cNvSpPr>
              <a:spLocks noChangeShapeType="1"/>
            </p:cNvSpPr>
            <p:nvPr/>
          </p:nvSpPr>
          <p:spPr bwMode="auto">
            <a:xfrm flipH="1">
              <a:off x="2412" y="1550"/>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1" name="Line 223"/>
            <p:cNvSpPr>
              <a:spLocks noChangeShapeType="1"/>
            </p:cNvSpPr>
            <p:nvPr/>
          </p:nvSpPr>
          <p:spPr bwMode="auto">
            <a:xfrm flipH="1">
              <a:off x="2412" y="1559"/>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2" name="Line 224"/>
            <p:cNvSpPr>
              <a:spLocks noChangeShapeType="1"/>
            </p:cNvSpPr>
            <p:nvPr/>
          </p:nvSpPr>
          <p:spPr bwMode="auto">
            <a:xfrm flipH="1">
              <a:off x="2430" y="1568"/>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3" name="Line 225"/>
            <p:cNvSpPr>
              <a:spLocks noChangeShapeType="1"/>
            </p:cNvSpPr>
            <p:nvPr/>
          </p:nvSpPr>
          <p:spPr bwMode="auto">
            <a:xfrm flipH="1">
              <a:off x="2460" y="1586"/>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4" name="Line 226"/>
            <p:cNvSpPr>
              <a:spLocks noChangeShapeType="1"/>
            </p:cNvSpPr>
            <p:nvPr/>
          </p:nvSpPr>
          <p:spPr bwMode="auto">
            <a:xfrm flipH="1">
              <a:off x="2460" y="1595"/>
              <a:ext cx="4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5" name="Line 227"/>
            <p:cNvSpPr>
              <a:spLocks noChangeShapeType="1"/>
            </p:cNvSpPr>
            <p:nvPr/>
          </p:nvSpPr>
          <p:spPr bwMode="auto">
            <a:xfrm>
              <a:off x="2514" y="1623"/>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6" name="Line 228"/>
            <p:cNvSpPr>
              <a:spLocks noChangeShapeType="1"/>
            </p:cNvSpPr>
            <p:nvPr/>
          </p:nvSpPr>
          <p:spPr bwMode="auto">
            <a:xfrm flipV="1">
              <a:off x="2535" y="1620"/>
              <a:ext cx="0"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7" name="Line 229"/>
            <p:cNvSpPr>
              <a:spLocks noChangeShapeType="1"/>
            </p:cNvSpPr>
            <p:nvPr/>
          </p:nvSpPr>
          <p:spPr bwMode="auto">
            <a:xfrm>
              <a:off x="2541" y="1646"/>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8" name="Line 230"/>
            <p:cNvSpPr>
              <a:spLocks noChangeShapeType="1"/>
            </p:cNvSpPr>
            <p:nvPr/>
          </p:nvSpPr>
          <p:spPr bwMode="auto">
            <a:xfrm flipH="1">
              <a:off x="2565" y="1655"/>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19" name="Line 231"/>
            <p:cNvSpPr>
              <a:spLocks noChangeShapeType="1"/>
            </p:cNvSpPr>
            <p:nvPr/>
          </p:nvSpPr>
          <p:spPr bwMode="auto">
            <a:xfrm>
              <a:off x="2604" y="1667"/>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0" name="Line 232"/>
            <p:cNvSpPr>
              <a:spLocks noChangeShapeType="1"/>
            </p:cNvSpPr>
            <p:nvPr/>
          </p:nvSpPr>
          <p:spPr bwMode="auto">
            <a:xfrm flipV="1">
              <a:off x="2607" y="1679"/>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1" name="Line 233"/>
            <p:cNvSpPr>
              <a:spLocks noChangeShapeType="1"/>
            </p:cNvSpPr>
            <p:nvPr/>
          </p:nvSpPr>
          <p:spPr bwMode="auto">
            <a:xfrm>
              <a:off x="2625" y="1691"/>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2" name="Line 234"/>
            <p:cNvSpPr>
              <a:spLocks noChangeShapeType="1"/>
            </p:cNvSpPr>
            <p:nvPr/>
          </p:nvSpPr>
          <p:spPr bwMode="auto">
            <a:xfrm flipV="1">
              <a:off x="2658" y="1688"/>
              <a:ext cx="0"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3" name="Line 235"/>
            <p:cNvSpPr>
              <a:spLocks noChangeShapeType="1"/>
            </p:cNvSpPr>
            <p:nvPr/>
          </p:nvSpPr>
          <p:spPr bwMode="auto">
            <a:xfrm>
              <a:off x="2634" y="1694"/>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4" name="Line 236"/>
            <p:cNvSpPr>
              <a:spLocks noChangeShapeType="1"/>
            </p:cNvSpPr>
            <p:nvPr/>
          </p:nvSpPr>
          <p:spPr bwMode="auto">
            <a:xfrm>
              <a:off x="2664" y="1712"/>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5" name="Line 237"/>
            <p:cNvSpPr>
              <a:spLocks noChangeShapeType="1"/>
            </p:cNvSpPr>
            <p:nvPr/>
          </p:nvSpPr>
          <p:spPr bwMode="auto">
            <a:xfrm flipH="1">
              <a:off x="2712" y="1733"/>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6" name="Line 238"/>
            <p:cNvSpPr>
              <a:spLocks noChangeShapeType="1"/>
            </p:cNvSpPr>
            <p:nvPr/>
          </p:nvSpPr>
          <p:spPr bwMode="auto">
            <a:xfrm>
              <a:off x="2697" y="1718"/>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7" name="Line 239"/>
            <p:cNvSpPr>
              <a:spLocks noChangeShapeType="1"/>
            </p:cNvSpPr>
            <p:nvPr/>
          </p:nvSpPr>
          <p:spPr bwMode="auto">
            <a:xfrm>
              <a:off x="2733" y="1739"/>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8" name="Line 240"/>
            <p:cNvSpPr>
              <a:spLocks noChangeShapeType="1"/>
            </p:cNvSpPr>
            <p:nvPr/>
          </p:nvSpPr>
          <p:spPr bwMode="auto">
            <a:xfrm>
              <a:off x="2733" y="1748"/>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29" name="Line 241"/>
            <p:cNvSpPr>
              <a:spLocks noChangeShapeType="1"/>
            </p:cNvSpPr>
            <p:nvPr/>
          </p:nvSpPr>
          <p:spPr bwMode="auto">
            <a:xfrm>
              <a:off x="2742" y="1760"/>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0" name="Line 242"/>
            <p:cNvSpPr>
              <a:spLocks noChangeShapeType="1"/>
            </p:cNvSpPr>
            <p:nvPr/>
          </p:nvSpPr>
          <p:spPr bwMode="auto">
            <a:xfrm>
              <a:off x="2751" y="1766"/>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1" name="Line 243"/>
            <p:cNvSpPr>
              <a:spLocks noChangeShapeType="1"/>
            </p:cNvSpPr>
            <p:nvPr/>
          </p:nvSpPr>
          <p:spPr bwMode="auto">
            <a:xfrm>
              <a:off x="2766" y="1772"/>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2" name="Line 244"/>
            <p:cNvSpPr>
              <a:spLocks noChangeShapeType="1"/>
            </p:cNvSpPr>
            <p:nvPr/>
          </p:nvSpPr>
          <p:spPr bwMode="auto">
            <a:xfrm flipH="1">
              <a:off x="2775" y="1778"/>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3" name="Line 245"/>
            <p:cNvSpPr>
              <a:spLocks noChangeShapeType="1"/>
            </p:cNvSpPr>
            <p:nvPr/>
          </p:nvSpPr>
          <p:spPr bwMode="auto">
            <a:xfrm flipH="1">
              <a:off x="2799" y="1787"/>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4" name="Line 246"/>
            <p:cNvSpPr>
              <a:spLocks noChangeShapeType="1"/>
            </p:cNvSpPr>
            <p:nvPr/>
          </p:nvSpPr>
          <p:spPr bwMode="auto">
            <a:xfrm flipH="1">
              <a:off x="2814" y="1802"/>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5" name="Line 247"/>
            <p:cNvSpPr>
              <a:spLocks noChangeShapeType="1"/>
            </p:cNvSpPr>
            <p:nvPr/>
          </p:nvSpPr>
          <p:spPr bwMode="auto">
            <a:xfrm flipV="1">
              <a:off x="2827" y="1802"/>
              <a:ext cx="0"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6" name="Line 248"/>
            <p:cNvSpPr>
              <a:spLocks noChangeShapeType="1"/>
            </p:cNvSpPr>
            <p:nvPr/>
          </p:nvSpPr>
          <p:spPr bwMode="auto">
            <a:xfrm>
              <a:off x="2826" y="1817"/>
              <a:ext cx="21" cy="3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7" name="Line 249"/>
            <p:cNvSpPr>
              <a:spLocks noChangeShapeType="1"/>
            </p:cNvSpPr>
            <p:nvPr/>
          </p:nvSpPr>
          <p:spPr bwMode="auto">
            <a:xfrm>
              <a:off x="2844" y="1847"/>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8" name="Line 250"/>
            <p:cNvSpPr>
              <a:spLocks noChangeShapeType="1"/>
            </p:cNvSpPr>
            <p:nvPr/>
          </p:nvSpPr>
          <p:spPr bwMode="auto">
            <a:xfrm flipH="1">
              <a:off x="2862" y="1853"/>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39" name="Line 251"/>
            <p:cNvSpPr>
              <a:spLocks noChangeShapeType="1"/>
            </p:cNvSpPr>
            <p:nvPr/>
          </p:nvSpPr>
          <p:spPr bwMode="auto">
            <a:xfrm flipH="1">
              <a:off x="2874" y="1862"/>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0" name="Line 252"/>
            <p:cNvSpPr>
              <a:spLocks noChangeShapeType="1"/>
            </p:cNvSpPr>
            <p:nvPr/>
          </p:nvSpPr>
          <p:spPr bwMode="auto">
            <a:xfrm flipH="1">
              <a:off x="2895" y="1871"/>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1" name="Line 253"/>
            <p:cNvSpPr>
              <a:spLocks noChangeShapeType="1"/>
            </p:cNvSpPr>
            <p:nvPr/>
          </p:nvSpPr>
          <p:spPr bwMode="auto">
            <a:xfrm flipH="1">
              <a:off x="2907" y="1889"/>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2" name="Line 254"/>
            <p:cNvSpPr>
              <a:spLocks noChangeShapeType="1"/>
            </p:cNvSpPr>
            <p:nvPr/>
          </p:nvSpPr>
          <p:spPr bwMode="auto">
            <a:xfrm flipV="1">
              <a:off x="2961" y="1889"/>
              <a:ext cx="0" cy="3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3" name="Line 255"/>
            <p:cNvSpPr>
              <a:spLocks noChangeShapeType="1"/>
            </p:cNvSpPr>
            <p:nvPr/>
          </p:nvSpPr>
          <p:spPr bwMode="auto">
            <a:xfrm>
              <a:off x="2919" y="1895"/>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4" name="Line 256"/>
            <p:cNvSpPr>
              <a:spLocks noChangeShapeType="1"/>
            </p:cNvSpPr>
            <p:nvPr/>
          </p:nvSpPr>
          <p:spPr bwMode="auto">
            <a:xfrm>
              <a:off x="2982" y="1910"/>
              <a:ext cx="0" cy="24"/>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5" name="Line 257"/>
            <p:cNvSpPr>
              <a:spLocks noChangeShapeType="1"/>
            </p:cNvSpPr>
            <p:nvPr/>
          </p:nvSpPr>
          <p:spPr bwMode="auto">
            <a:xfrm>
              <a:off x="2973" y="1934"/>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6" name="Line 258"/>
            <p:cNvSpPr>
              <a:spLocks noChangeShapeType="1"/>
            </p:cNvSpPr>
            <p:nvPr/>
          </p:nvSpPr>
          <p:spPr bwMode="auto">
            <a:xfrm>
              <a:off x="3018" y="1937"/>
              <a:ext cx="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7" name="Line 259"/>
            <p:cNvSpPr>
              <a:spLocks noChangeShapeType="1"/>
            </p:cNvSpPr>
            <p:nvPr/>
          </p:nvSpPr>
          <p:spPr bwMode="auto">
            <a:xfrm>
              <a:off x="3024" y="1946"/>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8" name="Line 260"/>
            <p:cNvSpPr>
              <a:spLocks noChangeShapeType="1"/>
            </p:cNvSpPr>
            <p:nvPr/>
          </p:nvSpPr>
          <p:spPr bwMode="auto">
            <a:xfrm>
              <a:off x="3042" y="1958"/>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49" name="Line 261"/>
            <p:cNvSpPr>
              <a:spLocks noChangeShapeType="1"/>
            </p:cNvSpPr>
            <p:nvPr/>
          </p:nvSpPr>
          <p:spPr bwMode="auto">
            <a:xfrm>
              <a:off x="3069" y="1970"/>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0" name="Line 262"/>
            <p:cNvSpPr>
              <a:spLocks noChangeShapeType="1"/>
            </p:cNvSpPr>
            <p:nvPr/>
          </p:nvSpPr>
          <p:spPr bwMode="auto">
            <a:xfrm>
              <a:off x="3078" y="1982"/>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1" name="Line 263"/>
            <p:cNvSpPr>
              <a:spLocks noChangeShapeType="1"/>
            </p:cNvSpPr>
            <p:nvPr/>
          </p:nvSpPr>
          <p:spPr bwMode="auto">
            <a:xfrm>
              <a:off x="3099" y="1994"/>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2" name="Line 264"/>
            <p:cNvSpPr>
              <a:spLocks noChangeShapeType="1"/>
            </p:cNvSpPr>
            <p:nvPr/>
          </p:nvSpPr>
          <p:spPr bwMode="auto">
            <a:xfrm>
              <a:off x="3129" y="2006"/>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3" name="Line 265"/>
            <p:cNvSpPr>
              <a:spLocks noChangeShapeType="1"/>
            </p:cNvSpPr>
            <p:nvPr/>
          </p:nvSpPr>
          <p:spPr bwMode="auto">
            <a:xfrm flipH="1">
              <a:off x="3153" y="2012"/>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4" name="Line 266"/>
            <p:cNvSpPr>
              <a:spLocks noChangeShapeType="1"/>
            </p:cNvSpPr>
            <p:nvPr/>
          </p:nvSpPr>
          <p:spPr bwMode="auto">
            <a:xfrm flipH="1">
              <a:off x="3174" y="2018"/>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5" name="Line 267"/>
            <p:cNvSpPr>
              <a:spLocks noChangeShapeType="1"/>
            </p:cNvSpPr>
            <p:nvPr/>
          </p:nvSpPr>
          <p:spPr bwMode="auto">
            <a:xfrm flipH="1">
              <a:off x="3222" y="2033"/>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6" name="Line 268"/>
            <p:cNvSpPr>
              <a:spLocks noChangeShapeType="1"/>
            </p:cNvSpPr>
            <p:nvPr/>
          </p:nvSpPr>
          <p:spPr bwMode="auto">
            <a:xfrm flipH="1" flipV="1">
              <a:off x="3207" y="2018"/>
              <a:ext cx="27" cy="15"/>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7" name="Line 269"/>
            <p:cNvSpPr>
              <a:spLocks noChangeShapeType="1"/>
            </p:cNvSpPr>
            <p:nvPr/>
          </p:nvSpPr>
          <p:spPr bwMode="auto">
            <a:xfrm flipH="1">
              <a:off x="3249" y="2036"/>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8" name="Line 270"/>
            <p:cNvSpPr>
              <a:spLocks noChangeShapeType="1"/>
            </p:cNvSpPr>
            <p:nvPr/>
          </p:nvSpPr>
          <p:spPr bwMode="auto">
            <a:xfrm flipH="1">
              <a:off x="3282" y="2048"/>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59" name="Line 271"/>
            <p:cNvSpPr>
              <a:spLocks noChangeShapeType="1"/>
            </p:cNvSpPr>
            <p:nvPr/>
          </p:nvSpPr>
          <p:spPr bwMode="auto">
            <a:xfrm flipH="1" flipV="1">
              <a:off x="3267" y="2033"/>
              <a:ext cx="21" cy="12"/>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0" name="Line 272"/>
            <p:cNvSpPr>
              <a:spLocks noChangeShapeType="1"/>
            </p:cNvSpPr>
            <p:nvPr/>
          </p:nvSpPr>
          <p:spPr bwMode="auto">
            <a:xfrm flipH="1">
              <a:off x="3300" y="2063"/>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1" name="Line 273"/>
            <p:cNvSpPr>
              <a:spLocks noChangeShapeType="1"/>
            </p:cNvSpPr>
            <p:nvPr/>
          </p:nvSpPr>
          <p:spPr bwMode="auto">
            <a:xfrm flipH="1">
              <a:off x="3333" y="2087"/>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2" name="Line 274"/>
            <p:cNvSpPr>
              <a:spLocks noChangeShapeType="1"/>
            </p:cNvSpPr>
            <p:nvPr/>
          </p:nvSpPr>
          <p:spPr bwMode="auto">
            <a:xfrm flipH="1" flipV="1">
              <a:off x="3369" y="2096"/>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3" name="Line 275"/>
            <p:cNvSpPr>
              <a:spLocks noChangeShapeType="1"/>
            </p:cNvSpPr>
            <p:nvPr/>
          </p:nvSpPr>
          <p:spPr bwMode="auto">
            <a:xfrm flipH="1">
              <a:off x="3399" y="2114"/>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4" name="Line 276"/>
            <p:cNvSpPr>
              <a:spLocks noChangeShapeType="1"/>
            </p:cNvSpPr>
            <p:nvPr/>
          </p:nvSpPr>
          <p:spPr bwMode="auto">
            <a:xfrm flipH="1">
              <a:off x="3429" y="2135"/>
              <a:ext cx="4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5" name="Line 277"/>
            <p:cNvSpPr>
              <a:spLocks noChangeShapeType="1"/>
            </p:cNvSpPr>
            <p:nvPr/>
          </p:nvSpPr>
          <p:spPr bwMode="auto">
            <a:xfrm flipH="1">
              <a:off x="3471" y="2147"/>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6" name="Line 278"/>
            <p:cNvSpPr>
              <a:spLocks noChangeShapeType="1"/>
            </p:cNvSpPr>
            <p:nvPr/>
          </p:nvSpPr>
          <p:spPr bwMode="auto">
            <a:xfrm flipH="1">
              <a:off x="3492" y="2156"/>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7" name="Line 279"/>
            <p:cNvSpPr>
              <a:spLocks noChangeShapeType="1"/>
            </p:cNvSpPr>
            <p:nvPr/>
          </p:nvSpPr>
          <p:spPr bwMode="auto">
            <a:xfrm flipH="1">
              <a:off x="3513" y="2165"/>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8" name="Line 280"/>
            <p:cNvSpPr>
              <a:spLocks noChangeShapeType="1"/>
            </p:cNvSpPr>
            <p:nvPr/>
          </p:nvSpPr>
          <p:spPr bwMode="auto">
            <a:xfrm flipH="1">
              <a:off x="3552" y="2174"/>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69" name="Line 281"/>
            <p:cNvSpPr>
              <a:spLocks noChangeShapeType="1"/>
            </p:cNvSpPr>
            <p:nvPr/>
          </p:nvSpPr>
          <p:spPr bwMode="auto">
            <a:xfrm flipH="1">
              <a:off x="3579" y="2180"/>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0" name="Line 282"/>
            <p:cNvSpPr>
              <a:spLocks noChangeShapeType="1"/>
            </p:cNvSpPr>
            <p:nvPr/>
          </p:nvSpPr>
          <p:spPr bwMode="auto">
            <a:xfrm flipH="1">
              <a:off x="3591" y="2189"/>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1" name="Line 283"/>
            <p:cNvSpPr>
              <a:spLocks noChangeShapeType="1"/>
            </p:cNvSpPr>
            <p:nvPr/>
          </p:nvSpPr>
          <p:spPr bwMode="auto">
            <a:xfrm flipH="1">
              <a:off x="3606" y="2195"/>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2" name="Line 284"/>
            <p:cNvSpPr>
              <a:spLocks noChangeShapeType="1"/>
            </p:cNvSpPr>
            <p:nvPr/>
          </p:nvSpPr>
          <p:spPr bwMode="auto">
            <a:xfrm flipH="1">
              <a:off x="3615" y="2201"/>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3" name="Line 285"/>
            <p:cNvSpPr>
              <a:spLocks noChangeShapeType="1"/>
            </p:cNvSpPr>
            <p:nvPr/>
          </p:nvSpPr>
          <p:spPr bwMode="auto">
            <a:xfrm flipH="1">
              <a:off x="3645" y="2207"/>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4" name="Line 286"/>
            <p:cNvSpPr>
              <a:spLocks noChangeShapeType="1"/>
            </p:cNvSpPr>
            <p:nvPr/>
          </p:nvSpPr>
          <p:spPr bwMode="auto">
            <a:xfrm flipH="1">
              <a:off x="3675" y="2219"/>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5" name="Line 287"/>
            <p:cNvSpPr>
              <a:spLocks noChangeShapeType="1"/>
            </p:cNvSpPr>
            <p:nvPr/>
          </p:nvSpPr>
          <p:spPr bwMode="auto">
            <a:xfrm flipH="1">
              <a:off x="3702" y="2225"/>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6" name="Line 288"/>
            <p:cNvSpPr>
              <a:spLocks noChangeShapeType="1"/>
            </p:cNvSpPr>
            <p:nvPr/>
          </p:nvSpPr>
          <p:spPr bwMode="auto">
            <a:xfrm flipH="1">
              <a:off x="3717" y="2231"/>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7" name="Line 289"/>
            <p:cNvSpPr>
              <a:spLocks noChangeShapeType="1"/>
            </p:cNvSpPr>
            <p:nvPr/>
          </p:nvSpPr>
          <p:spPr bwMode="auto">
            <a:xfrm flipH="1">
              <a:off x="3744" y="2240"/>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8" name="Line 290"/>
            <p:cNvSpPr>
              <a:spLocks noChangeShapeType="1"/>
            </p:cNvSpPr>
            <p:nvPr/>
          </p:nvSpPr>
          <p:spPr bwMode="auto">
            <a:xfrm flipH="1">
              <a:off x="3768" y="2246"/>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79" name="Line 291"/>
            <p:cNvSpPr>
              <a:spLocks noChangeShapeType="1"/>
            </p:cNvSpPr>
            <p:nvPr/>
          </p:nvSpPr>
          <p:spPr bwMode="auto">
            <a:xfrm flipV="1">
              <a:off x="3807" y="2276"/>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0" name="Line 292"/>
            <p:cNvSpPr>
              <a:spLocks noChangeShapeType="1"/>
            </p:cNvSpPr>
            <p:nvPr/>
          </p:nvSpPr>
          <p:spPr bwMode="auto">
            <a:xfrm flipH="1">
              <a:off x="3816" y="2285"/>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1" name="Line 293"/>
            <p:cNvSpPr>
              <a:spLocks noChangeShapeType="1"/>
            </p:cNvSpPr>
            <p:nvPr/>
          </p:nvSpPr>
          <p:spPr bwMode="auto">
            <a:xfrm flipH="1">
              <a:off x="3846" y="2303"/>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2" name="Line 294"/>
            <p:cNvSpPr>
              <a:spLocks noChangeShapeType="1"/>
            </p:cNvSpPr>
            <p:nvPr/>
          </p:nvSpPr>
          <p:spPr bwMode="auto">
            <a:xfrm>
              <a:off x="3780" y="2252"/>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3" name="Line 295"/>
            <p:cNvSpPr>
              <a:spLocks noChangeShapeType="1"/>
            </p:cNvSpPr>
            <p:nvPr/>
          </p:nvSpPr>
          <p:spPr bwMode="auto">
            <a:xfrm flipH="1">
              <a:off x="3789" y="2264"/>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4" name="Line 296"/>
            <p:cNvSpPr>
              <a:spLocks noChangeShapeType="1"/>
            </p:cNvSpPr>
            <p:nvPr/>
          </p:nvSpPr>
          <p:spPr bwMode="auto">
            <a:xfrm>
              <a:off x="3870" y="2312"/>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5" name="Line 297"/>
            <p:cNvSpPr>
              <a:spLocks noChangeShapeType="1"/>
            </p:cNvSpPr>
            <p:nvPr/>
          </p:nvSpPr>
          <p:spPr bwMode="auto">
            <a:xfrm>
              <a:off x="3882" y="2324"/>
              <a:ext cx="6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6" name="Line 298"/>
            <p:cNvSpPr>
              <a:spLocks noChangeShapeType="1"/>
            </p:cNvSpPr>
            <p:nvPr/>
          </p:nvSpPr>
          <p:spPr bwMode="auto">
            <a:xfrm>
              <a:off x="3945" y="2333"/>
              <a:ext cx="12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7" name="Line 299"/>
            <p:cNvSpPr>
              <a:spLocks noChangeShapeType="1"/>
            </p:cNvSpPr>
            <p:nvPr/>
          </p:nvSpPr>
          <p:spPr bwMode="auto">
            <a:xfrm flipH="1">
              <a:off x="4050" y="2339"/>
              <a:ext cx="10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8" name="Line 300"/>
            <p:cNvSpPr>
              <a:spLocks noChangeShapeType="1"/>
            </p:cNvSpPr>
            <p:nvPr/>
          </p:nvSpPr>
          <p:spPr bwMode="auto">
            <a:xfrm>
              <a:off x="4146" y="2348"/>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89" name="Line 301"/>
            <p:cNvSpPr>
              <a:spLocks noChangeShapeType="1"/>
            </p:cNvSpPr>
            <p:nvPr/>
          </p:nvSpPr>
          <p:spPr bwMode="auto">
            <a:xfrm>
              <a:off x="4164" y="2354"/>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0" name="Line 302"/>
            <p:cNvSpPr>
              <a:spLocks noChangeShapeType="1"/>
            </p:cNvSpPr>
            <p:nvPr/>
          </p:nvSpPr>
          <p:spPr bwMode="auto">
            <a:xfrm>
              <a:off x="4176" y="2366"/>
              <a:ext cx="4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1" name="Line 303"/>
            <p:cNvSpPr>
              <a:spLocks noChangeShapeType="1"/>
            </p:cNvSpPr>
            <p:nvPr/>
          </p:nvSpPr>
          <p:spPr bwMode="auto">
            <a:xfrm>
              <a:off x="4218" y="2375"/>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2" name="Line 304"/>
            <p:cNvSpPr>
              <a:spLocks noChangeShapeType="1"/>
            </p:cNvSpPr>
            <p:nvPr/>
          </p:nvSpPr>
          <p:spPr bwMode="auto">
            <a:xfrm>
              <a:off x="4230" y="2384"/>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3" name="Line 305"/>
            <p:cNvSpPr>
              <a:spLocks noChangeShapeType="1"/>
            </p:cNvSpPr>
            <p:nvPr/>
          </p:nvSpPr>
          <p:spPr bwMode="auto">
            <a:xfrm>
              <a:off x="4239" y="2393"/>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4" name="Line 306"/>
            <p:cNvSpPr>
              <a:spLocks noChangeShapeType="1"/>
            </p:cNvSpPr>
            <p:nvPr/>
          </p:nvSpPr>
          <p:spPr bwMode="auto">
            <a:xfrm>
              <a:off x="4257" y="2399"/>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5" name="Line 307"/>
            <p:cNvSpPr>
              <a:spLocks noChangeShapeType="1"/>
            </p:cNvSpPr>
            <p:nvPr/>
          </p:nvSpPr>
          <p:spPr bwMode="auto">
            <a:xfrm flipH="1">
              <a:off x="4275" y="2404"/>
              <a:ext cx="4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6" name="Line 308"/>
            <p:cNvSpPr>
              <a:spLocks noChangeShapeType="1"/>
            </p:cNvSpPr>
            <p:nvPr/>
          </p:nvSpPr>
          <p:spPr bwMode="auto">
            <a:xfrm flipH="1">
              <a:off x="4314" y="2414"/>
              <a:ext cx="5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7" name="Line 309"/>
            <p:cNvSpPr>
              <a:spLocks noChangeShapeType="1"/>
            </p:cNvSpPr>
            <p:nvPr/>
          </p:nvSpPr>
          <p:spPr bwMode="auto">
            <a:xfrm flipH="1">
              <a:off x="4368" y="2423"/>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8" name="Line 310"/>
            <p:cNvSpPr>
              <a:spLocks noChangeShapeType="1"/>
            </p:cNvSpPr>
            <p:nvPr/>
          </p:nvSpPr>
          <p:spPr bwMode="auto">
            <a:xfrm flipH="1">
              <a:off x="4404" y="2432"/>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599" name="Line 311"/>
            <p:cNvSpPr>
              <a:spLocks noChangeShapeType="1"/>
            </p:cNvSpPr>
            <p:nvPr/>
          </p:nvSpPr>
          <p:spPr bwMode="auto">
            <a:xfrm flipH="1">
              <a:off x="4422" y="2441"/>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0" name="Line 312"/>
            <p:cNvSpPr>
              <a:spLocks noChangeShapeType="1"/>
            </p:cNvSpPr>
            <p:nvPr/>
          </p:nvSpPr>
          <p:spPr bwMode="auto">
            <a:xfrm flipV="1">
              <a:off x="4452" y="2432"/>
              <a:ext cx="0" cy="36"/>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1" name="Line 313"/>
            <p:cNvSpPr>
              <a:spLocks noChangeShapeType="1"/>
            </p:cNvSpPr>
            <p:nvPr/>
          </p:nvSpPr>
          <p:spPr bwMode="auto">
            <a:xfrm flipH="1">
              <a:off x="4440" y="2465"/>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2" name="Line 314"/>
            <p:cNvSpPr>
              <a:spLocks noChangeShapeType="1"/>
            </p:cNvSpPr>
            <p:nvPr/>
          </p:nvSpPr>
          <p:spPr bwMode="auto">
            <a:xfrm>
              <a:off x="4467" y="2477"/>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3" name="Line 315"/>
            <p:cNvSpPr>
              <a:spLocks noChangeShapeType="1"/>
            </p:cNvSpPr>
            <p:nvPr/>
          </p:nvSpPr>
          <p:spPr bwMode="auto">
            <a:xfrm>
              <a:off x="4473" y="2492"/>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4" name="Line 316"/>
            <p:cNvSpPr>
              <a:spLocks noChangeShapeType="1"/>
            </p:cNvSpPr>
            <p:nvPr/>
          </p:nvSpPr>
          <p:spPr bwMode="auto">
            <a:xfrm>
              <a:off x="4485" y="2501"/>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5" name="Line 317"/>
            <p:cNvSpPr>
              <a:spLocks noChangeShapeType="1"/>
            </p:cNvSpPr>
            <p:nvPr/>
          </p:nvSpPr>
          <p:spPr bwMode="auto">
            <a:xfrm flipH="1">
              <a:off x="4488" y="2507"/>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6" name="Line 318"/>
            <p:cNvSpPr>
              <a:spLocks noChangeShapeType="1"/>
            </p:cNvSpPr>
            <p:nvPr/>
          </p:nvSpPr>
          <p:spPr bwMode="auto">
            <a:xfrm flipH="1">
              <a:off x="4524" y="2519"/>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7" name="Line 319"/>
            <p:cNvSpPr>
              <a:spLocks noChangeShapeType="1"/>
            </p:cNvSpPr>
            <p:nvPr/>
          </p:nvSpPr>
          <p:spPr bwMode="auto">
            <a:xfrm>
              <a:off x="4554" y="2525"/>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8" name="Line 320"/>
            <p:cNvSpPr>
              <a:spLocks noChangeShapeType="1"/>
            </p:cNvSpPr>
            <p:nvPr/>
          </p:nvSpPr>
          <p:spPr bwMode="auto">
            <a:xfrm flipV="1">
              <a:off x="4563" y="2537"/>
              <a:ext cx="7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09" name="Line 321"/>
            <p:cNvSpPr>
              <a:spLocks noChangeShapeType="1"/>
            </p:cNvSpPr>
            <p:nvPr/>
          </p:nvSpPr>
          <p:spPr bwMode="auto">
            <a:xfrm>
              <a:off x="4623" y="2557"/>
              <a:ext cx="8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0" name="Line 322"/>
            <p:cNvSpPr>
              <a:spLocks noChangeShapeType="1"/>
            </p:cNvSpPr>
            <p:nvPr/>
          </p:nvSpPr>
          <p:spPr bwMode="auto">
            <a:xfrm flipH="1">
              <a:off x="4701" y="2579"/>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1" name="Line 323"/>
            <p:cNvSpPr>
              <a:spLocks noChangeShapeType="1"/>
            </p:cNvSpPr>
            <p:nvPr/>
          </p:nvSpPr>
          <p:spPr bwMode="auto">
            <a:xfrm flipH="1">
              <a:off x="4746" y="2588"/>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2" name="Line 324"/>
            <p:cNvSpPr>
              <a:spLocks noChangeShapeType="1"/>
            </p:cNvSpPr>
            <p:nvPr/>
          </p:nvSpPr>
          <p:spPr bwMode="auto">
            <a:xfrm flipH="1">
              <a:off x="4773" y="2597"/>
              <a:ext cx="10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3" name="Line 325"/>
            <p:cNvSpPr>
              <a:spLocks noChangeShapeType="1"/>
            </p:cNvSpPr>
            <p:nvPr/>
          </p:nvSpPr>
          <p:spPr bwMode="auto">
            <a:xfrm flipH="1">
              <a:off x="4869" y="2612"/>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4" name="Line 326"/>
            <p:cNvSpPr>
              <a:spLocks noChangeShapeType="1"/>
            </p:cNvSpPr>
            <p:nvPr/>
          </p:nvSpPr>
          <p:spPr bwMode="auto">
            <a:xfrm flipH="1">
              <a:off x="4878" y="2624"/>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5" name="Line 327"/>
            <p:cNvSpPr>
              <a:spLocks noChangeShapeType="1"/>
            </p:cNvSpPr>
            <p:nvPr/>
          </p:nvSpPr>
          <p:spPr bwMode="auto">
            <a:xfrm flipH="1">
              <a:off x="4899" y="2636"/>
              <a:ext cx="9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6" name="Line 328"/>
            <p:cNvSpPr>
              <a:spLocks noChangeShapeType="1"/>
            </p:cNvSpPr>
            <p:nvPr/>
          </p:nvSpPr>
          <p:spPr bwMode="auto">
            <a:xfrm flipH="1">
              <a:off x="4983" y="2645"/>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7" name="Line 329"/>
            <p:cNvSpPr>
              <a:spLocks noChangeShapeType="1"/>
            </p:cNvSpPr>
            <p:nvPr/>
          </p:nvSpPr>
          <p:spPr bwMode="auto">
            <a:xfrm flipH="1">
              <a:off x="4998" y="2660"/>
              <a:ext cx="6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8" name="Line 330"/>
            <p:cNvSpPr>
              <a:spLocks noChangeShapeType="1"/>
            </p:cNvSpPr>
            <p:nvPr/>
          </p:nvSpPr>
          <p:spPr bwMode="auto">
            <a:xfrm flipH="1">
              <a:off x="5046" y="2675"/>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19" name="Line 331"/>
            <p:cNvSpPr>
              <a:spLocks noChangeShapeType="1"/>
            </p:cNvSpPr>
            <p:nvPr/>
          </p:nvSpPr>
          <p:spPr bwMode="auto">
            <a:xfrm flipV="1">
              <a:off x="5070" y="2681"/>
              <a:ext cx="0"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0" name="Line 332"/>
            <p:cNvSpPr>
              <a:spLocks noChangeShapeType="1"/>
            </p:cNvSpPr>
            <p:nvPr/>
          </p:nvSpPr>
          <p:spPr bwMode="auto">
            <a:xfrm flipH="1">
              <a:off x="5061" y="2705"/>
              <a:ext cx="4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1" name="Line 333"/>
            <p:cNvSpPr>
              <a:spLocks noChangeShapeType="1"/>
            </p:cNvSpPr>
            <p:nvPr/>
          </p:nvSpPr>
          <p:spPr bwMode="auto">
            <a:xfrm flipH="1">
              <a:off x="5085" y="2714"/>
              <a:ext cx="3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2" name="Line 334"/>
            <p:cNvSpPr>
              <a:spLocks noChangeShapeType="1"/>
            </p:cNvSpPr>
            <p:nvPr/>
          </p:nvSpPr>
          <p:spPr bwMode="auto">
            <a:xfrm flipH="1" flipV="1">
              <a:off x="5430" y="2702"/>
              <a:ext cx="0" cy="3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3" name="Line 335"/>
            <p:cNvSpPr>
              <a:spLocks noChangeShapeType="1"/>
            </p:cNvSpPr>
            <p:nvPr/>
          </p:nvSpPr>
          <p:spPr bwMode="auto">
            <a:xfrm flipH="1">
              <a:off x="5421" y="2735"/>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4" name="Line 336"/>
            <p:cNvSpPr>
              <a:spLocks noChangeShapeType="1"/>
            </p:cNvSpPr>
            <p:nvPr/>
          </p:nvSpPr>
          <p:spPr bwMode="auto">
            <a:xfrm flipV="1">
              <a:off x="5451" y="2723"/>
              <a:ext cx="0" cy="3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5" name="Line 337"/>
            <p:cNvSpPr>
              <a:spLocks noChangeShapeType="1"/>
            </p:cNvSpPr>
            <p:nvPr/>
          </p:nvSpPr>
          <p:spPr bwMode="auto">
            <a:xfrm flipH="1">
              <a:off x="5442" y="2753"/>
              <a:ext cx="6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6" name="Line 338"/>
            <p:cNvSpPr>
              <a:spLocks noChangeShapeType="1"/>
            </p:cNvSpPr>
            <p:nvPr/>
          </p:nvSpPr>
          <p:spPr bwMode="auto">
            <a:xfrm flipV="1">
              <a:off x="5508" y="2744"/>
              <a:ext cx="0" cy="3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7" name="Line 339"/>
            <p:cNvSpPr>
              <a:spLocks noChangeShapeType="1"/>
            </p:cNvSpPr>
            <p:nvPr/>
          </p:nvSpPr>
          <p:spPr bwMode="auto">
            <a:xfrm flipV="1">
              <a:off x="5514" y="2774"/>
              <a:ext cx="0" cy="2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8" name="Line 340"/>
            <p:cNvSpPr>
              <a:spLocks noChangeShapeType="1"/>
            </p:cNvSpPr>
            <p:nvPr/>
          </p:nvSpPr>
          <p:spPr bwMode="auto">
            <a:xfrm flipH="1">
              <a:off x="5505" y="2795"/>
              <a:ext cx="9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29" name="Line 341"/>
            <p:cNvSpPr>
              <a:spLocks noChangeShapeType="1"/>
            </p:cNvSpPr>
            <p:nvPr/>
          </p:nvSpPr>
          <p:spPr bwMode="auto">
            <a:xfrm flipH="1">
              <a:off x="5592" y="2810"/>
              <a:ext cx="23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sp>
        <p:nvSpPr>
          <p:cNvPr id="524630" name="Text Box 342"/>
          <p:cNvSpPr txBox="1">
            <a:spLocks noChangeArrowheads="1"/>
          </p:cNvSpPr>
          <p:nvPr/>
        </p:nvSpPr>
        <p:spPr bwMode="auto">
          <a:xfrm>
            <a:off x="1044380" y="1121894"/>
            <a:ext cx="608550"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100</a:t>
            </a:r>
          </a:p>
        </p:txBody>
      </p:sp>
      <p:sp>
        <p:nvSpPr>
          <p:cNvPr id="524631" name="Text Box 343"/>
          <p:cNvSpPr txBox="1">
            <a:spLocks noChangeArrowheads="1"/>
          </p:cNvSpPr>
          <p:nvPr/>
        </p:nvSpPr>
        <p:spPr bwMode="auto">
          <a:xfrm>
            <a:off x="1133166" y="2027852"/>
            <a:ext cx="465883"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75</a:t>
            </a:r>
          </a:p>
        </p:txBody>
      </p:sp>
      <p:sp>
        <p:nvSpPr>
          <p:cNvPr id="524632" name="Text Box 344"/>
          <p:cNvSpPr txBox="1">
            <a:spLocks noChangeArrowheads="1"/>
          </p:cNvSpPr>
          <p:nvPr/>
        </p:nvSpPr>
        <p:spPr bwMode="auto">
          <a:xfrm>
            <a:off x="1133166" y="2932187"/>
            <a:ext cx="465883"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50</a:t>
            </a:r>
          </a:p>
        </p:txBody>
      </p:sp>
      <p:sp>
        <p:nvSpPr>
          <p:cNvPr id="524633" name="Text Box 345"/>
          <p:cNvSpPr txBox="1">
            <a:spLocks noChangeArrowheads="1"/>
          </p:cNvSpPr>
          <p:nvPr/>
        </p:nvSpPr>
        <p:spPr bwMode="auto">
          <a:xfrm>
            <a:off x="1133166" y="3836519"/>
            <a:ext cx="465883"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25</a:t>
            </a:r>
          </a:p>
        </p:txBody>
      </p:sp>
      <p:sp>
        <p:nvSpPr>
          <p:cNvPr id="524634" name="Text Box 346"/>
          <p:cNvSpPr txBox="1">
            <a:spLocks noChangeArrowheads="1"/>
          </p:cNvSpPr>
          <p:nvPr/>
        </p:nvSpPr>
        <p:spPr bwMode="auto">
          <a:xfrm>
            <a:off x="1275834" y="4770077"/>
            <a:ext cx="323216"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0</a:t>
            </a:r>
          </a:p>
        </p:txBody>
      </p:sp>
      <p:sp>
        <p:nvSpPr>
          <p:cNvPr id="524635" name="Text Box 347"/>
          <p:cNvSpPr txBox="1">
            <a:spLocks noChangeArrowheads="1"/>
          </p:cNvSpPr>
          <p:nvPr/>
        </p:nvSpPr>
        <p:spPr bwMode="auto">
          <a:xfrm rot="-5400000">
            <a:off x="281717" y="2898018"/>
            <a:ext cx="1446920" cy="31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1600" b="1">
                <a:solidFill>
                  <a:srgbClr val="FFFFFF"/>
                </a:solidFill>
                <a:latin typeface="Arial" charset="0"/>
              </a:rPr>
              <a:t>Percent alive</a:t>
            </a:r>
          </a:p>
        </p:txBody>
      </p:sp>
      <p:sp>
        <p:nvSpPr>
          <p:cNvPr id="524636" name="Text Box 348"/>
          <p:cNvSpPr txBox="1">
            <a:spLocks noChangeArrowheads="1"/>
          </p:cNvSpPr>
          <p:nvPr/>
        </p:nvSpPr>
        <p:spPr bwMode="auto">
          <a:xfrm>
            <a:off x="1268072"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0</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469</a:t>
            </a:r>
          </a:p>
          <a:p>
            <a:pPr algn="ctr" eaLnBrk="0" fontAlgn="base" hangingPunct="0">
              <a:lnSpc>
                <a:spcPct val="90000"/>
              </a:lnSpc>
              <a:spcBef>
                <a:spcPct val="0"/>
              </a:spcBef>
              <a:spcAft>
                <a:spcPct val="0"/>
              </a:spcAft>
            </a:pPr>
            <a:r>
              <a:rPr lang="de-CH" altLang="de-DE" sz="2000" b="1">
                <a:solidFill>
                  <a:srgbClr val="FFFF9D"/>
                </a:solidFill>
                <a:latin typeface="Arial" charset="0"/>
              </a:rPr>
              <a:t>465</a:t>
            </a:r>
          </a:p>
        </p:txBody>
      </p:sp>
      <p:sp>
        <p:nvSpPr>
          <p:cNvPr id="524637" name="Text Box 349"/>
          <p:cNvSpPr txBox="1">
            <a:spLocks noChangeArrowheads="1"/>
          </p:cNvSpPr>
          <p:nvPr/>
        </p:nvSpPr>
        <p:spPr bwMode="auto">
          <a:xfrm>
            <a:off x="1930493"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1</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430</a:t>
            </a:r>
          </a:p>
          <a:p>
            <a:pPr algn="ctr" eaLnBrk="0" fontAlgn="base" hangingPunct="0">
              <a:lnSpc>
                <a:spcPct val="90000"/>
              </a:lnSpc>
              <a:spcBef>
                <a:spcPct val="0"/>
              </a:spcBef>
              <a:spcAft>
                <a:spcPct val="0"/>
              </a:spcAft>
            </a:pPr>
            <a:r>
              <a:rPr lang="de-CH" altLang="de-DE" sz="2000" b="1">
                <a:solidFill>
                  <a:srgbClr val="FFFF9D"/>
                </a:solidFill>
                <a:latin typeface="Arial" charset="0"/>
              </a:rPr>
              <a:t>430</a:t>
            </a:r>
          </a:p>
        </p:txBody>
      </p:sp>
      <p:sp>
        <p:nvSpPr>
          <p:cNvPr id="524638" name="Text Box 350"/>
          <p:cNvSpPr txBox="1">
            <a:spLocks noChangeArrowheads="1"/>
          </p:cNvSpPr>
          <p:nvPr/>
        </p:nvSpPr>
        <p:spPr bwMode="auto">
          <a:xfrm>
            <a:off x="2614561"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2</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358</a:t>
            </a:r>
          </a:p>
          <a:p>
            <a:pPr algn="ctr" eaLnBrk="0" fontAlgn="base" hangingPunct="0">
              <a:lnSpc>
                <a:spcPct val="90000"/>
              </a:lnSpc>
              <a:spcBef>
                <a:spcPct val="0"/>
              </a:spcBef>
              <a:spcAft>
                <a:spcPct val="0"/>
              </a:spcAft>
            </a:pPr>
            <a:r>
              <a:rPr lang="de-CH" altLang="de-DE" sz="2000" b="1">
                <a:solidFill>
                  <a:srgbClr val="FFFF9D"/>
                </a:solidFill>
                <a:latin typeface="Arial" charset="0"/>
              </a:rPr>
              <a:t>349</a:t>
            </a:r>
          </a:p>
        </p:txBody>
      </p:sp>
      <p:sp>
        <p:nvSpPr>
          <p:cNvPr id="524639" name="Text Box 351"/>
          <p:cNvSpPr txBox="1">
            <a:spLocks noChangeArrowheads="1"/>
          </p:cNvSpPr>
          <p:nvPr/>
        </p:nvSpPr>
        <p:spPr bwMode="auto">
          <a:xfrm>
            <a:off x="3276260"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3</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280</a:t>
            </a:r>
          </a:p>
          <a:p>
            <a:pPr algn="ctr" eaLnBrk="0" fontAlgn="base" hangingPunct="0">
              <a:lnSpc>
                <a:spcPct val="90000"/>
              </a:lnSpc>
              <a:spcBef>
                <a:spcPct val="0"/>
              </a:spcBef>
              <a:spcAft>
                <a:spcPct val="0"/>
              </a:spcAft>
            </a:pPr>
            <a:r>
              <a:rPr lang="de-CH" altLang="de-DE" sz="2000" b="1">
                <a:solidFill>
                  <a:srgbClr val="FFFF9D"/>
                </a:solidFill>
                <a:latin typeface="Arial" charset="0"/>
              </a:rPr>
              <a:t>260</a:t>
            </a:r>
          </a:p>
        </p:txBody>
      </p:sp>
      <p:sp>
        <p:nvSpPr>
          <p:cNvPr id="524640" name="Text Box 352"/>
          <p:cNvSpPr txBox="1">
            <a:spLocks noChangeArrowheads="1"/>
          </p:cNvSpPr>
          <p:nvPr/>
        </p:nvSpPr>
        <p:spPr bwMode="auto">
          <a:xfrm>
            <a:off x="3937960"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4</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207</a:t>
            </a:r>
          </a:p>
          <a:p>
            <a:pPr algn="ctr" eaLnBrk="0" fontAlgn="base" hangingPunct="0">
              <a:lnSpc>
                <a:spcPct val="90000"/>
              </a:lnSpc>
              <a:spcBef>
                <a:spcPct val="0"/>
              </a:spcBef>
              <a:spcAft>
                <a:spcPct val="0"/>
              </a:spcAft>
            </a:pPr>
            <a:r>
              <a:rPr lang="de-CH" altLang="de-DE" sz="2000" b="1">
                <a:solidFill>
                  <a:srgbClr val="FFFF9D"/>
                </a:solidFill>
                <a:latin typeface="Arial" charset="0"/>
              </a:rPr>
              <a:t>207</a:t>
            </a:r>
          </a:p>
        </p:txBody>
      </p:sp>
      <p:sp>
        <p:nvSpPr>
          <p:cNvPr id="524641" name="Text Box 353"/>
          <p:cNvSpPr txBox="1">
            <a:spLocks noChangeArrowheads="1"/>
          </p:cNvSpPr>
          <p:nvPr/>
        </p:nvSpPr>
        <p:spPr bwMode="auto">
          <a:xfrm>
            <a:off x="4601100"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5</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152</a:t>
            </a:r>
          </a:p>
          <a:p>
            <a:pPr algn="ctr" eaLnBrk="0" fontAlgn="base" hangingPunct="0">
              <a:lnSpc>
                <a:spcPct val="90000"/>
              </a:lnSpc>
              <a:spcBef>
                <a:spcPct val="0"/>
              </a:spcBef>
              <a:spcAft>
                <a:spcPct val="0"/>
              </a:spcAft>
            </a:pPr>
            <a:r>
              <a:rPr lang="de-CH" altLang="de-DE" sz="2000" b="1">
                <a:solidFill>
                  <a:srgbClr val="FFFF9D"/>
                </a:solidFill>
                <a:latin typeface="Arial" charset="0"/>
              </a:rPr>
              <a:t>136</a:t>
            </a:r>
          </a:p>
        </p:txBody>
      </p:sp>
      <p:sp>
        <p:nvSpPr>
          <p:cNvPr id="524642" name="Text Box 354"/>
          <p:cNvSpPr txBox="1">
            <a:spLocks noChangeArrowheads="1"/>
          </p:cNvSpPr>
          <p:nvPr/>
        </p:nvSpPr>
        <p:spPr bwMode="auto">
          <a:xfrm>
            <a:off x="5270020"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6</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103</a:t>
            </a:r>
          </a:p>
          <a:p>
            <a:pPr algn="ctr" eaLnBrk="0" fontAlgn="base" hangingPunct="0">
              <a:lnSpc>
                <a:spcPct val="90000"/>
              </a:lnSpc>
              <a:spcBef>
                <a:spcPct val="0"/>
              </a:spcBef>
              <a:spcAft>
                <a:spcPct val="0"/>
              </a:spcAft>
            </a:pPr>
            <a:r>
              <a:rPr lang="de-CH" altLang="de-DE" sz="2000" b="1">
                <a:solidFill>
                  <a:srgbClr val="FFFFFF"/>
                </a:solidFill>
                <a:latin typeface="Arial" charset="0"/>
              </a:rPr>
              <a:t>  </a:t>
            </a:r>
            <a:r>
              <a:rPr lang="de-CH" altLang="de-DE" sz="2000" b="1">
                <a:solidFill>
                  <a:srgbClr val="FFFF9D"/>
                </a:solidFill>
                <a:latin typeface="Arial" charset="0"/>
              </a:rPr>
              <a:t>85</a:t>
            </a:r>
          </a:p>
        </p:txBody>
      </p:sp>
      <p:sp>
        <p:nvSpPr>
          <p:cNvPr id="524643" name="Text Box 355"/>
          <p:cNvSpPr txBox="1">
            <a:spLocks noChangeArrowheads="1"/>
          </p:cNvSpPr>
          <p:nvPr/>
        </p:nvSpPr>
        <p:spPr bwMode="auto">
          <a:xfrm>
            <a:off x="6004496"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7</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73</a:t>
            </a:r>
          </a:p>
          <a:p>
            <a:pPr algn="ctr" eaLnBrk="0" fontAlgn="base" hangingPunct="0">
              <a:lnSpc>
                <a:spcPct val="90000"/>
              </a:lnSpc>
              <a:spcBef>
                <a:spcPct val="0"/>
              </a:spcBef>
              <a:spcAft>
                <a:spcPct val="0"/>
              </a:spcAft>
            </a:pPr>
            <a:r>
              <a:rPr lang="de-CH" altLang="de-DE" sz="2000" b="1">
                <a:solidFill>
                  <a:srgbClr val="FFFF9D"/>
                </a:solidFill>
                <a:latin typeface="Arial" charset="0"/>
              </a:rPr>
              <a:t>52</a:t>
            </a:r>
          </a:p>
        </p:txBody>
      </p:sp>
      <p:sp>
        <p:nvSpPr>
          <p:cNvPr id="524644" name="Text Box 356"/>
          <p:cNvSpPr txBox="1">
            <a:spLocks noChangeArrowheads="1"/>
          </p:cNvSpPr>
          <p:nvPr/>
        </p:nvSpPr>
        <p:spPr bwMode="auto">
          <a:xfrm>
            <a:off x="6671966"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8</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40</a:t>
            </a:r>
          </a:p>
          <a:p>
            <a:pPr algn="ctr" eaLnBrk="0" fontAlgn="base" hangingPunct="0">
              <a:lnSpc>
                <a:spcPct val="90000"/>
              </a:lnSpc>
              <a:spcBef>
                <a:spcPct val="0"/>
              </a:spcBef>
              <a:spcAft>
                <a:spcPct val="0"/>
              </a:spcAft>
            </a:pPr>
            <a:r>
              <a:rPr lang="de-CH" altLang="de-DE" sz="2000" b="1">
                <a:solidFill>
                  <a:srgbClr val="FFFF9D"/>
                </a:solidFill>
                <a:latin typeface="Arial" charset="0"/>
              </a:rPr>
              <a:t>27</a:t>
            </a:r>
          </a:p>
        </p:txBody>
      </p:sp>
      <p:sp>
        <p:nvSpPr>
          <p:cNvPr id="524645" name="Text Box 357"/>
          <p:cNvSpPr txBox="1">
            <a:spLocks noChangeArrowheads="1"/>
          </p:cNvSpPr>
          <p:nvPr/>
        </p:nvSpPr>
        <p:spPr bwMode="auto">
          <a:xfrm>
            <a:off x="7332225"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9</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23</a:t>
            </a:r>
          </a:p>
          <a:p>
            <a:pPr algn="ctr" eaLnBrk="0" fontAlgn="base" hangingPunct="0">
              <a:lnSpc>
                <a:spcPct val="90000"/>
              </a:lnSpc>
              <a:spcBef>
                <a:spcPct val="0"/>
              </a:spcBef>
              <a:spcAft>
                <a:spcPct val="0"/>
              </a:spcAft>
            </a:pPr>
            <a:r>
              <a:rPr lang="de-CH" altLang="de-DE" sz="2000" b="1">
                <a:solidFill>
                  <a:srgbClr val="FFFF9D"/>
                </a:solidFill>
                <a:latin typeface="Arial" charset="0"/>
              </a:rPr>
              <a:t>15</a:t>
            </a:r>
          </a:p>
        </p:txBody>
      </p:sp>
      <p:sp>
        <p:nvSpPr>
          <p:cNvPr id="524646" name="Text Box 358"/>
          <p:cNvSpPr txBox="1">
            <a:spLocks noChangeArrowheads="1"/>
          </p:cNvSpPr>
          <p:nvPr/>
        </p:nvSpPr>
        <p:spPr bwMode="auto">
          <a:xfrm>
            <a:off x="7975160"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10</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9FFA9"/>
                </a:solidFill>
                <a:latin typeface="Arial" charset="0"/>
              </a:rPr>
              <a:t>11</a:t>
            </a:r>
          </a:p>
          <a:p>
            <a:pPr algn="ctr" eaLnBrk="0" fontAlgn="base" hangingPunct="0">
              <a:lnSpc>
                <a:spcPct val="90000"/>
              </a:lnSpc>
              <a:spcBef>
                <a:spcPct val="0"/>
              </a:spcBef>
              <a:spcAft>
                <a:spcPct val="0"/>
              </a:spcAft>
            </a:pPr>
            <a:r>
              <a:rPr lang="de-CH" altLang="de-DE" sz="2000" b="1">
                <a:solidFill>
                  <a:srgbClr val="FFFFFF"/>
                </a:solidFill>
                <a:latin typeface="Arial" charset="0"/>
              </a:rPr>
              <a:t>  </a:t>
            </a:r>
            <a:r>
              <a:rPr lang="de-CH" altLang="de-DE" sz="2000" b="1">
                <a:solidFill>
                  <a:srgbClr val="FFFF9D"/>
                </a:solidFill>
                <a:latin typeface="Arial" charset="0"/>
              </a:rPr>
              <a:t>5</a:t>
            </a:r>
          </a:p>
        </p:txBody>
      </p:sp>
      <p:sp>
        <p:nvSpPr>
          <p:cNvPr id="524647" name="Text Box 359"/>
          <p:cNvSpPr txBox="1">
            <a:spLocks noChangeArrowheads="1"/>
          </p:cNvSpPr>
          <p:nvPr/>
        </p:nvSpPr>
        <p:spPr bwMode="auto">
          <a:xfrm>
            <a:off x="75050" y="5184090"/>
            <a:ext cx="1434096" cy="92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lnSpc>
                <a:spcPct val="90000"/>
              </a:lnSpc>
              <a:spcBef>
                <a:spcPct val="0"/>
              </a:spcBef>
              <a:spcAft>
                <a:spcPct val="0"/>
              </a:spcAft>
            </a:pPr>
            <a:r>
              <a:rPr lang="de-CH" altLang="de-DE" sz="2000" dirty="0">
                <a:solidFill>
                  <a:srgbClr val="FFFFFF"/>
                </a:solidFill>
                <a:latin typeface="Arial" charset="0"/>
              </a:rPr>
              <a:t>At </a:t>
            </a:r>
            <a:r>
              <a:rPr lang="de-CH" altLang="de-DE" sz="2000" dirty="0" err="1">
                <a:solidFill>
                  <a:srgbClr val="FFFFFF"/>
                </a:solidFill>
                <a:latin typeface="Arial" charset="0"/>
              </a:rPr>
              <a:t>risk</a:t>
            </a:r>
            <a:r>
              <a:rPr lang="de-CH" altLang="de-DE" sz="2000" dirty="0">
                <a:solidFill>
                  <a:srgbClr val="FFFFFF"/>
                </a:solidFill>
                <a:latin typeface="Arial" charset="0"/>
              </a:rPr>
              <a:t>:</a:t>
            </a:r>
          </a:p>
          <a:p>
            <a:pPr eaLnBrk="0" fontAlgn="base" hangingPunct="0">
              <a:lnSpc>
                <a:spcPct val="90000"/>
              </a:lnSpc>
              <a:spcBef>
                <a:spcPct val="0"/>
              </a:spcBef>
              <a:spcAft>
                <a:spcPct val="0"/>
              </a:spcAft>
            </a:pPr>
            <a:r>
              <a:rPr lang="de-CH" altLang="de-DE" sz="2000" dirty="0">
                <a:solidFill>
                  <a:srgbClr val="A9FFA9"/>
                </a:solidFill>
                <a:latin typeface="Arial" charset="0"/>
              </a:rPr>
              <a:t>immediate</a:t>
            </a:r>
            <a:r>
              <a:rPr lang="de-CH" altLang="de-DE" sz="2000" dirty="0">
                <a:solidFill>
                  <a:srgbClr val="FFFFFF"/>
                </a:solidFill>
                <a:latin typeface="Arial" charset="0"/>
              </a:rPr>
              <a:t> </a:t>
            </a:r>
          </a:p>
          <a:p>
            <a:pPr eaLnBrk="0" fontAlgn="base" hangingPunct="0">
              <a:lnSpc>
                <a:spcPct val="90000"/>
              </a:lnSpc>
              <a:spcBef>
                <a:spcPct val="0"/>
              </a:spcBef>
              <a:spcAft>
                <a:spcPct val="0"/>
              </a:spcAft>
            </a:pPr>
            <a:r>
              <a:rPr lang="de-CH" altLang="de-DE" sz="2000" dirty="0" err="1">
                <a:solidFill>
                  <a:srgbClr val="FFFF99"/>
                </a:solidFill>
                <a:latin typeface="Arial" charset="0"/>
              </a:rPr>
              <a:t>deferred</a:t>
            </a:r>
            <a:endParaRPr lang="de-CH" altLang="de-DE" sz="2000" dirty="0">
              <a:solidFill>
                <a:srgbClr val="FFFF99"/>
              </a:solidFill>
              <a:latin typeface="Arial" charset="0"/>
            </a:endParaRPr>
          </a:p>
        </p:txBody>
      </p:sp>
      <p:sp>
        <p:nvSpPr>
          <p:cNvPr id="524648" name="Text Box 360"/>
          <p:cNvSpPr txBox="1">
            <a:spLocks noChangeArrowheads="1"/>
          </p:cNvSpPr>
          <p:nvPr/>
        </p:nvSpPr>
        <p:spPr bwMode="auto">
          <a:xfrm>
            <a:off x="3686160" y="5210071"/>
            <a:ext cx="2448541" cy="28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1400" b="1">
                <a:solidFill>
                  <a:srgbClr val="FFFFFF"/>
                </a:solidFill>
                <a:latin typeface="Arial" charset="0"/>
              </a:rPr>
              <a:t>Years since randomisation</a:t>
            </a:r>
          </a:p>
        </p:txBody>
      </p:sp>
      <p:sp>
        <p:nvSpPr>
          <p:cNvPr id="524649" name="Rectangle 361"/>
          <p:cNvSpPr>
            <a:spLocks noChangeArrowheads="1"/>
          </p:cNvSpPr>
          <p:nvPr/>
        </p:nvSpPr>
        <p:spPr bwMode="auto">
          <a:xfrm>
            <a:off x="356466" y="69818"/>
            <a:ext cx="8599920" cy="101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3900" dirty="0" smtClean="0">
                <a:solidFill>
                  <a:srgbClr val="FAFD00"/>
                </a:solidFill>
                <a:latin typeface="Arial" charset="0"/>
              </a:rPr>
              <a:t>Sofortige vs. Verzögerte Therapie:</a:t>
            </a:r>
          </a:p>
          <a:p>
            <a:pPr algn="ctr" eaLnBrk="0" fontAlgn="base" hangingPunct="0">
              <a:lnSpc>
                <a:spcPct val="90000"/>
              </a:lnSpc>
              <a:spcBef>
                <a:spcPct val="0"/>
              </a:spcBef>
              <a:spcAft>
                <a:spcPct val="0"/>
              </a:spcAft>
            </a:pPr>
            <a:r>
              <a:rPr lang="de-CH" altLang="de-DE" sz="2800" dirty="0" smtClean="0">
                <a:solidFill>
                  <a:srgbClr val="FAFD00"/>
                </a:solidFill>
                <a:latin typeface="Arial" charset="0"/>
              </a:rPr>
              <a:t>MRC Trial: </a:t>
            </a:r>
            <a:r>
              <a:rPr lang="de-CH" altLang="de-DE" sz="2800" dirty="0" err="1" smtClean="0">
                <a:solidFill>
                  <a:srgbClr val="FAFD00"/>
                </a:solidFill>
                <a:latin typeface="Arial" charset="0"/>
              </a:rPr>
              <a:t>locally</a:t>
            </a:r>
            <a:r>
              <a:rPr lang="de-CH" altLang="de-DE" sz="2800" dirty="0" smtClean="0">
                <a:solidFill>
                  <a:srgbClr val="FAFD00"/>
                </a:solidFill>
                <a:latin typeface="Arial" charset="0"/>
              </a:rPr>
              <a:t> </a:t>
            </a:r>
            <a:r>
              <a:rPr lang="de-CH" altLang="de-DE" sz="2800" dirty="0" err="1">
                <a:solidFill>
                  <a:srgbClr val="FAFD00"/>
                </a:solidFill>
                <a:latin typeface="Arial" charset="0"/>
              </a:rPr>
              <a:t>advanced</a:t>
            </a:r>
            <a:r>
              <a:rPr lang="de-CH" altLang="de-DE" sz="2800" dirty="0">
                <a:solidFill>
                  <a:srgbClr val="FAFD00"/>
                </a:solidFill>
                <a:latin typeface="Arial" charset="0"/>
              </a:rPr>
              <a:t> </a:t>
            </a:r>
            <a:r>
              <a:rPr lang="de-CH" altLang="de-DE" sz="2800" dirty="0" err="1">
                <a:solidFill>
                  <a:srgbClr val="FAFD00"/>
                </a:solidFill>
                <a:latin typeface="Arial" charset="0"/>
              </a:rPr>
              <a:t>or</a:t>
            </a:r>
            <a:r>
              <a:rPr lang="de-CH" altLang="de-DE" sz="2800" dirty="0">
                <a:solidFill>
                  <a:srgbClr val="FAFD00"/>
                </a:solidFill>
                <a:latin typeface="Arial" charset="0"/>
              </a:rPr>
              <a:t> </a:t>
            </a:r>
            <a:r>
              <a:rPr lang="de-CH" altLang="de-DE" sz="2800" dirty="0" err="1">
                <a:solidFill>
                  <a:srgbClr val="FAFD00"/>
                </a:solidFill>
                <a:latin typeface="Arial" charset="0"/>
              </a:rPr>
              <a:t>metastatic</a:t>
            </a:r>
            <a:r>
              <a:rPr lang="de-CH" altLang="de-DE" sz="2800" dirty="0">
                <a:solidFill>
                  <a:srgbClr val="FAFD00"/>
                </a:solidFill>
                <a:latin typeface="Arial" charset="0"/>
              </a:rPr>
              <a:t> </a:t>
            </a:r>
            <a:r>
              <a:rPr lang="de-CH" altLang="de-DE" sz="2800" dirty="0" err="1">
                <a:solidFill>
                  <a:srgbClr val="FAFD00"/>
                </a:solidFill>
                <a:latin typeface="Arial" charset="0"/>
              </a:rPr>
              <a:t>P'Ca</a:t>
            </a:r>
            <a:endParaRPr lang="de-CH" altLang="de-DE" sz="2800" dirty="0">
              <a:solidFill>
                <a:srgbClr val="FAFD00"/>
              </a:solidFill>
              <a:latin typeface="Arial" charset="0"/>
            </a:endParaRPr>
          </a:p>
        </p:txBody>
      </p:sp>
      <p:sp>
        <p:nvSpPr>
          <p:cNvPr id="524650" name="Line 362"/>
          <p:cNvSpPr>
            <a:spLocks noChangeShapeType="1"/>
          </p:cNvSpPr>
          <p:nvPr/>
        </p:nvSpPr>
        <p:spPr bwMode="auto">
          <a:xfrm rot="-5400000">
            <a:off x="4202816" y="4900775"/>
            <a:ext cx="860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51" name="Line 363"/>
          <p:cNvSpPr>
            <a:spLocks noChangeShapeType="1"/>
          </p:cNvSpPr>
          <p:nvPr/>
        </p:nvSpPr>
        <p:spPr bwMode="auto">
          <a:xfrm rot="-5400000">
            <a:off x="7525202" y="4900775"/>
            <a:ext cx="82802"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4652" name="Line 364"/>
          <p:cNvSpPr>
            <a:spLocks noChangeShapeType="1"/>
          </p:cNvSpPr>
          <p:nvPr/>
        </p:nvSpPr>
        <p:spPr bwMode="auto">
          <a:xfrm>
            <a:off x="1568739" y="4953542"/>
            <a:ext cx="6661727"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Tree>
    <p:extLst>
      <p:ext uri="{BB962C8B-B14F-4D97-AF65-F5344CB8AC3E}">
        <p14:creationId xmlns:p14="http://schemas.microsoft.com/office/powerpoint/2010/main" val="6590948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Line 2"/>
          <p:cNvSpPr>
            <a:spLocks noChangeShapeType="1"/>
          </p:cNvSpPr>
          <p:nvPr/>
        </p:nvSpPr>
        <p:spPr bwMode="auto">
          <a:xfrm>
            <a:off x="4843322" y="1677158"/>
            <a:ext cx="405535" cy="0"/>
          </a:xfrm>
          <a:prstGeom prst="line">
            <a:avLst/>
          </a:prstGeom>
          <a:noFill/>
          <a:ln w="50800">
            <a:solidFill>
              <a:srgbClr val="A3FFA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43" name="Line 3"/>
          <p:cNvSpPr>
            <a:spLocks noChangeShapeType="1"/>
          </p:cNvSpPr>
          <p:nvPr/>
        </p:nvSpPr>
        <p:spPr bwMode="auto">
          <a:xfrm>
            <a:off x="4843322" y="1980767"/>
            <a:ext cx="405535" cy="0"/>
          </a:xfrm>
          <a:prstGeom prst="line">
            <a:avLst/>
          </a:prstGeom>
          <a:noFill/>
          <a:ln w="5080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44" name="Rectangle 4"/>
          <p:cNvSpPr>
            <a:spLocks noChangeArrowheads="1"/>
          </p:cNvSpPr>
          <p:nvPr/>
        </p:nvSpPr>
        <p:spPr bwMode="auto">
          <a:xfrm>
            <a:off x="5248857" y="1469498"/>
            <a:ext cx="3994008" cy="10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3FFA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dirty="0">
                <a:solidFill>
                  <a:srgbClr val="A3FFA3"/>
                </a:solidFill>
                <a:latin typeface="Arial" charset="0"/>
              </a:rPr>
              <a:t>I</a:t>
            </a:r>
            <a:r>
              <a:rPr lang="de-CH" altLang="de-DE" sz="2000" dirty="0">
                <a:solidFill>
                  <a:srgbClr val="A5FFA5"/>
                </a:solidFill>
                <a:latin typeface="Arial" charset="0"/>
              </a:rPr>
              <a:t>m</a:t>
            </a:r>
            <a:r>
              <a:rPr lang="de-CH" altLang="de-DE" sz="2000" dirty="0">
                <a:solidFill>
                  <a:srgbClr val="A3FFA3"/>
                </a:solidFill>
                <a:latin typeface="Arial" charset="0"/>
              </a:rPr>
              <a:t>mediate  n = 256</a:t>
            </a:r>
          </a:p>
          <a:p>
            <a:pPr eaLnBrk="0" fontAlgn="base" hangingPunct="0">
              <a:spcBef>
                <a:spcPct val="0"/>
              </a:spcBef>
              <a:spcAft>
                <a:spcPct val="0"/>
              </a:spcAft>
            </a:pPr>
            <a:r>
              <a:rPr lang="de-CH" altLang="de-DE" sz="2000" dirty="0" err="1">
                <a:solidFill>
                  <a:srgbClr val="FFFF99"/>
                </a:solidFill>
                <a:latin typeface="Arial" charset="0"/>
              </a:rPr>
              <a:t>Deferred</a:t>
            </a:r>
            <a:r>
              <a:rPr lang="de-CH" altLang="de-DE" sz="2000" dirty="0">
                <a:solidFill>
                  <a:srgbClr val="FFFF99"/>
                </a:solidFill>
                <a:latin typeface="Arial" charset="0"/>
              </a:rPr>
              <a:t>     n = 244</a:t>
            </a:r>
          </a:p>
          <a:p>
            <a:pPr eaLnBrk="0" fontAlgn="base" hangingPunct="0">
              <a:spcBef>
                <a:spcPct val="0"/>
              </a:spcBef>
              <a:spcAft>
                <a:spcPct val="0"/>
              </a:spcAft>
            </a:pPr>
            <a:r>
              <a:rPr lang="de-CH" altLang="de-DE" sz="2000" dirty="0">
                <a:solidFill>
                  <a:srgbClr val="FFFFFF"/>
                </a:solidFill>
                <a:latin typeface="Arial" charset="0"/>
              </a:rPr>
              <a:t>p &lt; 0.0001, immediate v. </a:t>
            </a:r>
            <a:r>
              <a:rPr lang="de-CH" altLang="de-DE" sz="2000" dirty="0" err="1">
                <a:solidFill>
                  <a:srgbClr val="FFFFFF"/>
                </a:solidFill>
                <a:latin typeface="Arial" charset="0"/>
              </a:rPr>
              <a:t>deferred</a:t>
            </a:r>
            <a:endParaRPr lang="de-CH" altLang="de-DE" sz="2000" dirty="0">
              <a:solidFill>
                <a:srgbClr val="FFFFFF"/>
              </a:solidFill>
              <a:latin typeface="Arial" charset="0"/>
            </a:endParaRPr>
          </a:p>
        </p:txBody>
      </p:sp>
      <p:sp>
        <p:nvSpPr>
          <p:cNvPr id="522245" name="Rectangle 5"/>
          <p:cNvSpPr>
            <a:spLocks noChangeArrowheads="1"/>
          </p:cNvSpPr>
          <p:nvPr/>
        </p:nvSpPr>
        <p:spPr bwMode="auto">
          <a:xfrm>
            <a:off x="2527012" y="6455353"/>
            <a:ext cx="4384948" cy="36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800">
                <a:solidFill>
                  <a:srgbClr val="FFFFFF"/>
                </a:solidFill>
                <a:latin typeface="Arial" charset="0"/>
              </a:rPr>
              <a:t>with courtesy from Prof. D. Kirk, Glasgow</a:t>
            </a:r>
          </a:p>
        </p:txBody>
      </p:sp>
      <p:sp>
        <p:nvSpPr>
          <p:cNvPr id="522246" name="Rectangle 6"/>
          <p:cNvSpPr>
            <a:spLocks noChangeArrowheads="1"/>
          </p:cNvSpPr>
          <p:nvPr/>
        </p:nvSpPr>
        <p:spPr bwMode="auto">
          <a:xfrm>
            <a:off x="1206500" y="6036476"/>
            <a:ext cx="8044026" cy="53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lnSpc>
                <a:spcPct val="80000"/>
              </a:lnSpc>
              <a:spcBef>
                <a:spcPct val="0"/>
              </a:spcBef>
              <a:spcAft>
                <a:spcPct val="0"/>
              </a:spcAft>
            </a:pPr>
            <a:r>
              <a:rPr lang="de-CH" altLang="de-DE" sz="1800" dirty="0">
                <a:solidFill>
                  <a:srgbClr val="FFFFFF"/>
                </a:solidFill>
                <a:latin typeface="Arial" charset="0"/>
              </a:rPr>
              <a:t>Time </a:t>
            </a:r>
            <a:r>
              <a:rPr lang="de-CH" altLang="de-DE" sz="1800" dirty="0" err="1">
                <a:solidFill>
                  <a:srgbClr val="FFFFFF"/>
                </a:solidFill>
                <a:latin typeface="Arial" charset="0"/>
              </a:rPr>
              <a:t>to</a:t>
            </a:r>
            <a:r>
              <a:rPr lang="de-CH" altLang="de-DE" sz="1800" dirty="0">
                <a:solidFill>
                  <a:srgbClr val="FFFFFF"/>
                </a:solidFill>
                <a:latin typeface="Arial" charset="0"/>
              </a:rPr>
              <a:t> </a:t>
            </a:r>
            <a:r>
              <a:rPr lang="de-CH" altLang="de-DE" sz="1800" dirty="0" err="1">
                <a:solidFill>
                  <a:srgbClr val="FFFFFF"/>
                </a:solidFill>
                <a:latin typeface="Arial" charset="0"/>
              </a:rPr>
              <a:t>distant</a:t>
            </a:r>
            <a:r>
              <a:rPr lang="de-CH" altLang="de-DE" sz="1800" dirty="0">
                <a:solidFill>
                  <a:srgbClr val="FFFFFF"/>
                </a:solidFill>
                <a:latin typeface="Arial" charset="0"/>
              </a:rPr>
              <a:t> </a:t>
            </a:r>
            <a:r>
              <a:rPr lang="de-CH" altLang="de-DE" sz="1800" dirty="0" err="1">
                <a:solidFill>
                  <a:srgbClr val="FFFFFF"/>
                </a:solidFill>
                <a:latin typeface="Arial" charset="0"/>
              </a:rPr>
              <a:t>disease</a:t>
            </a:r>
            <a:r>
              <a:rPr lang="de-CH" altLang="de-DE" sz="1800" dirty="0">
                <a:solidFill>
                  <a:srgbClr val="FFFFFF"/>
                </a:solidFill>
                <a:latin typeface="Arial" charset="0"/>
              </a:rPr>
              <a:t> </a:t>
            </a:r>
            <a:r>
              <a:rPr lang="de-CH" altLang="de-DE" sz="1800" dirty="0" err="1">
                <a:solidFill>
                  <a:srgbClr val="FFFFFF"/>
                </a:solidFill>
                <a:latin typeface="Arial" charset="0"/>
              </a:rPr>
              <a:t>progression</a:t>
            </a:r>
            <a:r>
              <a:rPr lang="de-CH" altLang="de-DE" sz="1800" dirty="0">
                <a:solidFill>
                  <a:srgbClr val="FFFFFF"/>
                </a:solidFill>
                <a:latin typeface="Arial" charset="0"/>
              </a:rPr>
              <a:t>, </a:t>
            </a:r>
            <a:r>
              <a:rPr lang="de-CH" altLang="de-DE" sz="1800" dirty="0" err="1">
                <a:solidFill>
                  <a:srgbClr val="FFFFFF"/>
                </a:solidFill>
                <a:latin typeface="Arial" charset="0"/>
              </a:rPr>
              <a:t>or</a:t>
            </a:r>
            <a:r>
              <a:rPr lang="de-CH" altLang="de-DE" sz="1800" dirty="0">
                <a:solidFill>
                  <a:srgbClr val="FFFFFF"/>
                </a:solidFill>
                <a:latin typeface="Arial" charset="0"/>
              </a:rPr>
              <a:t> </a:t>
            </a:r>
            <a:r>
              <a:rPr lang="de-CH" altLang="de-DE" sz="1800" dirty="0" err="1">
                <a:solidFill>
                  <a:srgbClr val="FFFFFF"/>
                </a:solidFill>
                <a:latin typeface="Arial" charset="0"/>
              </a:rPr>
              <a:t>death</a:t>
            </a:r>
            <a:r>
              <a:rPr lang="de-CH" altLang="de-DE" sz="1800" dirty="0">
                <a:solidFill>
                  <a:srgbClr val="FFFFFF"/>
                </a:solidFill>
                <a:latin typeface="Arial" charset="0"/>
              </a:rPr>
              <a:t> </a:t>
            </a:r>
            <a:r>
              <a:rPr lang="de-CH" altLang="de-DE" sz="1800" dirty="0" err="1">
                <a:solidFill>
                  <a:srgbClr val="FFFFFF"/>
                </a:solidFill>
                <a:latin typeface="Arial" charset="0"/>
              </a:rPr>
              <a:t>from</a:t>
            </a:r>
            <a:r>
              <a:rPr lang="de-CH" altLang="de-DE" sz="1800" dirty="0">
                <a:solidFill>
                  <a:srgbClr val="FFFFFF"/>
                </a:solidFill>
                <a:latin typeface="Arial" charset="0"/>
              </a:rPr>
              <a:t> </a:t>
            </a:r>
            <a:r>
              <a:rPr lang="de-CH" altLang="de-DE" sz="1800" dirty="0" err="1">
                <a:solidFill>
                  <a:srgbClr val="FFFFFF"/>
                </a:solidFill>
                <a:latin typeface="Arial" charset="0"/>
              </a:rPr>
              <a:t>prostate</a:t>
            </a:r>
            <a:r>
              <a:rPr lang="de-CH" altLang="de-DE" sz="1800" dirty="0">
                <a:solidFill>
                  <a:srgbClr val="FFFFFF"/>
                </a:solidFill>
                <a:latin typeface="Arial" charset="0"/>
              </a:rPr>
              <a:t> </a:t>
            </a:r>
            <a:r>
              <a:rPr lang="de-CH" altLang="de-DE" sz="1800" dirty="0" err="1">
                <a:solidFill>
                  <a:srgbClr val="FFFFFF"/>
                </a:solidFill>
                <a:latin typeface="Arial" charset="0"/>
              </a:rPr>
              <a:t>cancer</a:t>
            </a:r>
            <a:r>
              <a:rPr lang="de-CH" altLang="de-DE" sz="1800" dirty="0">
                <a:solidFill>
                  <a:srgbClr val="FFFFFF"/>
                </a:solidFill>
                <a:latin typeface="Arial" charset="0"/>
              </a:rPr>
              <a:t> - </a:t>
            </a:r>
            <a:r>
              <a:rPr lang="de-CH" altLang="de-DE" sz="1800" dirty="0" err="1">
                <a:solidFill>
                  <a:srgbClr val="FFFFFF"/>
                </a:solidFill>
                <a:latin typeface="Arial" charset="0"/>
              </a:rPr>
              <a:t>patients</a:t>
            </a:r>
            <a:r>
              <a:rPr lang="de-CH" altLang="de-DE" sz="1800" dirty="0">
                <a:solidFill>
                  <a:srgbClr val="FFFFFF"/>
                </a:solidFill>
                <a:latin typeface="Arial" charset="0"/>
              </a:rPr>
              <a:t> </a:t>
            </a:r>
          </a:p>
          <a:p>
            <a:pPr eaLnBrk="0" fontAlgn="base" hangingPunct="0">
              <a:lnSpc>
                <a:spcPct val="80000"/>
              </a:lnSpc>
              <a:spcBef>
                <a:spcPct val="0"/>
              </a:spcBef>
              <a:spcAft>
                <a:spcPct val="0"/>
              </a:spcAft>
            </a:pPr>
            <a:r>
              <a:rPr lang="de-CH" altLang="de-DE" sz="1800" dirty="0" err="1">
                <a:solidFill>
                  <a:srgbClr val="FAFD00"/>
                </a:solidFill>
                <a:latin typeface="Arial" charset="0"/>
              </a:rPr>
              <a:t>entered</a:t>
            </a:r>
            <a:r>
              <a:rPr lang="de-CH" altLang="de-DE" sz="1800" dirty="0">
                <a:solidFill>
                  <a:srgbClr val="FAFD00"/>
                </a:solidFill>
                <a:latin typeface="Arial" charset="0"/>
              </a:rPr>
              <a:t> </a:t>
            </a:r>
            <a:r>
              <a:rPr lang="de-CH" altLang="de-DE" sz="1800" dirty="0" err="1">
                <a:solidFill>
                  <a:srgbClr val="FAFD00"/>
                </a:solidFill>
                <a:latin typeface="Arial" charset="0"/>
              </a:rPr>
              <a:t>as</a:t>
            </a:r>
            <a:r>
              <a:rPr lang="de-CH" altLang="de-DE" sz="1800" dirty="0">
                <a:solidFill>
                  <a:srgbClr val="FAFD00"/>
                </a:solidFill>
                <a:latin typeface="Arial" charset="0"/>
              </a:rPr>
              <a:t> non </a:t>
            </a:r>
            <a:r>
              <a:rPr lang="de-CH" altLang="de-DE" sz="1800" dirty="0" err="1">
                <a:solidFill>
                  <a:srgbClr val="FAFD00"/>
                </a:solidFill>
                <a:latin typeface="Arial" charset="0"/>
              </a:rPr>
              <a:t>metastatic</a:t>
            </a:r>
            <a:r>
              <a:rPr lang="de-CH" altLang="de-DE" sz="1800" dirty="0">
                <a:solidFill>
                  <a:srgbClr val="FAFD00"/>
                </a:solidFill>
                <a:latin typeface="Arial" charset="0"/>
              </a:rPr>
              <a:t> (M0)</a:t>
            </a:r>
            <a:r>
              <a:rPr lang="de-CH" altLang="de-DE" sz="1800" dirty="0">
                <a:solidFill>
                  <a:srgbClr val="FFFFFF"/>
                </a:solidFill>
                <a:latin typeface="Arial" charset="0"/>
              </a:rPr>
              <a:t>, </a:t>
            </a:r>
            <a:r>
              <a:rPr lang="de-CH" altLang="de-DE" sz="1800" dirty="0" err="1">
                <a:solidFill>
                  <a:srgbClr val="FFFFFF"/>
                </a:solidFill>
                <a:latin typeface="Arial" charset="0"/>
              </a:rPr>
              <a:t>by</a:t>
            </a:r>
            <a:r>
              <a:rPr lang="de-CH" altLang="de-DE" sz="1800" dirty="0">
                <a:solidFill>
                  <a:srgbClr val="FFFFFF"/>
                </a:solidFill>
                <a:latin typeface="Arial" charset="0"/>
              </a:rPr>
              <a:t> </a:t>
            </a:r>
            <a:r>
              <a:rPr lang="de-CH" altLang="de-DE" sz="1800" dirty="0" err="1">
                <a:solidFill>
                  <a:srgbClr val="FFFFFF"/>
                </a:solidFill>
                <a:latin typeface="Arial" charset="0"/>
              </a:rPr>
              <a:t>randomisation</a:t>
            </a:r>
            <a:r>
              <a:rPr lang="de-CH" altLang="de-DE" sz="1800" dirty="0">
                <a:solidFill>
                  <a:srgbClr val="FFFFFF"/>
                </a:solidFill>
                <a:latin typeface="Arial" charset="0"/>
              </a:rPr>
              <a:t> </a:t>
            </a:r>
            <a:r>
              <a:rPr lang="de-CH" altLang="de-DE" sz="1800" dirty="0" err="1">
                <a:solidFill>
                  <a:srgbClr val="FFFFFF"/>
                </a:solidFill>
                <a:latin typeface="Arial" charset="0"/>
              </a:rPr>
              <a:t>group</a:t>
            </a:r>
            <a:r>
              <a:rPr lang="de-CH" altLang="de-DE" sz="1800" dirty="0">
                <a:solidFill>
                  <a:srgbClr val="FFFFFF"/>
                </a:solidFill>
                <a:latin typeface="Arial" charset="0"/>
              </a:rPr>
              <a:t>.</a:t>
            </a:r>
          </a:p>
        </p:txBody>
      </p:sp>
      <p:sp>
        <p:nvSpPr>
          <p:cNvPr id="522248" name="Rectangle 8"/>
          <p:cNvSpPr>
            <a:spLocks noChangeArrowheads="1"/>
          </p:cNvSpPr>
          <p:nvPr/>
        </p:nvSpPr>
        <p:spPr bwMode="auto">
          <a:xfrm>
            <a:off x="575830" y="4753845"/>
            <a:ext cx="362238" cy="423755"/>
          </a:xfrm>
          <a:prstGeom prst="rect">
            <a:avLst/>
          </a:prstGeom>
          <a:solidFill>
            <a:srgbClr val="000066"/>
          </a:solidFill>
          <a:ln w="25399">
            <a:solidFill>
              <a:srgbClr val="000066"/>
            </a:solidFill>
            <a:miter lim="800000"/>
            <a:headEnd type="none" w="sm" len="sm"/>
            <a:tailEnd type="none" w="med" len="lg"/>
          </a:ln>
          <a:effectLs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522249" name="Line 9"/>
          <p:cNvSpPr>
            <a:spLocks noChangeShapeType="1"/>
          </p:cNvSpPr>
          <p:nvPr/>
        </p:nvSpPr>
        <p:spPr bwMode="auto">
          <a:xfrm flipV="1">
            <a:off x="1568739" y="1295621"/>
            <a:ext cx="0" cy="3657925"/>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0" name="Line 10"/>
          <p:cNvSpPr>
            <a:spLocks noChangeShapeType="1"/>
          </p:cNvSpPr>
          <p:nvPr/>
        </p:nvSpPr>
        <p:spPr bwMode="auto">
          <a:xfrm>
            <a:off x="1568739" y="4953542"/>
            <a:ext cx="6661727"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1" name="Line 11"/>
          <p:cNvSpPr>
            <a:spLocks noChangeShapeType="1"/>
          </p:cNvSpPr>
          <p:nvPr/>
        </p:nvSpPr>
        <p:spPr bwMode="auto">
          <a:xfrm>
            <a:off x="1578845" y="2219438"/>
            <a:ext cx="73603" cy="162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2" name="Line 12"/>
          <p:cNvSpPr>
            <a:spLocks noChangeShapeType="1"/>
          </p:cNvSpPr>
          <p:nvPr/>
        </p:nvSpPr>
        <p:spPr bwMode="auto">
          <a:xfrm>
            <a:off x="1578845" y="1305358"/>
            <a:ext cx="73603" cy="162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3" name="Line 13"/>
          <p:cNvSpPr>
            <a:spLocks noChangeShapeType="1"/>
          </p:cNvSpPr>
          <p:nvPr/>
        </p:nvSpPr>
        <p:spPr bwMode="auto">
          <a:xfrm>
            <a:off x="1578845" y="3123767"/>
            <a:ext cx="73603" cy="162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4" name="Line 14"/>
          <p:cNvSpPr>
            <a:spLocks noChangeShapeType="1"/>
          </p:cNvSpPr>
          <p:nvPr/>
        </p:nvSpPr>
        <p:spPr bwMode="auto">
          <a:xfrm>
            <a:off x="1578845" y="4026477"/>
            <a:ext cx="73603" cy="162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5" name="Line 15"/>
          <p:cNvSpPr>
            <a:spLocks noChangeShapeType="1"/>
          </p:cNvSpPr>
          <p:nvPr/>
        </p:nvSpPr>
        <p:spPr bwMode="auto">
          <a:xfrm rot="-5400000">
            <a:off x="2191924" y="4896811"/>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6" name="Line 16"/>
          <p:cNvSpPr>
            <a:spLocks noChangeShapeType="1"/>
          </p:cNvSpPr>
          <p:nvPr/>
        </p:nvSpPr>
        <p:spPr bwMode="auto">
          <a:xfrm rot="-5400000">
            <a:off x="2873109" y="4898435"/>
            <a:ext cx="82803"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7" name="Line 17"/>
          <p:cNvSpPr>
            <a:spLocks noChangeShapeType="1"/>
          </p:cNvSpPr>
          <p:nvPr/>
        </p:nvSpPr>
        <p:spPr bwMode="auto">
          <a:xfrm rot="-5400000">
            <a:off x="3541298" y="4900053"/>
            <a:ext cx="82802" cy="144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8" name="Line 18"/>
          <p:cNvSpPr>
            <a:spLocks noChangeShapeType="1"/>
          </p:cNvSpPr>
          <p:nvPr/>
        </p:nvSpPr>
        <p:spPr bwMode="auto">
          <a:xfrm rot="-5400000">
            <a:off x="4202816" y="4900775"/>
            <a:ext cx="860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59" name="Line 19"/>
          <p:cNvSpPr>
            <a:spLocks noChangeShapeType="1"/>
          </p:cNvSpPr>
          <p:nvPr/>
        </p:nvSpPr>
        <p:spPr bwMode="auto">
          <a:xfrm rot="-5400000">
            <a:off x="4870469" y="4900058"/>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60" name="Line 20"/>
          <p:cNvSpPr>
            <a:spLocks noChangeShapeType="1"/>
          </p:cNvSpPr>
          <p:nvPr/>
        </p:nvSpPr>
        <p:spPr bwMode="auto">
          <a:xfrm rot="-5400000">
            <a:off x="5534336" y="4898435"/>
            <a:ext cx="82803"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61" name="Line 21"/>
          <p:cNvSpPr>
            <a:spLocks noChangeShapeType="1"/>
          </p:cNvSpPr>
          <p:nvPr/>
        </p:nvSpPr>
        <p:spPr bwMode="auto">
          <a:xfrm rot="-5400000">
            <a:off x="6196753" y="4900053"/>
            <a:ext cx="82802" cy="1444"/>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62" name="Line 22"/>
          <p:cNvSpPr>
            <a:spLocks noChangeShapeType="1"/>
          </p:cNvSpPr>
          <p:nvPr/>
        </p:nvSpPr>
        <p:spPr bwMode="auto">
          <a:xfrm rot="-5400000">
            <a:off x="6864946" y="4900058"/>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63" name="Line 23"/>
          <p:cNvSpPr>
            <a:spLocks noChangeShapeType="1"/>
          </p:cNvSpPr>
          <p:nvPr/>
        </p:nvSpPr>
        <p:spPr bwMode="auto">
          <a:xfrm rot="-5400000">
            <a:off x="7525202" y="4900775"/>
            <a:ext cx="82802"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64" name="Line 24"/>
          <p:cNvSpPr>
            <a:spLocks noChangeShapeType="1"/>
          </p:cNvSpPr>
          <p:nvPr/>
        </p:nvSpPr>
        <p:spPr bwMode="auto">
          <a:xfrm rot="-5400000">
            <a:off x="8172469" y="4900058"/>
            <a:ext cx="82802" cy="144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65" name="Text Box 25"/>
          <p:cNvSpPr txBox="1">
            <a:spLocks noChangeArrowheads="1"/>
          </p:cNvSpPr>
          <p:nvPr/>
        </p:nvSpPr>
        <p:spPr bwMode="auto">
          <a:xfrm>
            <a:off x="1044380" y="1121894"/>
            <a:ext cx="608550"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100</a:t>
            </a:r>
          </a:p>
        </p:txBody>
      </p:sp>
      <p:sp>
        <p:nvSpPr>
          <p:cNvPr id="522266" name="Text Box 26"/>
          <p:cNvSpPr txBox="1">
            <a:spLocks noChangeArrowheads="1"/>
          </p:cNvSpPr>
          <p:nvPr/>
        </p:nvSpPr>
        <p:spPr bwMode="auto">
          <a:xfrm>
            <a:off x="1133166" y="2027852"/>
            <a:ext cx="465883"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75</a:t>
            </a:r>
          </a:p>
        </p:txBody>
      </p:sp>
      <p:sp>
        <p:nvSpPr>
          <p:cNvPr id="522267" name="Text Box 27"/>
          <p:cNvSpPr txBox="1">
            <a:spLocks noChangeArrowheads="1"/>
          </p:cNvSpPr>
          <p:nvPr/>
        </p:nvSpPr>
        <p:spPr bwMode="auto">
          <a:xfrm>
            <a:off x="1133166" y="2932187"/>
            <a:ext cx="465883"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50</a:t>
            </a:r>
          </a:p>
        </p:txBody>
      </p:sp>
      <p:sp>
        <p:nvSpPr>
          <p:cNvPr id="522268" name="Text Box 28"/>
          <p:cNvSpPr txBox="1">
            <a:spLocks noChangeArrowheads="1"/>
          </p:cNvSpPr>
          <p:nvPr/>
        </p:nvSpPr>
        <p:spPr bwMode="auto">
          <a:xfrm>
            <a:off x="1133166" y="3836519"/>
            <a:ext cx="465883"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25</a:t>
            </a:r>
          </a:p>
        </p:txBody>
      </p:sp>
      <p:sp>
        <p:nvSpPr>
          <p:cNvPr id="522269" name="Text Box 29"/>
          <p:cNvSpPr txBox="1">
            <a:spLocks noChangeArrowheads="1"/>
          </p:cNvSpPr>
          <p:nvPr/>
        </p:nvSpPr>
        <p:spPr bwMode="auto">
          <a:xfrm>
            <a:off x="1275834" y="4770077"/>
            <a:ext cx="323216" cy="36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2000" b="1">
                <a:solidFill>
                  <a:srgbClr val="FFFFFF"/>
                </a:solidFill>
                <a:latin typeface="Arial" charset="0"/>
              </a:rPr>
              <a:t>0</a:t>
            </a:r>
          </a:p>
        </p:txBody>
      </p:sp>
      <p:sp>
        <p:nvSpPr>
          <p:cNvPr id="522270" name="Text Box 30"/>
          <p:cNvSpPr txBox="1">
            <a:spLocks noChangeArrowheads="1"/>
          </p:cNvSpPr>
          <p:nvPr/>
        </p:nvSpPr>
        <p:spPr bwMode="auto">
          <a:xfrm>
            <a:off x="1268072"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0</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256</a:t>
            </a:r>
          </a:p>
          <a:p>
            <a:pPr algn="ctr" eaLnBrk="0" fontAlgn="base" hangingPunct="0">
              <a:lnSpc>
                <a:spcPct val="90000"/>
              </a:lnSpc>
              <a:spcBef>
                <a:spcPct val="0"/>
              </a:spcBef>
              <a:spcAft>
                <a:spcPct val="0"/>
              </a:spcAft>
            </a:pPr>
            <a:r>
              <a:rPr lang="de-CH" altLang="de-DE" sz="2000" b="1">
                <a:solidFill>
                  <a:srgbClr val="FFFF99"/>
                </a:solidFill>
                <a:latin typeface="Arial" charset="0"/>
              </a:rPr>
              <a:t>244</a:t>
            </a:r>
          </a:p>
        </p:txBody>
      </p:sp>
      <p:sp>
        <p:nvSpPr>
          <p:cNvPr id="522271" name="Text Box 31"/>
          <p:cNvSpPr txBox="1">
            <a:spLocks noChangeArrowheads="1"/>
          </p:cNvSpPr>
          <p:nvPr/>
        </p:nvSpPr>
        <p:spPr bwMode="auto">
          <a:xfrm>
            <a:off x="1930493"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1</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237</a:t>
            </a:r>
          </a:p>
          <a:p>
            <a:pPr algn="ctr" eaLnBrk="0" fontAlgn="base" hangingPunct="0">
              <a:lnSpc>
                <a:spcPct val="90000"/>
              </a:lnSpc>
              <a:spcBef>
                <a:spcPct val="0"/>
              </a:spcBef>
              <a:spcAft>
                <a:spcPct val="0"/>
              </a:spcAft>
            </a:pPr>
            <a:r>
              <a:rPr lang="de-CH" altLang="de-DE" sz="2000" b="1">
                <a:solidFill>
                  <a:srgbClr val="FFFF99"/>
                </a:solidFill>
                <a:latin typeface="Arial" charset="0"/>
              </a:rPr>
              <a:t>201</a:t>
            </a:r>
          </a:p>
        </p:txBody>
      </p:sp>
      <p:sp>
        <p:nvSpPr>
          <p:cNvPr id="522272" name="Text Box 32"/>
          <p:cNvSpPr txBox="1">
            <a:spLocks noChangeArrowheads="1"/>
          </p:cNvSpPr>
          <p:nvPr/>
        </p:nvSpPr>
        <p:spPr bwMode="auto">
          <a:xfrm>
            <a:off x="2614561"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2</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206</a:t>
            </a:r>
          </a:p>
          <a:p>
            <a:pPr algn="ctr" eaLnBrk="0" fontAlgn="base" hangingPunct="0">
              <a:lnSpc>
                <a:spcPct val="90000"/>
              </a:lnSpc>
              <a:spcBef>
                <a:spcPct val="0"/>
              </a:spcBef>
              <a:spcAft>
                <a:spcPct val="0"/>
              </a:spcAft>
            </a:pPr>
            <a:r>
              <a:rPr lang="de-CH" altLang="de-DE" sz="2000" b="1">
                <a:solidFill>
                  <a:srgbClr val="FFFF99"/>
                </a:solidFill>
                <a:latin typeface="Arial" charset="0"/>
              </a:rPr>
              <a:t>156</a:t>
            </a:r>
          </a:p>
        </p:txBody>
      </p:sp>
      <p:sp>
        <p:nvSpPr>
          <p:cNvPr id="522273" name="Text Box 33"/>
          <p:cNvSpPr txBox="1">
            <a:spLocks noChangeArrowheads="1"/>
          </p:cNvSpPr>
          <p:nvPr/>
        </p:nvSpPr>
        <p:spPr bwMode="auto">
          <a:xfrm>
            <a:off x="3276260"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3</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165</a:t>
            </a:r>
          </a:p>
          <a:p>
            <a:pPr algn="ctr" eaLnBrk="0" fontAlgn="base" hangingPunct="0">
              <a:lnSpc>
                <a:spcPct val="90000"/>
              </a:lnSpc>
              <a:spcBef>
                <a:spcPct val="0"/>
              </a:spcBef>
              <a:spcAft>
                <a:spcPct val="0"/>
              </a:spcAft>
            </a:pPr>
            <a:r>
              <a:rPr lang="de-CH" altLang="de-DE" sz="2000" b="1">
                <a:solidFill>
                  <a:srgbClr val="FFFF99"/>
                </a:solidFill>
                <a:latin typeface="Arial" charset="0"/>
              </a:rPr>
              <a:t>118</a:t>
            </a:r>
          </a:p>
        </p:txBody>
      </p:sp>
      <p:sp>
        <p:nvSpPr>
          <p:cNvPr id="522274" name="Text Box 34"/>
          <p:cNvSpPr txBox="1">
            <a:spLocks noChangeArrowheads="1"/>
          </p:cNvSpPr>
          <p:nvPr/>
        </p:nvSpPr>
        <p:spPr bwMode="auto">
          <a:xfrm>
            <a:off x="3937960" y="4922697"/>
            <a:ext cx="608550"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4</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125</a:t>
            </a:r>
          </a:p>
          <a:p>
            <a:pPr algn="ctr" eaLnBrk="0" fontAlgn="base" hangingPunct="0">
              <a:lnSpc>
                <a:spcPct val="90000"/>
              </a:lnSpc>
              <a:spcBef>
                <a:spcPct val="0"/>
              </a:spcBef>
              <a:spcAft>
                <a:spcPct val="0"/>
              </a:spcAft>
            </a:pPr>
            <a:r>
              <a:rPr lang="de-CH" altLang="de-DE" sz="2000" b="1">
                <a:solidFill>
                  <a:srgbClr val="FFFFFF"/>
                </a:solidFill>
                <a:latin typeface="Arial" charset="0"/>
              </a:rPr>
              <a:t>  </a:t>
            </a:r>
            <a:r>
              <a:rPr lang="de-CH" altLang="de-DE" sz="2000" b="1">
                <a:solidFill>
                  <a:srgbClr val="FFFF99"/>
                </a:solidFill>
                <a:latin typeface="Arial" charset="0"/>
              </a:rPr>
              <a:t>92</a:t>
            </a:r>
          </a:p>
        </p:txBody>
      </p:sp>
      <p:sp>
        <p:nvSpPr>
          <p:cNvPr id="522275" name="Text Box 35"/>
          <p:cNvSpPr txBox="1">
            <a:spLocks noChangeArrowheads="1"/>
          </p:cNvSpPr>
          <p:nvPr/>
        </p:nvSpPr>
        <p:spPr bwMode="auto">
          <a:xfrm>
            <a:off x="4671716"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5</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86</a:t>
            </a:r>
          </a:p>
          <a:p>
            <a:pPr algn="ctr" eaLnBrk="0" fontAlgn="base" hangingPunct="0">
              <a:lnSpc>
                <a:spcPct val="90000"/>
              </a:lnSpc>
              <a:spcBef>
                <a:spcPct val="0"/>
              </a:spcBef>
              <a:spcAft>
                <a:spcPct val="0"/>
              </a:spcAft>
            </a:pPr>
            <a:r>
              <a:rPr lang="de-CH" altLang="de-DE" sz="2000" b="1">
                <a:solidFill>
                  <a:srgbClr val="FFFF99"/>
                </a:solidFill>
                <a:latin typeface="Arial" charset="0"/>
              </a:rPr>
              <a:t>64</a:t>
            </a:r>
          </a:p>
        </p:txBody>
      </p:sp>
      <p:sp>
        <p:nvSpPr>
          <p:cNvPr id="522276" name="Text Box 36"/>
          <p:cNvSpPr txBox="1">
            <a:spLocks noChangeArrowheads="1"/>
          </p:cNvSpPr>
          <p:nvPr/>
        </p:nvSpPr>
        <p:spPr bwMode="auto">
          <a:xfrm>
            <a:off x="5340634"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6</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59</a:t>
            </a:r>
          </a:p>
          <a:p>
            <a:pPr algn="ctr" eaLnBrk="0" fontAlgn="base" hangingPunct="0">
              <a:lnSpc>
                <a:spcPct val="90000"/>
              </a:lnSpc>
              <a:spcBef>
                <a:spcPct val="0"/>
              </a:spcBef>
              <a:spcAft>
                <a:spcPct val="0"/>
              </a:spcAft>
            </a:pPr>
            <a:r>
              <a:rPr lang="de-CH" altLang="de-DE" sz="2000" b="1">
                <a:solidFill>
                  <a:srgbClr val="FFFF99"/>
                </a:solidFill>
                <a:latin typeface="Arial" charset="0"/>
              </a:rPr>
              <a:t>38</a:t>
            </a:r>
          </a:p>
        </p:txBody>
      </p:sp>
      <p:sp>
        <p:nvSpPr>
          <p:cNvPr id="522277" name="Text Box 37"/>
          <p:cNvSpPr txBox="1">
            <a:spLocks noChangeArrowheads="1"/>
          </p:cNvSpPr>
          <p:nvPr/>
        </p:nvSpPr>
        <p:spPr bwMode="auto">
          <a:xfrm>
            <a:off x="6004496"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FF99"/>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7</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38</a:t>
            </a:r>
          </a:p>
          <a:p>
            <a:pPr algn="ctr" eaLnBrk="0" fontAlgn="base" hangingPunct="0">
              <a:lnSpc>
                <a:spcPct val="90000"/>
              </a:lnSpc>
              <a:spcBef>
                <a:spcPct val="0"/>
              </a:spcBef>
              <a:spcAft>
                <a:spcPct val="0"/>
              </a:spcAft>
            </a:pPr>
            <a:r>
              <a:rPr lang="de-CH" altLang="de-DE" sz="2000" b="1">
                <a:solidFill>
                  <a:srgbClr val="FFFF99"/>
                </a:solidFill>
                <a:latin typeface="Arial" charset="0"/>
              </a:rPr>
              <a:t>22</a:t>
            </a:r>
          </a:p>
        </p:txBody>
      </p:sp>
      <p:sp>
        <p:nvSpPr>
          <p:cNvPr id="522278" name="Text Box 38"/>
          <p:cNvSpPr txBox="1">
            <a:spLocks noChangeArrowheads="1"/>
          </p:cNvSpPr>
          <p:nvPr/>
        </p:nvSpPr>
        <p:spPr bwMode="auto">
          <a:xfrm>
            <a:off x="6671966"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8</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20</a:t>
            </a:r>
          </a:p>
          <a:p>
            <a:pPr algn="ctr" eaLnBrk="0" fontAlgn="base" hangingPunct="0">
              <a:lnSpc>
                <a:spcPct val="90000"/>
              </a:lnSpc>
              <a:spcBef>
                <a:spcPct val="0"/>
              </a:spcBef>
              <a:spcAft>
                <a:spcPct val="0"/>
              </a:spcAft>
            </a:pPr>
            <a:r>
              <a:rPr lang="de-CH" altLang="de-DE" sz="2000" b="1">
                <a:solidFill>
                  <a:srgbClr val="FFFF99"/>
                </a:solidFill>
                <a:latin typeface="Arial" charset="0"/>
              </a:rPr>
              <a:t>13</a:t>
            </a:r>
          </a:p>
        </p:txBody>
      </p:sp>
      <p:sp>
        <p:nvSpPr>
          <p:cNvPr id="522279" name="Text Box 39"/>
          <p:cNvSpPr txBox="1">
            <a:spLocks noChangeArrowheads="1"/>
          </p:cNvSpPr>
          <p:nvPr/>
        </p:nvSpPr>
        <p:spPr bwMode="auto">
          <a:xfrm>
            <a:off x="7332225"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9</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12</a:t>
            </a:r>
          </a:p>
          <a:p>
            <a:pPr algn="ctr" eaLnBrk="0" fontAlgn="base" hangingPunct="0">
              <a:lnSpc>
                <a:spcPct val="90000"/>
              </a:lnSpc>
              <a:spcBef>
                <a:spcPct val="0"/>
              </a:spcBef>
              <a:spcAft>
                <a:spcPct val="0"/>
              </a:spcAft>
            </a:pPr>
            <a:r>
              <a:rPr lang="de-CH" altLang="de-DE" sz="2000" b="1">
                <a:solidFill>
                  <a:srgbClr val="FFFFFF"/>
                </a:solidFill>
                <a:latin typeface="Arial" charset="0"/>
              </a:rPr>
              <a:t>  </a:t>
            </a:r>
            <a:r>
              <a:rPr lang="de-CH" altLang="de-DE" sz="2000" b="1">
                <a:solidFill>
                  <a:srgbClr val="FFFF99"/>
                </a:solidFill>
                <a:latin typeface="Arial" charset="0"/>
              </a:rPr>
              <a:t>9</a:t>
            </a:r>
          </a:p>
        </p:txBody>
      </p:sp>
      <p:sp>
        <p:nvSpPr>
          <p:cNvPr id="522280" name="Text Box 40"/>
          <p:cNvSpPr txBox="1">
            <a:spLocks noChangeArrowheads="1"/>
          </p:cNvSpPr>
          <p:nvPr/>
        </p:nvSpPr>
        <p:spPr bwMode="auto">
          <a:xfrm>
            <a:off x="7975160" y="4922697"/>
            <a:ext cx="465883" cy="119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000" b="1">
                <a:solidFill>
                  <a:srgbClr val="FFFFFF"/>
                </a:solidFill>
                <a:latin typeface="Arial" charset="0"/>
              </a:rPr>
              <a:t>10</a:t>
            </a:r>
          </a:p>
          <a:p>
            <a:pPr algn="ctr" eaLnBrk="0" fontAlgn="base" hangingPunct="0">
              <a:lnSpc>
                <a:spcPct val="90000"/>
              </a:lnSpc>
              <a:spcBef>
                <a:spcPct val="0"/>
              </a:spcBef>
              <a:spcAft>
                <a:spcPct val="0"/>
              </a:spcAft>
            </a:pPr>
            <a:endParaRPr lang="de-CH" altLang="de-DE" sz="2000" b="1">
              <a:solidFill>
                <a:srgbClr val="FFFFFF"/>
              </a:solidFill>
              <a:latin typeface="Arial" charset="0"/>
            </a:endParaRPr>
          </a:p>
          <a:p>
            <a:pPr algn="ctr" eaLnBrk="0" fontAlgn="base" hangingPunct="0">
              <a:lnSpc>
                <a:spcPct val="90000"/>
              </a:lnSpc>
              <a:spcBef>
                <a:spcPct val="0"/>
              </a:spcBef>
              <a:spcAft>
                <a:spcPct val="0"/>
              </a:spcAft>
            </a:pPr>
            <a:r>
              <a:rPr lang="de-CH" altLang="de-DE" sz="2000" b="1">
                <a:solidFill>
                  <a:srgbClr val="A5FFA5"/>
                </a:solidFill>
                <a:latin typeface="Arial" charset="0"/>
              </a:rPr>
              <a:t>7</a:t>
            </a:r>
          </a:p>
          <a:p>
            <a:pPr algn="ctr" eaLnBrk="0" fontAlgn="base" hangingPunct="0">
              <a:lnSpc>
                <a:spcPct val="90000"/>
              </a:lnSpc>
              <a:spcBef>
                <a:spcPct val="0"/>
              </a:spcBef>
              <a:spcAft>
                <a:spcPct val="0"/>
              </a:spcAft>
            </a:pPr>
            <a:r>
              <a:rPr lang="de-CH" altLang="de-DE" sz="2000" b="1">
                <a:solidFill>
                  <a:srgbClr val="FFFF99"/>
                </a:solidFill>
                <a:latin typeface="Arial" charset="0"/>
              </a:rPr>
              <a:t>2</a:t>
            </a:r>
          </a:p>
        </p:txBody>
      </p:sp>
      <p:sp>
        <p:nvSpPr>
          <p:cNvPr id="522281" name="Text Box 41"/>
          <p:cNvSpPr txBox="1">
            <a:spLocks noChangeArrowheads="1"/>
          </p:cNvSpPr>
          <p:nvPr/>
        </p:nvSpPr>
        <p:spPr bwMode="auto">
          <a:xfrm>
            <a:off x="3686160" y="5210071"/>
            <a:ext cx="2448541" cy="28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1400" b="1">
                <a:solidFill>
                  <a:srgbClr val="FFFFFF"/>
                </a:solidFill>
                <a:latin typeface="Arial" charset="0"/>
              </a:rPr>
              <a:t>Years since randomisation</a:t>
            </a:r>
          </a:p>
        </p:txBody>
      </p:sp>
      <p:grpSp>
        <p:nvGrpSpPr>
          <p:cNvPr id="522282" name="Group 42"/>
          <p:cNvGrpSpPr>
            <a:grpSpLocks/>
          </p:cNvGrpSpPr>
          <p:nvPr/>
        </p:nvGrpSpPr>
        <p:grpSpPr bwMode="auto">
          <a:xfrm>
            <a:off x="1604823" y="1324846"/>
            <a:ext cx="6641523" cy="2373673"/>
            <a:chOff x="1137" y="835"/>
            <a:chExt cx="4707" cy="1495"/>
          </a:xfrm>
        </p:grpSpPr>
        <p:sp>
          <p:nvSpPr>
            <p:cNvPr id="522283" name="Line 43"/>
            <p:cNvSpPr>
              <a:spLocks noChangeShapeType="1"/>
            </p:cNvSpPr>
            <p:nvPr/>
          </p:nvSpPr>
          <p:spPr bwMode="auto">
            <a:xfrm>
              <a:off x="1137" y="835"/>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84" name="Line 44"/>
            <p:cNvSpPr>
              <a:spLocks noChangeShapeType="1"/>
            </p:cNvSpPr>
            <p:nvPr/>
          </p:nvSpPr>
          <p:spPr bwMode="auto">
            <a:xfrm>
              <a:off x="1155" y="842"/>
              <a:ext cx="8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85" name="Line 45"/>
            <p:cNvSpPr>
              <a:spLocks noChangeShapeType="1"/>
            </p:cNvSpPr>
            <p:nvPr/>
          </p:nvSpPr>
          <p:spPr bwMode="auto">
            <a:xfrm>
              <a:off x="1242" y="851"/>
              <a:ext cx="6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86" name="Line 46"/>
            <p:cNvSpPr>
              <a:spLocks noChangeShapeType="1"/>
            </p:cNvSpPr>
            <p:nvPr/>
          </p:nvSpPr>
          <p:spPr bwMode="auto">
            <a:xfrm>
              <a:off x="1305" y="863"/>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87" name="Line 47"/>
            <p:cNvSpPr>
              <a:spLocks noChangeShapeType="1"/>
            </p:cNvSpPr>
            <p:nvPr/>
          </p:nvSpPr>
          <p:spPr bwMode="auto">
            <a:xfrm flipH="1">
              <a:off x="1341" y="872"/>
              <a:ext cx="13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88" name="Line 48"/>
            <p:cNvSpPr>
              <a:spLocks noChangeShapeType="1"/>
            </p:cNvSpPr>
            <p:nvPr/>
          </p:nvSpPr>
          <p:spPr bwMode="auto">
            <a:xfrm flipH="1">
              <a:off x="1464" y="878"/>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89" name="Line 49"/>
            <p:cNvSpPr>
              <a:spLocks noChangeShapeType="1"/>
            </p:cNvSpPr>
            <p:nvPr/>
          </p:nvSpPr>
          <p:spPr bwMode="auto">
            <a:xfrm flipH="1">
              <a:off x="1491" y="890"/>
              <a:ext cx="6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0" name="Line 50"/>
            <p:cNvSpPr>
              <a:spLocks noChangeShapeType="1"/>
            </p:cNvSpPr>
            <p:nvPr/>
          </p:nvSpPr>
          <p:spPr bwMode="auto">
            <a:xfrm flipH="1">
              <a:off x="1542" y="899"/>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1" name="Line 51"/>
            <p:cNvSpPr>
              <a:spLocks noChangeShapeType="1"/>
            </p:cNvSpPr>
            <p:nvPr/>
          </p:nvSpPr>
          <p:spPr bwMode="auto">
            <a:xfrm flipH="1" flipV="1">
              <a:off x="1551" y="911"/>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2" name="Line 52"/>
            <p:cNvSpPr>
              <a:spLocks noChangeShapeType="1"/>
            </p:cNvSpPr>
            <p:nvPr/>
          </p:nvSpPr>
          <p:spPr bwMode="auto">
            <a:xfrm flipH="1">
              <a:off x="1569" y="923"/>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3" name="Line 53"/>
            <p:cNvSpPr>
              <a:spLocks noChangeShapeType="1"/>
            </p:cNvSpPr>
            <p:nvPr/>
          </p:nvSpPr>
          <p:spPr bwMode="auto">
            <a:xfrm flipH="1">
              <a:off x="1590" y="926"/>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4" name="Line 54"/>
            <p:cNvSpPr>
              <a:spLocks noChangeShapeType="1"/>
            </p:cNvSpPr>
            <p:nvPr/>
          </p:nvSpPr>
          <p:spPr bwMode="auto">
            <a:xfrm flipH="1">
              <a:off x="1614" y="935"/>
              <a:ext cx="5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5" name="Line 55"/>
            <p:cNvSpPr>
              <a:spLocks noChangeShapeType="1"/>
            </p:cNvSpPr>
            <p:nvPr/>
          </p:nvSpPr>
          <p:spPr bwMode="auto">
            <a:xfrm flipH="1">
              <a:off x="1665" y="944"/>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6" name="Line 56"/>
            <p:cNvSpPr>
              <a:spLocks noChangeShapeType="1"/>
            </p:cNvSpPr>
            <p:nvPr/>
          </p:nvSpPr>
          <p:spPr bwMode="auto">
            <a:xfrm flipH="1">
              <a:off x="1671" y="959"/>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7" name="Line 57"/>
            <p:cNvSpPr>
              <a:spLocks noChangeShapeType="1"/>
            </p:cNvSpPr>
            <p:nvPr/>
          </p:nvSpPr>
          <p:spPr bwMode="auto">
            <a:xfrm flipH="1">
              <a:off x="1701" y="968"/>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8" name="Line 58"/>
            <p:cNvSpPr>
              <a:spLocks noChangeShapeType="1"/>
            </p:cNvSpPr>
            <p:nvPr/>
          </p:nvSpPr>
          <p:spPr bwMode="auto">
            <a:xfrm flipH="1">
              <a:off x="1716" y="974"/>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299" name="Line 59"/>
            <p:cNvSpPr>
              <a:spLocks noChangeShapeType="1"/>
            </p:cNvSpPr>
            <p:nvPr/>
          </p:nvSpPr>
          <p:spPr bwMode="auto">
            <a:xfrm flipH="1">
              <a:off x="1743" y="986"/>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0" name="Line 60"/>
            <p:cNvSpPr>
              <a:spLocks noChangeShapeType="1"/>
            </p:cNvSpPr>
            <p:nvPr/>
          </p:nvSpPr>
          <p:spPr bwMode="auto">
            <a:xfrm flipH="1">
              <a:off x="1761" y="998"/>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1" name="Line 61"/>
            <p:cNvSpPr>
              <a:spLocks noChangeShapeType="1"/>
            </p:cNvSpPr>
            <p:nvPr/>
          </p:nvSpPr>
          <p:spPr bwMode="auto">
            <a:xfrm flipH="1">
              <a:off x="1791" y="1007"/>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2" name="Line 62"/>
            <p:cNvSpPr>
              <a:spLocks noChangeShapeType="1"/>
            </p:cNvSpPr>
            <p:nvPr/>
          </p:nvSpPr>
          <p:spPr bwMode="auto">
            <a:xfrm flipH="1">
              <a:off x="1812" y="1022"/>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3" name="Line 63"/>
            <p:cNvSpPr>
              <a:spLocks noChangeShapeType="1"/>
            </p:cNvSpPr>
            <p:nvPr/>
          </p:nvSpPr>
          <p:spPr bwMode="auto">
            <a:xfrm flipH="1">
              <a:off x="1833" y="1031"/>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4" name="Line 64"/>
            <p:cNvSpPr>
              <a:spLocks noChangeShapeType="1"/>
            </p:cNvSpPr>
            <p:nvPr/>
          </p:nvSpPr>
          <p:spPr bwMode="auto">
            <a:xfrm flipH="1">
              <a:off x="1872" y="1043"/>
              <a:ext cx="6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5" name="Line 65"/>
            <p:cNvSpPr>
              <a:spLocks noChangeShapeType="1"/>
            </p:cNvSpPr>
            <p:nvPr/>
          </p:nvSpPr>
          <p:spPr bwMode="auto">
            <a:xfrm flipH="1">
              <a:off x="1929" y="1055"/>
              <a:ext cx="7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6" name="Line 66"/>
            <p:cNvSpPr>
              <a:spLocks noChangeShapeType="1"/>
            </p:cNvSpPr>
            <p:nvPr/>
          </p:nvSpPr>
          <p:spPr bwMode="auto">
            <a:xfrm flipH="1">
              <a:off x="2001" y="1061"/>
              <a:ext cx="3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7" name="Line 67"/>
            <p:cNvSpPr>
              <a:spLocks noChangeShapeType="1"/>
            </p:cNvSpPr>
            <p:nvPr/>
          </p:nvSpPr>
          <p:spPr bwMode="auto">
            <a:xfrm flipH="1">
              <a:off x="2025" y="1076"/>
              <a:ext cx="4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8" name="Line 68"/>
            <p:cNvSpPr>
              <a:spLocks noChangeShapeType="1"/>
            </p:cNvSpPr>
            <p:nvPr/>
          </p:nvSpPr>
          <p:spPr bwMode="auto">
            <a:xfrm flipH="1">
              <a:off x="2067" y="1085"/>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09" name="Line 69"/>
            <p:cNvSpPr>
              <a:spLocks noChangeShapeType="1"/>
            </p:cNvSpPr>
            <p:nvPr/>
          </p:nvSpPr>
          <p:spPr bwMode="auto">
            <a:xfrm flipH="1">
              <a:off x="2082" y="1097"/>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0" name="Line 70"/>
            <p:cNvSpPr>
              <a:spLocks noChangeShapeType="1"/>
            </p:cNvSpPr>
            <p:nvPr/>
          </p:nvSpPr>
          <p:spPr bwMode="auto">
            <a:xfrm>
              <a:off x="2100" y="1115"/>
              <a:ext cx="1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1" name="Line 71"/>
            <p:cNvSpPr>
              <a:spLocks noChangeShapeType="1"/>
            </p:cNvSpPr>
            <p:nvPr/>
          </p:nvSpPr>
          <p:spPr bwMode="auto">
            <a:xfrm flipH="1">
              <a:off x="2112" y="1124"/>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2" name="Line 72"/>
            <p:cNvSpPr>
              <a:spLocks noChangeShapeType="1"/>
            </p:cNvSpPr>
            <p:nvPr/>
          </p:nvSpPr>
          <p:spPr bwMode="auto">
            <a:xfrm flipH="1">
              <a:off x="2121" y="1136"/>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3" name="Line 73"/>
            <p:cNvSpPr>
              <a:spLocks noChangeShapeType="1"/>
            </p:cNvSpPr>
            <p:nvPr/>
          </p:nvSpPr>
          <p:spPr bwMode="auto">
            <a:xfrm flipH="1">
              <a:off x="2127" y="1148"/>
              <a:ext cx="14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4" name="Line 74"/>
            <p:cNvSpPr>
              <a:spLocks noChangeShapeType="1"/>
            </p:cNvSpPr>
            <p:nvPr/>
          </p:nvSpPr>
          <p:spPr bwMode="auto">
            <a:xfrm flipH="1">
              <a:off x="2271" y="1157"/>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5" name="Line 75"/>
            <p:cNvSpPr>
              <a:spLocks noChangeShapeType="1"/>
            </p:cNvSpPr>
            <p:nvPr/>
          </p:nvSpPr>
          <p:spPr bwMode="auto">
            <a:xfrm flipH="1">
              <a:off x="2310" y="1169"/>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6" name="Line 76"/>
            <p:cNvSpPr>
              <a:spLocks noChangeShapeType="1"/>
            </p:cNvSpPr>
            <p:nvPr/>
          </p:nvSpPr>
          <p:spPr bwMode="auto">
            <a:xfrm flipH="1">
              <a:off x="2340" y="1178"/>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7" name="Line 77"/>
            <p:cNvSpPr>
              <a:spLocks noChangeShapeType="1"/>
            </p:cNvSpPr>
            <p:nvPr/>
          </p:nvSpPr>
          <p:spPr bwMode="auto">
            <a:xfrm flipH="1">
              <a:off x="2379" y="1190"/>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8" name="Line 78"/>
            <p:cNvSpPr>
              <a:spLocks noChangeShapeType="1"/>
            </p:cNvSpPr>
            <p:nvPr/>
          </p:nvSpPr>
          <p:spPr bwMode="auto">
            <a:xfrm flipH="1">
              <a:off x="2394" y="1202"/>
              <a:ext cx="13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19" name="Line 79"/>
            <p:cNvSpPr>
              <a:spLocks noChangeShapeType="1"/>
            </p:cNvSpPr>
            <p:nvPr/>
          </p:nvSpPr>
          <p:spPr bwMode="auto">
            <a:xfrm flipH="1">
              <a:off x="2520" y="1214"/>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0" name="Line 80"/>
            <p:cNvSpPr>
              <a:spLocks noChangeShapeType="1"/>
            </p:cNvSpPr>
            <p:nvPr/>
          </p:nvSpPr>
          <p:spPr bwMode="auto">
            <a:xfrm flipH="1">
              <a:off x="2526" y="1238"/>
              <a:ext cx="3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1" name="Line 81"/>
            <p:cNvSpPr>
              <a:spLocks noChangeShapeType="1"/>
            </p:cNvSpPr>
            <p:nvPr/>
          </p:nvSpPr>
          <p:spPr bwMode="auto">
            <a:xfrm flipH="1">
              <a:off x="2526" y="1226"/>
              <a:ext cx="1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2" name="Line 82"/>
            <p:cNvSpPr>
              <a:spLocks noChangeShapeType="1"/>
            </p:cNvSpPr>
            <p:nvPr/>
          </p:nvSpPr>
          <p:spPr bwMode="auto">
            <a:xfrm flipV="1">
              <a:off x="2556" y="1229"/>
              <a:ext cx="0" cy="36"/>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3" name="Line 83"/>
            <p:cNvSpPr>
              <a:spLocks noChangeShapeType="1"/>
            </p:cNvSpPr>
            <p:nvPr/>
          </p:nvSpPr>
          <p:spPr bwMode="auto">
            <a:xfrm>
              <a:off x="2559" y="1280"/>
              <a:ext cx="8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4" name="Line 84"/>
            <p:cNvSpPr>
              <a:spLocks noChangeShapeType="1"/>
            </p:cNvSpPr>
            <p:nvPr/>
          </p:nvSpPr>
          <p:spPr bwMode="auto">
            <a:xfrm flipH="1" flipV="1">
              <a:off x="2565" y="1256"/>
              <a:ext cx="0" cy="2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5" name="Line 85"/>
            <p:cNvSpPr>
              <a:spLocks noChangeShapeType="1"/>
            </p:cNvSpPr>
            <p:nvPr/>
          </p:nvSpPr>
          <p:spPr bwMode="auto">
            <a:xfrm flipH="1">
              <a:off x="2637" y="1307"/>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6" name="Line 86"/>
            <p:cNvSpPr>
              <a:spLocks noChangeShapeType="1"/>
            </p:cNvSpPr>
            <p:nvPr/>
          </p:nvSpPr>
          <p:spPr bwMode="auto">
            <a:xfrm flipV="1">
              <a:off x="2643" y="1271"/>
              <a:ext cx="0" cy="45"/>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7" name="Line 87"/>
            <p:cNvSpPr>
              <a:spLocks noChangeShapeType="1"/>
            </p:cNvSpPr>
            <p:nvPr/>
          </p:nvSpPr>
          <p:spPr bwMode="auto">
            <a:xfrm>
              <a:off x="2676" y="1322"/>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8" name="Line 88"/>
            <p:cNvSpPr>
              <a:spLocks noChangeShapeType="1"/>
            </p:cNvSpPr>
            <p:nvPr/>
          </p:nvSpPr>
          <p:spPr bwMode="auto">
            <a:xfrm flipV="1">
              <a:off x="2721" y="1313"/>
              <a:ext cx="0" cy="5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29" name="Line 89"/>
            <p:cNvSpPr>
              <a:spLocks noChangeShapeType="1"/>
            </p:cNvSpPr>
            <p:nvPr/>
          </p:nvSpPr>
          <p:spPr bwMode="auto">
            <a:xfrm flipH="1" flipV="1">
              <a:off x="2733" y="1355"/>
              <a:ext cx="0" cy="2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0" name="Line 90"/>
            <p:cNvSpPr>
              <a:spLocks noChangeShapeType="1"/>
            </p:cNvSpPr>
            <p:nvPr/>
          </p:nvSpPr>
          <p:spPr bwMode="auto">
            <a:xfrm flipH="1">
              <a:off x="2736" y="1367"/>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1" name="Line 91"/>
            <p:cNvSpPr>
              <a:spLocks noChangeShapeType="1"/>
            </p:cNvSpPr>
            <p:nvPr/>
          </p:nvSpPr>
          <p:spPr bwMode="auto">
            <a:xfrm flipH="1">
              <a:off x="2775" y="1379"/>
              <a:ext cx="4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2" name="Line 92"/>
            <p:cNvSpPr>
              <a:spLocks noChangeShapeType="1"/>
            </p:cNvSpPr>
            <p:nvPr/>
          </p:nvSpPr>
          <p:spPr bwMode="auto">
            <a:xfrm flipH="1">
              <a:off x="2811" y="1406"/>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3" name="Line 93"/>
            <p:cNvSpPr>
              <a:spLocks noChangeShapeType="1"/>
            </p:cNvSpPr>
            <p:nvPr/>
          </p:nvSpPr>
          <p:spPr bwMode="auto">
            <a:xfrm>
              <a:off x="2802" y="1391"/>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4" name="Line 94"/>
            <p:cNvSpPr>
              <a:spLocks noChangeShapeType="1"/>
            </p:cNvSpPr>
            <p:nvPr/>
          </p:nvSpPr>
          <p:spPr bwMode="auto">
            <a:xfrm flipV="1">
              <a:off x="2829" y="1421"/>
              <a:ext cx="2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5" name="Line 95"/>
            <p:cNvSpPr>
              <a:spLocks noChangeShapeType="1"/>
            </p:cNvSpPr>
            <p:nvPr/>
          </p:nvSpPr>
          <p:spPr bwMode="auto">
            <a:xfrm flipH="1">
              <a:off x="2841" y="1430"/>
              <a:ext cx="6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6" name="Line 96"/>
            <p:cNvSpPr>
              <a:spLocks noChangeShapeType="1"/>
            </p:cNvSpPr>
            <p:nvPr/>
          </p:nvSpPr>
          <p:spPr bwMode="auto">
            <a:xfrm>
              <a:off x="2895" y="1445"/>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7" name="Line 97"/>
            <p:cNvSpPr>
              <a:spLocks noChangeShapeType="1"/>
            </p:cNvSpPr>
            <p:nvPr/>
          </p:nvSpPr>
          <p:spPr bwMode="auto">
            <a:xfrm>
              <a:off x="2904" y="1460"/>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8" name="Line 98"/>
            <p:cNvSpPr>
              <a:spLocks noChangeShapeType="1"/>
            </p:cNvSpPr>
            <p:nvPr/>
          </p:nvSpPr>
          <p:spPr bwMode="auto">
            <a:xfrm>
              <a:off x="2910" y="1469"/>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39" name="Line 99"/>
            <p:cNvSpPr>
              <a:spLocks noChangeShapeType="1"/>
            </p:cNvSpPr>
            <p:nvPr/>
          </p:nvSpPr>
          <p:spPr bwMode="auto">
            <a:xfrm>
              <a:off x="2922" y="1484"/>
              <a:ext cx="1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0" name="Line 100"/>
            <p:cNvSpPr>
              <a:spLocks noChangeShapeType="1"/>
            </p:cNvSpPr>
            <p:nvPr/>
          </p:nvSpPr>
          <p:spPr bwMode="auto">
            <a:xfrm flipH="1">
              <a:off x="2925" y="1499"/>
              <a:ext cx="11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1" name="Line 101"/>
            <p:cNvSpPr>
              <a:spLocks noChangeShapeType="1"/>
            </p:cNvSpPr>
            <p:nvPr/>
          </p:nvSpPr>
          <p:spPr bwMode="auto">
            <a:xfrm>
              <a:off x="3021" y="1511"/>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2" name="Line 102"/>
            <p:cNvSpPr>
              <a:spLocks noChangeShapeType="1"/>
            </p:cNvSpPr>
            <p:nvPr/>
          </p:nvSpPr>
          <p:spPr bwMode="auto">
            <a:xfrm flipH="1">
              <a:off x="3030" y="1523"/>
              <a:ext cx="12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3" name="Line 103"/>
            <p:cNvSpPr>
              <a:spLocks noChangeShapeType="1"/>
            </p:cNvSpPr>
            <p:nvPr/>
          </p:nvSpPr>
          <p:spPr bwMode="auto">
            <a:xfrm flipH="1">
              <a:off x="3153" y="1538"/>
              <a:ext cx="33"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4" name="Line 104"/>
            <p:cNvSpPr>
              <a:spLocks noChangeShapeType="1"/>
            </p:cNvSpPr>
            <p:nvPr/>
          </p:nvSpPr>
          <p:spPr bwMode="auto">
            <a:xfrm flipH="1">
              <a:off x="3174" y="1550"/>
              <a:ext cx="5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5" name="Line 105"/>
            <p:cNvSpPr>
              <a:spLocks noChangeShapeType="1"/>
            </p:cNvSpPr>
            <p:nvPr/>
          </p:nvSpPr>
          <p:spPr bwMode="auto">
            <a:xfrm flipH="1">
              <a:off x="3213" y="1565"/>
              <a:ext cx="3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6" name="Line 106"/>
            <p:cNvSpPr>
              <a:spLocks noChangeShapeType="1"/>
            </p:cNvSpPr>
            <p:nvPr/>
          </p:nvSpPr>
          <p:spPr bwMode="auto">
            <a:xfrm>
              <a:off x="3243" y="1583"/>
              <a:ext cx="2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7" name="Line 107"/>
            <p:cNvSpPr>
              <a:spLocks noChangeShapeType="1"/>
            </p:cNvSpPr>
            <p:nvPr/>
          </p:nvSpPr>
          <p:spPr bwMode="auto">
            <a:xfrm>
              <a:off x="3255" y="1598"/>
              <a:ext cx="8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8" name="Line 108"/>
            <p:cNvSpPr>
              <a:spLocks noChangeShapeType="1"/>
            </p:cNvSpPr>
            <p:nvPr/>
          </p:nvSpPr>
          <p:spPr bwMode="auto">
            <a:xfrm flipH="1" flipV="1">
              <a:off x="3333" y="1589"/>
              <a:ext cx="0" cy="42"/>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49" name="Line 109"/>
            <p:cNvSpPr>
              <a:spLocks noChangeShapeType="1"/>
            </p:cNvSpPr>
            <p:nvPr/>
          </p:nvSpPr>
          <p:spPr bwMode="auto">
            <a:xfrm>
              <a:off x="3321" y="1625"/>
              <a:ext cx="60"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0" name="Line 110"/>
            <p:cNvSpPr>
              <a:spLocks noChangeShapeType="1"/>
            </p:cNvSpPr>
            <p:nvPr/>
          </p:nvSpPr>
          <p:spPr bwMode="auto">
            <a:xfrm flipH="1">
              <a:off x="3369" y="1643"/>
              <a:ext cx="4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1" name="Line 111"/>
            <p:cNvSpPr>
              <a:spLocks noChangeShapeType="1"/>
            </p:cNvSpPr>
            <p:nvPr/>
          </p:nvSpPr>
          <p:spPr bwMode="auto">
            <a:xfrm flipH="1">
              <a:off x="3399" y="1661"/>
              <a:ext cx="2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2" name="Line 112"/>
            <p:cNvSpPr>
              <a:spLocks noChangeShapeType="1"/>
            </p:cNvSpPr>
            <p:nvPr/>
          </p:nvSpPr>
          <p:spPr bwMode="auto">
            <a:xfrm flipH="1">
              <a:off x="3414" y="1676"/>
              <a:ext cx="17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3" name="Line 113"/>
            <p:cNvSpPr>
              <a:spLocks noChangeShapeType="1"/>
            </p:cNvSpPr>
            <p:nvPr/>
          </p:nvSpPr>
          <p:spPr bwMode="auto">
            <a:xfrm flipH="1">
              <a:off x="3573" y="1694"/>
              <a:ext cx="7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4" name="Line 114"/>
            <p:cNvSpPr>
              <a:spLocks noChangeShapeType="1"/>
            </p:cNvSpPr>
            <p:nvPr/>
          </p:nvSpPr>
          <p:spPr bwMode="auto">
            <a:xfrm flipH="1">
              <a:off x="3639" y="1718"/>
              <a:ext cx="15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5" name="Line 115"/>
            <p:cNvSpPr>
              <a:spLocks noChangeShapeType="1"/>
            </p:cNvSpPr>
            <p:nvPr/>
          </p:nvSpPr>
          <p:spPr bwMode="auto">
            <a:xfrm flipV="1">
              <a:off x="3789" y="1709"/>
              <a:ext cx="0" cy="3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6" name="Line 116"/>
            <p:cNvSpPr>
              <a:spLocks noChangeShapeType="1"/>
            </p:cNvSpPr>
            <p:nvPr/>
          </p:nvSpPr>
          <p:spPr bwMode="auto">
            <a:xfrm flipV="1">
              <a:off x="3804" y="1736"/>
              <a:ext cx="0" cy="27"/>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7" name="Line 117"/>
            <p:cNvSpPr>
              <a:spLocks noChangeShapeType="1"/>
            </p:cNvSpPr>
            <p:nvPr/>
          </p:nvSpPr>
          <p:spPr bwMode="auto">
            <a:xfrm flipV="1">
              <a:off x="3816" y="1754"/>
              <a:ext cx="0" cy="3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8" name="Line 118"/>
            <p:cNvSpPr>
              <a:spLocks noChangeShapeType="1"/>
            </p:cNvSpPr>
            <p:nvPr/>
          </p:nvSpPr>
          <p:spPr bwMode="auto">
            <a:xfrm flipH="1">
              <a:off x="3807" y="1781"/>
              <a:ext cx="96"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59" name="Line 119"/>
            <p:cNvSpPr>
              <a:spLocks noChangeShapeType="1"/>
            </p:cNvSpPr>
            <p:nvPr/>
          </p:nvSpPr>
          <p:spPr bwMode="auto">
            <a:xfrm flipH="1">
              <a:off x="3891" y="1805"/>
              <a:ext cx="174"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0" name="Line 120"/>
            <p:cNvSpPr>
              <a:spLocks noChangeShapeType="1"/>
            </p:cNvSpPr>
            <p:nvPr/>
          </p:nvSpPr>
          <p:spPr bwMode="auto">
            <a:xfrm flipV="1">
              <a:off x="4059" y="1796"/>
              <a:ext cx="0" cy="33"/>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1" name="Line 121"/>
            <p:cNvSpPr>
              <a:spLocks noChangeShapeType="1"/>
            </p:cNvSpPr>
            <p:nvPr/>
          </p:nvSpPr>
          <p:spPr bwMode="auto">
            <a:xfrm flipV="1">
              <a:off x="4077" y="1820"/>
              <a:ext cx="0" cy="36"/>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2" name="Line 122"/>
            <p:cNvSpPr>
              <a:spLocks noChangeShapeType="1"/>
            </p:cNvSpPr>
            <p:nvPr/>
          </p:nvSpPr>
          <p:spPr bwMode="auto">
            <a:xfrm flipH="1">
              <a:off x="4065" y="1850"/>
              <a:ext cx="10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3" name="Line 123"/>
            <p:cNvSpPr>
              <a:spLocks noChangeShapeType="1"/>
            </p:cNvSpPr>
            <p:nvPr/>
          </p:nvSpPr>
          <p:spPr bwMode="auto">
            <a:xfrm>
              <a:off x="4155" y="1877"/>
              <a:ext cx="4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4" name="Line 124"/>
            <p:cNvSpPr>
              <a:spLocks noChangeShapeType="1"/>
            </p:cNvSpPr>
            <p:nvPr/>
          </p:nvSpPr>
          <p:spPr bwMode="auto">
            <a:xfrm flipV="1">
              <a:off x="4161" y="1838"/>
              <a:ext cx="0" cy="4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5" name="Line 125"/>
            <p:cNvSpPr>
              <a:spLocks noChangeShapeType="1"/>
            </p:cNvSpPr>
            <p:nvPr/>
          </p:nvSpPr>
          <p:spPr bwMode="auto">
            <a:xfrm>
              <a:off x="4188" y="1904"/>
              <a:ext cx="5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6" name="Line 126"/>
            <p:cNvSpPr>
              <a:spLocks noChangeShapeType="1"/>
            </p:cNvSpPr>
            <p:nvPr/>
          </p:nvSpPr>
          <p:spPr bwMode="auto">
            <a:xfrm flipV="1">
              <a:off x="4195" y="1866"/>
              <a:ext cx="0" cy="4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7" name="Line 127"/>
            <p:cNvSpPr>
              <a:spLocks noChangeShapeType="1"/>
            </p:cNvSpPr>
            <p:nvPr/>
          </p:nvSpPr>
          <p:spPr bwMode="auto">
            <a:xfrm>
              <a:off x="4233" y="1929"/>
              <a:ext cx="13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8" name="Line 128"/>
            <p:cNvSpPr>
              <a:spLocks noChangeShapeType="1"/>
            </p:cNvSpPr>
            <p:nvPr/>
          </p:nvSpPr>
          <p:spPr bwMode="auto">
            <a:xfrm flipV="1">
              <a:off x="4236" y="1893"/>
              <a:ext cx="0" cy="4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69" name="Line 129"/>
            <p:cNvSpPr>
              <a:spLocks noChangeShapeType="1"/>
            </p:cNvSpPr>
            <p:nvPr/>
          </p:nvSpPr>
          <p:spPr bwMode="auto">
            <a:xfrm>
              <a:off x="4359" y="1956"/>
              <a:ext cx="117"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0" name="Line 130"/>
            <p:cNvSpPr>
              <a:spLocks noChangeShapeType="1"/>
            </p:cNvSpPr>
            <p:nvPr/>
          </p:nvSpPr>
          <p:spPr bwMode="auto">
            <a:xfrm flipV="1">
              <a:off x="4362" y="1920"/>
              <a:ext cx="0" cy="4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1" name="Line 131"/>
            <p:cNvSpPr>
              <a:spLocks noChangeShapeType="1"/>
            </p:cNvSpPr>
            <p:nvPr/>
          </p:nvSpPr>
          <p:spPr bwMode="auto">
            <a:xfrm flipV="1">
              <a:off x="4470" y="1944"/>
              <a:ext cx="0" cy="5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2" name="Line 132"/>
            <p:cNvSpPr>
              <a:spLocks noChangeShapeType="1"/>
            </p:cNvSpPr>
            <p:nvPr/>
          </p:nvSpPr>
          <p:spPr bwMode="auto">
            <a:xfrm flipV="1">
              <a:off x="4488" y="1983"/>
              <a:ext cx="0" cy="3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3" name="Line 133"/>
            <p:cNvSpPr>
              <a:spLocks noChangeShapeType="1"/>
            </p:cNvSpPr>
            <p:nvPr/>
          </p:nvSpPr>
          <p:spPr bwMode="auto">
            <a:xfrm flipV="1">
              <a:off x="4503" y="2013"/>
              <a:ext cx="0" cy="42"/>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4" name="Line 134"/>
            <p:cNvSpPr>
              <a:spLocks noChangeShapeType="1"/>
            </p:cNvSpPr>
            <p:nvPr/>
          </p:nvSpPr>
          <p:spPr bwMode="auto">
            <a:xfrm flipV="1">
              <a:off x="4515" y="2049"/>
              <a:ext cx="0" cy="39"/>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5" name="Line 135"/>
            <p:cNvSpPr>
              <a:spLocks noChangeShapeType="1"/>
            </p:cNvSpPr>
            <p:nvPr/>
          </p:nvSpPr>
          <p:spPr bwMode="auto">
            <a:xfrm flipH="1">
              <a:off x="4506" y="2082"/>
              <a:ext cx="48"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6" name="Line 136"/>
            <p:cNvSpPr>
              <a:spLocks noChangeShapeType="1"/>
            </p:cNvSpPr>
            <p:nvPr/>
          </p:nvSpPr>
          <p:spPr bwMode="auto">
            <a:xfrm flipV="1">
              <a:off x="4551" y="2072"/>
              <a:ext cx="0" cy="51"/>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7" name="Line 137"/>
            <p:cNvSpPr>
              <a:spLocks noChangeShapeType="1"/>
            </p:cNvSpPr>
            <p:nvPr/>
          </p:nvSpPr>
          <p:spPr bwMode="auto">
            <a:xfrm flipH="1">
              <a:off x="4541" y="2117"/>
              <a:ext cx="261"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8" name="Line 138"/>
            <p:cNvSpPr>
              <a:spLocks noChangeShapeType="1"/>
            </p:cNvSpPr>
            <p:nvPr/>
          </p:nvSpPr>
          <p:spPr bwMode="auto">
            <a:xfrm flipV="1">
              <a:off x="4797" y="2108"/>
              <a:ext cx="0" cy="54"/>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79" name="Line 139"/>
            <p:cNvSpPr>
              <a:spLocks noChangeShapeType="1"/>
            </p:cNvSpPr>
            <p:nvPr/>
          </p:nvSpPr>
          <p:spPr bwMode="auto">
            <a:xfrm flipH="1">
              <a:off x="4787" y="2159"/>
              <a:ext cx="282"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0" name="Line 140"/>
            <p:cNvSpPr>
              <a:spLocks noChangeShapeType="1"/>
            </p:cNvSpPr>
            <p:nvPr/>
          </p:nvSpPr>
          <p:spPr bwMode="auto">
            <a:xfrm flipV="1">
              <a:off x="5064" y="2150"/>
              <a:ext cx="0" cy="78"/>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1" name="Line 141"/>
            <p:cNvSpPr>
              <a:spLocks noChangeShapeType="1"/>
            </p:cNvSpPr>
            <p:nvPr/>
          </p:nvSpPr>
          <p:spPr bwMode="auto">
            <a:xfrm flipH="1">
              <a:off x="5052" y="2225"/>
              <a:ext cx="555"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2" name="Line 142"/>
            <p:cNvSpPr>
              <a:spLocks noChangeShapeType="1"/>
            </p:cNvSpPr>
            <p:nvPr/>
          </p:nvSpPr>
          <p:spPr bwMode="auto">
            <a:xfrm flipV="1">
              <a:off x="5607" y="2216"/>
              <a:ext cx="0" cy="114"/>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3" name="Line 143"/>
            <p:cNvSpPr>
              <a:spLocks noChangeShapeType="1"/>
            </p:cNvSpPr>
            <p:nvPr/>
          </p:nvSpPr>
          <p:spPr bwMode="auto">
            <a:xfrm>
              <a:off x="5595" y="2327"/>
              <a:ext cx="249" cy="0"/>
            </a:xfrm>
            <a:prstGeom prst="line">
              <a:avLst/>
            </a:prstGeom>
            <a:noFill/>
            <a:ln w="34925">
              <a:solidFill>
                <a:srgbClr val="A3FFA3"/>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sp>
        <p:nvSpPr>
          <p:cNvPr id="522385" name="Line 145"/>
          <p:cNvSpPr>
            <a:spLocks noChangeShapeType="1"/>
          </p:cNvSpPr>
          <p:nvPr/>
        </p:nvSpPr>
        <p:spPr bwMode="auto">
          <a:xfrm>
            <a:off x="1607705" y="1303735"/>
            <a:ext cx="3386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6" name="Line 146"/>
          <p:cNvSpPr>
            <a:spLocks noChangeShapeType="1"/>
          </p:cNvSpPr>
          <p:nvPr/>
        </p:nvSpPr>
        <p:spPr bwMode="auto">
          <a:xfrm flipH="1">
            <a:off x="1638750" y="1313257"/>
            <a:ext cx="508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7" name="Line 147"/>
          <p:cNvSpPr>
            <a:spLocks noChangeShapeType="1"/>
          </p:cNvSpPr>
          <p:nvPr/>
        </p:nvSpPr>
        <p:spPr bwMode="auto">
          <a:xfrm flipH="1">
            <a:off x="1689551" y="1325953"/>
            <a:ext cx="97369"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8" name="Line 148"/>
          <p:cNvSpPr>
            <a:spLocks noChangeShapeType="1"/>
          </p:cNvSpPr>
          <p:nvPr/>
        </p:nvSpPr>
        <p:spPr bwMode="auto">
          <a:xfrm flipV="1">
            <a:off x="1802443" y="1360868"/>
            <a:ext cx="0" cy="52372"/>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89" name="Line 149"/>
          <p:cNvSpPr>
            <a:spLocks noChangeShapeType="1"/>
          </p:cNvSpPr>
          <p:nvPr/>
        </p:nvSpPr>
        <p:spPr bwMode="auto">
          <a:xfrm>
            <a:off x="1785509" y="1403718"/>
            <a:ext cx="677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0" name="Line 150"/>
          <p:cNvSpPr>
            <a:spLocks noChangeShapeType="1"/>
          </p:cNvSpPr>
          <p:nvPr/>
        </p:nvSpPr>
        <p:spPr bwMode="auto">
          <a:xfrm flipH="1">
            <a:off x="1836311" y="1418001"/>
            <a:ext cx="804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1" name="Line 151"/>
          <p:cNvSpPr>
            <a:spLocks noChangeShapeType="1"/>
          </p:cNvSpPr>
          <p:nvPr/>
        </p:nvSpPr>
        <p:spPr bwMode="auto">
          <a:xfrm>
            <a:off x="1904046" y="1449741"/>
            <a:ext cx="381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2" name="Line 152"/>
          <p:cNvSpPr>
            <a:spLocks noChangeShapeType="1"/>
          </p:cNvSpPr>
          <p:nvPr/>
        </p:nvSpPr>
        <p:spPr bwMode="auto">
          <a:xfrm flipV="1">
            <a:off x="1942146" y="1437045"/>
            <a:ext cx="0" cy="80938"/>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3" name="Line 153"/>
          <p:cNvSpPr>
            <a:spLocks noChangeShapeType="1"/>
          </p:cNvSpPr>
          <p:nvPr/>
        </p:nvSpPr>
        <p:spPr bwMode="auto">
          <a:xfrm flipV="1">
            <a:off x="1970369" y="1503700"/>
            <a:ext cx="0" cy="61894"/>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4" name="Line 154"/>
          <p:cNvSpPr>
            <a:spLocks noChangeShapeType="1"/>
          </p:cNvSpPr>
          <p:nvPr/>
        </p:nvSpPr>
        <p:spPr bwMode="auto">
          <a:xfrm flipV="1">
            <a:off x="1997181" y="1560833"/>
            <a:ext cx="0" cy="47611"/>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5" name="Line 155"/>
          <p:cNvSpPr>
            <a:spLocks noChangeShapeType="1"/>
          </p:cNvSpPr>
          <p:nvPr/>
        </p:nvSpPr>
        <p:spPr bwMode="auto">
          <a:xfrm flipH="1">
            <a:off x="2090317" y="1708426"/>
            <a:ext cx="1016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6" name="Line 156"/>
          <p:cNvSpPr>
            <a:spLocks noChangeShapeType="1"/>
          </p:cNvSpPr>
          <p:nvPr/>
        </p:nvSpPr>
        <p:spPr bwMode="auto">
          <a:xfrm flipH="1">
            <a:off x="2056449" y="1689382"/>
            <a:ext cx="508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7" name="Line 157"/>
          <p:cNvSpPr>
            <a:spLocks noChangeShapeType="1"/>
          </p:cNvSpPr>
          <p:nvPr/>
        </p:nvSpPr>
        <p:spPr bwMode="auto">
          <a:xfrm flipH="1">
            <a:off x="2022582" y="1660816"/>
            <a:ext cx="550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8" name="Line 158"/>
          <p:cNvSpPr>
            <a:spLocks noChangeShapeType="1"/>
          </p:cNvSpPr>
          <p:nvPr/>
        </p:nvSpPr>
        <p:spPr bwMode="auto">
          <a:xfrm flipH="1">
            <a:off x="1997181" y="1627488"/>
            <a:ext cx="381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399" name="Line 159"/>
          <p:cNvSpPr>
            <a:spLocks noChangeShapeType="1"/>
          </p:cNvSpPr>
          <p:nvPr/>
        </p:nvSpPr>
        <p:spPr bwMode="auto">
          <a:xfrm>
            <a:off x="1988714" y="1598922"/>
            <a:ext cx="2116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0" name="Line 160"/>
          <p:cNvSpPr>
            <a:spLocks noChangeShapeType="1"/>
          </p:cNvSpPr>
          <p:nvPr/>
        </p:nvSpPr>
        <p:spPr bwMode="auto">
          <a:xfrm flipV="1">
            <a:off x="2191919" y="1694143"/>
            <a:ext cx="0" cy="95221"/>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1" name="Line 161"/>
          <p:cNvSpPr>
            <a:spLocks noChangeShapeType="1"/>
          </p:cNvSpPr>
          <p:nvPr/>
        </p:nvSpPr>
        <p:spPr bwMode="auto">
          <a:xfrm>
            <a:off x="2208853" y="1779842"/>
            <a:ext cx="0" cy="47611"/>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2" name="Line 162"/>
          <p:cNvSpPr>
            <a:spLocks noChangeShapeType="1"/>
          </p:cNvSpPr>
          <p:nvPr/>
        </p:nvSpPr>
        <p:spPr bwMode="auto">
          <a:xfrm>
            <a:off x="2213086" y="1840149"/>
            <a:ext cx="550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3" name="Line 163"/>
          <p:cNvSpPr>
            <a:spLocks noChangeShapeType="1"/>
          </p:cNvSpPr>
          <p:nvPr/>
        </p:nvSpPr>
        <p:spPr bwMode="auto">
          <a:xfrm>
            <a:off x="2246954" y="1875064"/>
            <a:ext cx="592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4" name="Line 164"/>
          <p:cNvSpPr>
            <a:spLocks noChangeShapeType="1"/>
          </p:cNvSpPr>
          <p:nvPr/>
        </p:nvSpPr>
        <p:spPr bwMode="auto">
          <a:xfrm flipV="1">
            <a:off x="2297755" y="1860781"/>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5" name="Line 165"/>
          <p:cNvSpPr>
            <a:spLocks noChangeShapeType="1"/>
          </p:cNvSpPr>
          <p:nvPr/>
        </p:nvSpPr>
        <p:spPr bwMode="auto">
          <a:xfrm>
            <a:off x="2318922" y="1927436"/>
            <a:ext cx="0" cy="52372"/>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6" name="Line 166"/>
          <p:cNvSpPr>
            <a:spLocks noChangeShapeType="1"/>
          </p:cNvSpPr>
          <p:nvPr/>
        </p:nvSpPr>
        <p:spPr bwMode="auto">
          <a:xfrm flipV="1">
            <a:off x="2345734" y="1975046"/>
            <a:ext cx="0" cy="66655"/>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7" name="Line 167"/>
          <p:cNvSpPr>
            <a:spLocks noChangeShapeType="1"/>
          </p:cNvSpPr>
          <p:nvPr/>
        </p:nvSpPr>
        <p:spPr bwMode="auto">
          <a:xfrm flipH="1">
            <a:off x="2331623" y="2036940"/>
            <a:ext cx="889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8" name="Line 168"/>
          <p:cNvSpPr>
            <a:spLocks noChangeShapeType="1"/>
          </p:cNvSpPr>
          <p:nvPr/>
        </p:nvSpPr>
        <p:spPr bwMode="auto">
          <a:xfrm flipV="1">
            <a:off x="2416291" y="2022657"/>
            <a:ext cx="0" cy="85699"/>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09" name="Line 169"/>
          <p:cNvSpPr>
            <a:spLocks noChangeShapeType="1"/>
          </p:cNvSpPr>
          <p:nvPr/>
        </p:nvSpPr>
        <p:spPr bwMode="auto">
          <a:xfrm flipH="1">
            <a:off x="2403591" y="2094073"/>
            <a:ext cx="804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0" name="Line 170"/>
          <p:cNvSpPr>
            <a:spLocks noChangeShapeType="1"/>
          </p:cNvSpPr>
          <p:nvPr/>
        </p:nvSpPr>
        <p:spPr bwMode="auto">
          <a:xfrm flipH="1">
            <a:off x="2475559" y="2108357"/>
            <a:ext cx="550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1" name="Line 171"/>
          <p:cNvSpPr>
            <a:spLocks noChangeShapeType="1"/>
          </p:cNvSpPr>
          <p:nvPr/>
        </p:nvSpPr>
        <p:spPr bwMode="auto">
          <a:xfrm flipH="1">
            <a:off x="2526361" y="2127401"/>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2" name="Line 172"/>
          <p:cNvSpPr>
            <a:spLocks noChangeShapeType="1"/>
          </p:cNvSpPr>
          <p:nvPr/>
        </p:nvSpPr>
        <p:spPr bwMode="auto">
          <a:xfrm flipV="1">
            <a:off x="2577162" y="2113118"/>
            <a:ext cx="0" cy="71416"/>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3" name="Line 173"/>
          <p:cNvSpPr>
            <a:spLocks noChangeShapeType="1"/>
          </p:cNvSpPr>
          <p:nvPr/>
        </p:nvSpPr>
        <p:spPr bwMode="auto">
          <a:xfrm flipH="1">
            <a:off x="2564462" y="2189295"/>
            <a:ext cx="762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4" name="Line 174"/>
          <p:cNvSpPr>
            <a:spLocks noChangeShapeType="1"/>
          </p:cNvSpPr>
          <p:nvPr/>
        </p:nvSpPr>
        <p:spPr bwMode="auto">
          <a:xfrm flipV="1">
            <a:off x="2653364" y="2175012"/>
            <a:ext cx="0" cy="57133"/>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5" name="Line 175"/>
          <p:cNvSpPr>
            <a:spLocks noChangeShapeType="1"/>
          </p:cNvSpPr>
          <p:nvPr/>
        </p:nvSpPr>
        <p:spPr bwMode="auto">
          <a:xfrm>
            <a:off x="2653364" y="2236906"/>
            <a:ext cx="889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6" name="Line 176"/>
          <p:cNvSpPr>
            <a:spLocks noChangeShapeType="1"/>
          </p:cNvSpPr>
          <p:nvPr/>
        </p:nvSpPr>
        <p:spPr bwMode="auto">
          <a:xfrm flipV="1">
            <a:off x="2746499" y="2222622"/>
            <a:ext cx="0" cy="57133"/>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7" name="Line 177"/>
          <p:cNvSpPr>
            <a:spLocks noChangeShapeType="1"/>
          </p:cNvSpPr>
          <p:nvPr/>
        </p:nvSpPr>
        <p:spPr bwMode="auto">
          <a:xfrm flipV="1">
            <a:off x="2771900" y="2260711"/>
            <a:ext cx="0" cy="71416"/>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8" name="Line 178"/>
          <p:cNvSpPr>
            <a:spLocks noChangeShapeType="1"/>
          </p:cNvSpPr>
          <p:nvPr/>
        </p:nvSpPr>
        <p:spPr bwMode="auto">
          <a:xfrm flipH="1">
            <a:off x="2759200" y="2327366"/>
            <a:ext cx="465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19" name="Line 179"/>
          <p:cNvSpPr>
            <a:spLocks noChangeShapeType="1"/>
          </p:cNvSpPr>
          <p:nvPr/>
        </p:nvSpPr>
        <p:spPr bwMode="auto">
          <a:xfrm flipH="1">
            <a:off x="2805767" y="2336888"/>
            <a:ext cx="508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0" name="Line 180"/>
          <p:cNvSpPr>
            <a:spLocks noChangeShapeType="1"/>
          </p:cNvSpPr>
          <p:nvPr/>
        </p:nvSpPr>
        <p:spPr bwMode="auto">
          <a:xfrm flipH="1">
            <a:off x="2856569" y="2389260"/>
            <a:ext cx="762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1" name="Line 181"/>
          <p:cNvSpPr>
            <a:spLocks noChangeShapeType="1"/>
          </p:cNvSpPr>
          <p:nvPr/>
        </p:nvSpPr>
        <p:spPr bwMode="auto">
          <a:xfrm flipV="1">
            <a:off x="2869269" y="2341649"/>
            <a:ext cx="0" cy="61894"/>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2" name="Line 182"/>
          <p:cNvSpPr>
            <a:spLocks noChangeShapeType="1"/>
          </p:cNvSpPr>
          <p:nvPr/>
        </p:nvSpPr>
        <p:spPr bwMode="auto">
          <a:xfrm flipH="1">
            <a:off x="2932770" y="2403543"/>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3" name="Line 183"/>
          <p:cNvSpPr>
            <a:spLocks noChangeShapeType="1"/>
          </p:cNvSpPr>
          <p:nvPr/>
        </p:nvSpPr>
        <p:spPr bwMode="auto">
          <a:xfrm flipH="1">
            <a:off x="2970871" y="2441632"/>
            <a:ext cx="465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4" name="Line 184"/>
          <p:cNvSpPr>
            <a:spLocks noChangeShapeType="1"/>
          </p:cNvSpPr>
          <p:nvPr/>
        </p:nvSpPr>
        <p:spPr bwMode="auto">
          <a:xfrm flipH="1">
            <a:off x="2958171" y="2422587"/>
            <a:ext cx="254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5" name="Line 185"/>
          <p:cNvSpPr>
            <a:spLocks noChangeShapeType="1"/>
          </p:cNvSpPr>
          <p:nvPr/>
        </p:nvSpPr>
        <p:spPr bwMode="auto">
          <a:xfrm flipH="1">
            <a:off x="3013206" y="2470198"/>
            <a:ext cx="635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6" name="Line 186"/>
          <p:cNvSpPr>
            <a:spLocks noChangeShapeType="1"/>
          </p:cNvSpPr>
          <p:nvPr/>
        </p:nvSpPr>
        <p:spPr bwMode="auto">
          <a:xfrm flipV="1">
            <a:off x="3085174" y="2455915"/>
            <a:ext cx="0" cy="66655"/>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7" name="Line 187"/>
          <p:cNvSpPr>
            <a:spLocks noChangeShapeType="1"/>
          </p:cNvSpPr>
          <p:nvPr/>
        </p:nvSpPr>
        <p:spPr bwMode="auto">
          <a:xfrm flipV="1">
            <a:off x="3114808" y="2513048"/>
            <a:ext cx="0" cy="57133"/>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8" name="Line 188"/>
          <p:cNvSpPr>
            <a:spLocks noChangeShapeType="1"/>
          </p:cNvSpPr>
          <p:nvPr/>
        </p:nvSpPr>
        <p:spPr bwMode="auto">
          <a:xfrm>
            <a:off x="3131742" y="2570181"/>
            <a:ext cx="550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29" name="Line 189"/>
          <p:cNvSpPr>
            <a:spLocks noChangeShapeType="1"/>
          </p:cNvSpPr>
          <p:nvPr/>
        </p:nvSpPr>
        <p:spPr bwMode="auto">
          <a:xfrm>
            <a:off x="3169843" y="2589225"/>
            <a:ext cx="635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0" name="Line 190"/>
          <p:cNvSpPr>
            <a:spLocks noChangeShapeType="1"/>
          </p:cNvSpPr>
          <p:nvPr/>
        </p:nvSpPr>
        <p:spPr bwMode="auto">
          <a:xfrm>
            <a:off x="3220644" y="2603508"/>
            <a:ext cx="508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1" name="Line 191"/>
          <p:cNvSpPr>
            <a:spLocks noChangeShapeType="1"/>
          </p:cNvSpPr>
          <p:nvPr/>
        </p:nvSpPr>
        <p:spPr bwMode="auto">
          <a:xfrm flipV="1">
            <a:off x="3271445" y="2589225"/>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2" name="Line 192"/>
          <p:cNvSpPr>
            <a:spLocks noChangeShapeType="1"/>
          </p:cNvSpPr>
          <p:nvPr/>
        </p:nvSpPr>
        <p:spPr bwMode="auto">
          <a:xfrm flipV="1">
            <a:off x="3296846" y="2655880"/>
            <a:ext cx="0" cy="4285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3" name="Line 193"/>
          <p:cNvSpPr>
            <a:spLocks noChangeShapeType="1"/>
          </p:cNvSpPr>
          <p:nvPr/>
        </p:nvSpPr>
        <p:spPr bwMode="auto">
          <a:xfrm>
            <a:off x="3279912" y="2698730"/>
            <a:ext cx="719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4" name="Line 194"/>
          <p:cNvSpPr>
            <a:spLocks noChangeShapeType="1"/>
          </p:cNvSpPr>
          <p:nvPr/>
        </p:nvSpPr>
        <p:spPr bwMode="auto">
          <a:xfrm>
            <a:off x="3339180" y="2727296"/>
            <a:ext cx="592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5" name="Line 195"/>
          <p:cNvSpPr>
            <a:spLocks noChangeShapeType="1"/>
          </p:cNvSpPr>
          <p:nvPr/>
        </p:nvSpPr>
        <p:spPr bwMode="auto">
          <a:xfrm>
            <a:off x="3387159" y="2746340"/>
            <a:ext cx="67735"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6" name="Line 196"/>
          <p:cNvSpPr>
            <a:spLocks noChangeShapeType="1"/>
          </p:cNvSpPr>
          <p:nvPr/>
        </p:nvSpPr>
        <p:spPr bwMode="auto">
          <a:xfrm flipH="1">
            <a:off x="3450661" y="2765385"/>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7" name="Line 197"/>
          <p:cNvSpPr>
            <a:spLocks noChangeShapeType="1"/>
          </p:cNvSpPr>
          <p:nvPr/>
        </p:nvSpPr>
        <p:spPr bwMode="auto">
          <a:xfrm flipV="1">
            <a:off x="3484528" y="2784429"/>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8" name="Line 198"/>
          <p:cNvSpPr>
            <a:spLocks noChangeShapeType="1"/>
          </p:cNvSpPr>
          <p:nvPr/>
        </p:nvSpPr>
        <p:spPr bwMode="auto">
          <a:xfrm flipH="1" flipV="1">
            <a:off x="3514162" y="2812996"/>
            <a:ext cx="762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39" name="Line 199"/>
          <p:cNvSpPr>
            <a:spLocks noChangeShapeType="1"/>
          </p:cNvSpPr>
          <p:nvPr/>
        </p:nvSpPr>
        <p:spPr bwMode="auto">
          <a:xfrm>
            <a:off x="3590364" y="2860606"/>
            <a:ext cx="719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0" name="Line 200"/>
          <p:cNvSpPr>
            <a:spLocks noChangeShapeType="1"/>
          </p:cNvSpPr>
          <p:nvPr/>
        </p:nvSpPr>
        <p:spPr bwMode="auto">
          <a:xfrm flipV="1">
            <a:off x="3586131" y="2798712"/>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1" name="Line 201"/>
          <p:cNvSpPr>
            <a:spLocks noChangeShapeType="1"/>
          </p:cNvSpPr>
          <p:nvPr/>
        </p:nvSpPr>
        <p:spPr bwMode="auto">
          <a:xfrm>
            <a:off x="3645399" y="2893934"/>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2" name="Line 202"/>
          <p:cNvSpPr>
            <a:spLocks noChangeShapeType="1"/>
          </p:cNvSpPr>
          <p:nvPr/>
        </p:nvSpPr>
        <p:spPr bwMode="auto">
          <a:xfrm flipH="1">
            <a:off x="3683500" y="2908217"/>
            <a:ext cx="110069"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3" name="Line 203"/>
          <p:cNvSpPr>
            <a:spLocks noChangeShapeType="1"/>
          </p:cNvSpPr>
          <p:nvPr/>
        </p:nvSpPr>
        <p:spPr bwMode="auto">
          <a:xfrm flipH="1">
            <a:off x="3793569" y="2927261"/>
            <a:ext cx="15663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4" name="Line 204"/>
          <p:cNvSpPr>
            <a:spLocks noChangeShapeType="1"/>
          </p:cNvSpPr>
          <p:nvPr/>
        </p:nvSpPr>
        <p:spPr bwMode="auto">
          <a:xfrm flipH="1">
            <a:off x="3941739" y="2979633"/>
            <a:ext cx="508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5" name="Line 205"/>
          <p:cNvSpPr>
            <a:spLocks noChangeShapeType="1"/>
          </p:cNvSpPr>
          <p:nvPr/>
        </p:nvSpPr>
        <p:spPr bwMode="auto">
          <a:xfrm flipV="1">
            <a:off x="3941739" y="2912978"/>
            <a:ext cx="0" cy="85699"/>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6" name="Line 206"/>
          <p:cNvSpPr>
            <a:spLocks noChangeShapeType="1"/>
          </p:cNvSpPr>
          <p:nvPr/>
        </p:nvSpPr>
        <p:spPr bwMode="auto">
          <a:xfrm flipH="1">
            <a:off x="3988307" y="3003438"/>
            <a:ext cx="889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7" name="Line 207"/>
          <p:cNvSpPr>
            <a:spLocks noChangeShapeType="1"/>
          </p:cNvSpPr>
          <p:nvPr/>
        </p:nvSpPr>
        <p:spPr bwMode="auto">
          <a:xfrm flipH="1">
            <a:off x="4064509" y="3032005"/>
            <a:ext cx="762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8" name="Line 208"/>
          <p:cNvSpPr>
            <a:spLocks noChangeShapeType="1"/>
          </p:cNvSpPr>
          <p:nvPr/>
        </p:nvSpPr>
        <p:spPr bwMode="auto">
          <a:xfrm>
            <a:off x="4136477" y="3055810"/>
            <a:ext cx="3810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49" name="Line 209"/>
          <p:cNvSpPr>
            <a:spLocks noChangeShapeType="1"/>
          </p:cNvSpPr>
          <p:nvPr/>
        </p:nvSpPr>
        <p:spPr bwMode="auto">
          <a:xfrm flipH="1">
            <a:off x="4191512" y="3103421"/>
            <a:ext cx="84669"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0" name="Line 210"/>
          <p:cNvSpPr>
            <a:spLocks noChangeShapeType="1"/>
          </p:cNvSpPr>
          <p:nvPr/>
        </p:nvSpPr>
        <p:spPr bwMode="auto">
          <a:xfrm flipH="1">
            <a:off x="4166112" y="3079616"/>
            <a:ext cx="296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1" name="Line 211"/>
          <p:cNvSpPr>
            <a:spLocks noChangeShapeType="1"/>
          </p:cNvSpPr>
          <p:nvPr/>
        </p:nvSpPr>
        <p:spPr bwMode="auto">
          <a:xfrm flipH="1">
            <a:off x="4271947" y="3131987"/>
            <a:ext cx="635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2" name="Line 212"/>
          <p:cNvSpPr>
            <a:spLocks noChangeShapeType="1"/>
          </p:cNvSpPr>
          <p:nvPr/>
        </p:nvSpPr>
        <p:spPr bwMode="auto">
          <a:xfrm flipH="1">
            <a:off x="4331216" y="3151032"/>
            <a:ext cx="114303"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3" name="Line 213"/>
          <p:cNvSpPr>
            <a:spLocks noChangeShapeType="1"/>
          </p:cNvSpPr>
          <p:nvPr/>
        </p:nvSpPr>
        <p:spPr bwMode="auto">
          <a:xfrm flipH="1">
            <a:off x="4437051" y="3170076"/>
            <a:ext cx="3386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4" name="Line 214"/>
          <p:cNvSpPr>
            <a:spLocks noChangeShapeType="1"/>
          </p:cNvSpPr>
          <p:nvPr/>
        </p:nvSpPr>
        <p:spPr bwMode="auto">
          <a:xfrm flipH="1">
            <a:off x="4458219" y="3201817"/>
            <a:ext cx="4656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5" name="Line 215"/>
          <p:cNvSpPr>
            <a:spLocks noChangeShapeType="1"/>
          </p:cNvSpPr>
          <p:nvPr/>
        </p:nvSpPr>
        <p:spPr bwMode="auto">
          <a:xfrm flipH="1">
            <a:off x="4496320" y="3255775"/>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6" name="Line 216"/>
          <p:cNvSpPr>
            <a:spLocks noChangeShapeType="1"/>
          </p:cNvSpPr>
          <p:nvPr/>
        </p:nvSpPr>
        <p:spPr bwMode="auto">
          <a:xfrm flipV="1">
            <a:off x="4504786" y="3184359"/>
            <a:ext cx="0" cy="9046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7" name="Line 217"/>
          <p:cNvSpPr>
            <a:spLocks noChangeShapeType="1"/>
          </p:cNvSpPr>
          <p:nvPr/>
        </p:nvSpPr>
        <p:spPr bwMode="auto">
          <a:xfrm flipH="1">
            <a:off x="4530187" y="3279581"/>
            <a:ext cx="118536"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8" name="Line 218"/>
          <p:cNvSpPr>
            <a:spLocks noChangeShapeType="1"/>
          </p:cNvSpPr>
          <p:nvPr/>
        </p:nvSpPr>
        <p:spPr bwMode="auto">
          <a:xfrm flipH="1">
            <a:off x="4644490" y="3303386"/>
            <a:ext cx="3386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59" name="Line 219"/>
          <p:cNvSpPr>
            <a:spLocks noChangeShapeType="1"/>
          </p:cNvSpPr>
          <p:nvPr/>
        </p:nvSpPr>
        <p:spPr bwMode="auto">
          <a:xfrm flipH="1">
            <a:off x="4669890" y="3346236"/>
            <a:ext cx="889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0" name="Line 220"/>
          <p:cNvSpPr>
            <a:spLocks noChangeShapeType="1"/>
          </p:cNvSpPr>
          <p:nvPr/>
        </p:nvSpPr>
        <p:spPr bwMode="auto">
          <a:xfrm flipV="1">
            <a:off x="4678357" y="3289103"/>
            <a:ext cx="0" cy="71416"/>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1" name="Line 221"/>
          <p:cNvSpPr>
            <a:spLocks noChangeShapeType="1"/>
          </p:cNvSpPr>
          <p:nvPr/>
        </p:nvSpPr>
        <p:spPr bwMode="auto">
          <a:xfrm>
            <a:off x="4741859" y="3393847"/>
            <a:ext cx="635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2" name="Line 222"/>
          <p:cNvSpPr>
            <a:spLocks noChangeShapeType="1"/>
          </p:cNvSpPr>
          <p:nvPr/>
        </p:nvSpPr>
        <p:spPr bwMode="auto">
          <a:xfrm>
            <a:off x="4750326" y="3331953"/>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3" name="Line 223"/>
          <p:cNvSpPr>
            <a:spLocks noChangeShapeType="1"/>
          </p:cNvSpPr>
          <p:nvPr/>
        </p:nvSpPr>
        <p:spPr bwMode="auto">
          <a:xfrm>
            <a:off x="4805360" y="3412891"/>
            <a:ext cx="16933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4" name="Line 224"/>
          <p:cNvSpPr>
            <a:spLocks noChangeShapeType="1"/>
          </p:cNvSpPr>
          <p:nvPr/>
        </p:nvSpPr>
        <p:spPr bwMode="auto">
          <a:xfrm>
            <a:off x="4966231" y="3441457"/>
            <a:ext cx="4233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5" name="Line 225"/>
          <p:cNvSpPr>
            <a:spLocks noChangeShapeType="1"/>
          </p:cNvSpPr>
          <p:nvPr/>
        </p:nvSpPr>
        <p:spPr bwMode="auto">
          <a:xfrm flipV="1">
            <a:off x="5012799" y="3427174"/>
            <a:ext cx="0" cy="71416"/>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6" name="Line 226"/>
          <p:cNvSpPr>
            <a:spLocks noChangeShapeType="1"/>
          </p:cNvSpPr>
          <p:nvPr/>
        </p:nvSpPr>
        <p:spPr bwMode="auto">
          <a:xfrm flipH="1" flipV="1">
            <a:off x="5046666" y="3498590"/>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7" name="Line 227"/>
          <p:cNvSpPr>
            <a:spLocks noChangeShapeType="1"/>
          </p:cNvSpPr>
          <p:nvPr/>
        </p:nvSpPr>
        <p:spPr bwMode="auto">
          <a:xfrm>
            <a:off x="5000098" y="3498590"/>
            <a:ext cx="635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8" name="Line 228"/>
          <p:cNvSpPr>
            <a:spLocks noChangeShapeType="1"/>
          </p:cNvSpPr>
          <p:nvPr/>
        </p:nvSpPr>
        <p:spPr bwMode="auto">
          <a:xfrm flipH="1">
            <a:off x="5033966" y="3574767"/>
            <a:ext cx="114303"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69" name="Line 229"/>
          <p:cNvSpPr>
            <a:spLocks noChangeShapeType="1"/>
          </p:cNvSpPr>
          <p:nvPr/>
        </p:nvSpPr>
        <p:spPr bwMode="auto">
          <a:xfrm>
            <a:off x="5144035" y="3593812"/>
            <a:ext cx="762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0" name="Line 230"/>
          <p:cNvSpPr>
            <a:spLocks noChangeShapeType="1"/>
          </p:cNvSpPr>
          <p:nvPr/>
        </p:nvSpPr>
        <p:spPr bwMode="auto">
          <a:xfrm flipV="1">
            <a:off x="5220237" y="3579528"/>
            <a:ext cx="0" cy="61894"/>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1" name="Line 231"/>
          <p:cNvSpPr>
            <a:spLocks noChangeShapeType="1"/>
          </p:cNvSpPr>
          <p:nvPr/>
        </p:nvSpPr>
        <p:spPr bwMode="auto">
          <a:xfrm flipV="1">
            <a:off x="5241404" y="3627139"/>
            <a:ext cx="0" cy="4285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2" name="Line 232"/>
          <p:cNvSpPr>
            <a:spLocks noChangeShapeType="1"/>
          </p:cNvSpPr>
          <p:nvPr/>
        </p:nvSpPr>
        <p:spPr bwMode="auto">
          <a:xfrm flipH="1">
            <a:off x="5228704" y="3665228"/>
            <a:ext cx="15240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3" name="Line 233"/>
          <p:cNvSpPr>
            <a:spLocks noChangeShapeType="1"/>
          </p:cNvSpPr>
          <p:nvPr/>
        </p:nvSpPr>
        <p:spPr bwMode="auto">
          <a:xfrm flipH="1">
            <a:off x="5364174" y="3689033"/>
            <a:ext cx="762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4" name="Line 234"/>
          <p:cNvSpPr>
            <a:spLocks noChangeShapeType="1"/>
          </p:cNvSpPr>
          <p:nvPr/>
        </p:nvSpPr>
        <p:spPr bwMode="auto">
          <a:xfrm flipH="1">
            <a:off x="5423442" y="3717600"/>
            <a:ext cx="182038"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5" name="Line 235"/>
          <p:cNvSpPr>
            <a:spLocks noChangeShapeType="1"/>
          </p:cNvSpPr>
          <p:nvPr/>
        </p:nvSpPr>
        <p:spPr bwMode="auto">
          <a:xfrm flipV="1">
            <a:off x="5601246" y="3703316"/>
            <a:ext cx="0" cy="95221"/>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6" name="Line 236"/>
          <p:cNvSpPr>
            <a:spLocks noChangeShapeType="1"/>
          </p:cNvSpPr>
          <p:nvPr/>
        </p:nvSpPr>
        <p:spPr bwMode="auto">
          <a:xfrm flipH="1" flipV="1">
            <a:off x="5588546" y="3789016"/>
            <a:ext cx="177804"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7" name="Line 237"/>
          <p:cNvSpPr>
            <a:spLocks noChangeShapeType="1"/>
          </p:cNvSpPr>
          <p:nvPr/>
        </p:nvSpPr>
        <p:spPr bwMode="auto">
          <a:xfrm flipH="1">
            <a:off x="5757883" y="3822343"/>
            <a:ext cx="16087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8" name="Line 238"/>
          <p:cNvSpPr>
            <a:spLocks noChangeShapeType="1"/>
          </p:cNvSpPr>
          <p:nvPr/>
        </p:nvSpPr>
        <p:spPr bwMode="auto">
          <a:xfrm flipV="1">
            <a:off x="5906054" y="3803299"/>
            <a:ext cx="0" cy="57133"/>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79" name="Line 239"/>
          <p:cNvSpPr>
            <a:spLocks noChangeShapeType="1"/>
          </p:cNvSpPr>
          <p:nvPr/>
        </p:nvSpPr>
        <p:spPr bwMode="auto">
          <a:xfrm>
            <a:off x="5931454" y="3855671"/>
            <a:ext cx="0" cy="52372"/>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0" name="Line 240"/>
          <p:cNvSpPr>
            <a:spLocks noChangeShapeType="1"/>
          </p:cNvSpPr>
          <p:nvPr/>
        </p:nvSpPr>
        <p:spPr bwMode="auto">
          <a:xfrm flipH="1">
            <a:off x="5917343" y="3903281"/>
            <a:ext cx="63502"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1" name="Line 241"/>
          <p:cNvSpPr>
            <a:spLocks noChangeShapeType="1"/>
          </p:cNvSpPr>
          <p:nvPr/>
        </p:nvSpPr>
        <p:spPr bwMode="auto">
          <a:xfrm flipH="1">
            <a:off x="5961088" y="3950892"/>
            <a:ext cx="541880"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2" name="Line 242"/>
          <p:cNvSpPr>
            <a:spLocks noChangeShapeType="1"/>
          </p:cNvSpPr>
          <p:nvPr/>
        </p:nvSpPr>
        <p:spPr bwMode="auto">
          <a:xfrm flipV="1">
            <a:off x="5969555" y="3888998"/>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3" name="Line 243"/>
          <p:cNvSpPr>
            <a:spLocks noChangeShapeType="1"/>
          </p:cNvSpPr>
          <p:nvPr/>
        </p:nvSpPr>
        <p:spPr bwMode="auto">
          <a:xfrm flipV="1">
            <a:off x="6498735" y="3931848"/>
            <a:ext cx="0" cy="76177"/>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4" name="Line 244"/>
          <p:cNvSpPr>
            <a:spLocks noChangeShapeType="1"/>
          </p:cNvSpPr>
          <p:nvPr/>
        </p:nvSpPr>
        <p:spPr bwMode="auto">
          <a:xfrm flipH="1">
            <a:off x="6481801" y="4003264"/>
            <a:ext cx="698517"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5" name="Line 245"/>
          <p:cNvSpPr>
            <a:spLocks noChangeShapeType="1"/>
          </p:cNvSpPr>
          <p:nvPr/>
        </p:nvSpPr>
        <p:spPr bwMode="auto">
          <a:xfrm flipV="1">
            <a:off x="7171851" y="3988981"/>
            <a:ext cx="0" cy="109505"/>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6" name="Line 246"/>
          <p:cNvSpPr>
            <a:spLocks noChangeShapeType="1"/>
          </p:cNvSpPr>
          <p:nvPr/>
        </p:nvSpPr>
        <p:spPr bwMode="auto">
          <a:xfrm>
            <a:off x="7154917" y="4084202"/>
            <a:ext cx="334441"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7" name="Line 247"/>
          <p:cNvSpPr>
            <a:spLocks noChangeShapeType="1"/>
          </p:cNvSpPr>
          <p:nvPr/>
        </p:nvSpPr>
        <p:spPr bwMode="auto">
          <a:xfrm flipV="1">
            <a:off x="7489359" y="4069919"/>
            <a:ext cx="0" cy="123788"/>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8" name="Line 248"/>
          <p:cNvSpPr>
            <a:spLocks noChangeShapeType="1"/>
          </p:cNvSpPr>
          <p:nvPr/>
        </p:nvSpPr>
        <p:spPr bwMode="auto">
          <a:xfrm flipH="1">
            <a:off x="7472425" y="4188946"/>
            <a:ext cx="746496" cy="0"/>
          </a:xfrm>
          <a:prstGeom prst="line">
            <a:avLst/>
          </a:prstGeom>
          <a:noFill/>
          <a:ln w="34925">
            <a:solidFill>
              <a:srgbClr val="FFFF66"/>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522489" name="Text Box 249"/>
          <p:cNvSpPr txBox="1">
            <a:spLocks noChangeArrowheads="1"/>
          </p:cNvSpPr>
          <p:nvPr/>
        </p:nvSpPr>
        <p:spPr bwMode="auto">
          <a:xfrm rot="-5400000">
            <a:off x="-571401" y="2833070"/>
            <a:ext cx="3158928" cy="31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r" eaLnBrk="0" fontAlgn="base" hangingPunct="0">
              <a:lnSpc>
                <a:spcPct val="90000"/>
              </a:lnSpc>
              <a:spcBef>
                <a:spcPct val="0"/>
              </a:spcBef>
              <a:spcAft>
                <a:spcPct val="0"/>
              </a:spcAft>
            </a:pPr>
            <a:r>
              <a:rPr lang="de-CH" altLang="de-DE" sz="1600" b="1">
                <a:solidFill>
                  <a:srgbClr val="FFFFFF"/>
                </a:solidFill>
                <a:latin typeface="Arial" charset="0"/>
              </a:rPr>
              <a:t>Percent without relevant event</a:t>
            </a:r>
          </a:p>
        </p:txBody>
      </p:sp>
      <p:sp>
        <p:nvSpPr>
          <p:cNvPr id="522490" name="Text Box 250"/>
          <p:cNvSpPr txBox="1">
            <a:spLocks noChangeArrowheads="1"/>
          </p:cNvSpPr>
          <p:nvPr/>
        </p:nvSpPr>
        <p:spPr bwMode="auto">
          <a:xfrm>
            <a:off x="75050" y="5184090"/>
            <a:ext cx="1434096" cy="92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4925">
                <a:solidFill>
                  <a:srgbClr val="FF33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401" tIns="44700" rIns="89401" bIns="44700">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lnSpc>
                <a:spcPct val="90000"/>
              </a:lnSpc>
              <a:spcBef>
                <a:spcPct val="0"/>
              </a:spcBef>
              <a:spcAft>
                <a:spcPct val="0"/>
              </a:spcAft>
            </a:pPr>
            <a:r>
              <a:rPr lang="de-CH" altLang="de-DE" sz="2000" dirty="0">
                <a:solidFill>
                  <a:srgbClr val="FFFFFF"/>
                </a:solidFill>
                <a:latin typeface="Arial" charset="0"/>
              </a:rPr>
              <a:t>At </a:t>
            </a:r>
            <a:r>
              <a:rPr lang="de-CH" altLang="de-DE" sz="2000" dirty="0" err="1">
                <a:solidFill>
                  <a:srgbClr val="FFFFFF"/>
                </a:solidFill>
                <a:latin typeface="Arial" charset="0"/>
              </a:rPr>
              <a:t>risk</a:t>
            </a:r>
            <a:r>
              <a:rPr lang="de-CH" altLang="de-DE" sz="2000" dirty="0">
                <a:solidFill>
                  <a:srgbClr val="FFFFFF"/>
                </a:solidFill>
                <a:latin typeface="Arial" charset="0"/>
              </a:rPr>
              <a:t>:</a:t>
            </a:r>
          </a:p>
          <a:p>
            <a:pPr eaLnBrk="0" fontAlgn="base" hangingPunct="0">
              <a:lnSpc>
                <a:spcPct val="90000"/>
              </a:lnSpc>
              <a:spcBef>
                <a:spcPct val="0"/>
              </a:spcBef>
              <a:spcAft>
                <a:spcPct val="0"/>
              </a:spcAft>
            </a:pPr>
            <a:r>
              <a:rPr lang="de-CH" altLang="de-DE" sz="2000" dirty="0">
                <a:solidFill>
                  <a:srgbClr val="A5FFA5"/>
                </a:solidFill>
                <a:latin typeface="Arial" charset="0"/>
              </a:rPr>
              <a:t>immediate </a:t>
            </a:r>
          </a:p>
          <a:p>
            <a:pPr eaLnBrk="0" fontAlgn="base" hangingPunct="0">
              <a:lnSpc>
                <a:spcPct val="90000"/>
              </a:lnSpc>
              <a:spcBef>
                <a:spcPct val="0"/>
              </a:spcBef>
              <a:spcAft>
                <a:spcPct val="0"/>
              </a:spcAft>
            </a:pPr>
            <a:r>
              <a:rPr lang="de-CH" altLang="de-DE" sz="2000" dirty="0" err="1">
                <a:solidFill>
                  <a:srgbClr val="FFFF99"/>
                </a:solidFill>
                <a:latin typeface="Arial" charset="0"/>
              </a:rPr>
              <a:t>deferred</a:t>
            </a:r>
            <a:endParaRPr lang="de-CH" altLang="de-DE" sz="2000" dirty="0">
              <a:solidFill>
                <a:srgbClr val="FFFF99"/>
              </a:solidFill>
              <a:latin typeface="Arial" charset="0"/>
            </a:endParaRPr>
          </a:p>
        </p:txBody>
      </p:sp>
      <p:sp>
        <p:nvSpPr>
          <p:cNvPr id="250" name="Rectangle 361"/>
          <p:cNvSpPr>
            <a:spLocks noChangeArrowheads="1"/>
          </p:cNvSpPr>
          <p:nvPr/>
        </p:nvSpPr>
        <p:spPr bwMode="auto">
          <a:xfrm>
            <a:off x="356466" y="69818"/>
            <a:ext cx="8599920" cy="101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3900" dirty="0" smtClean="0">
                <a:solidFill>
                  <a:srgbClr val="FAFD00"/>
                </a:solidFill>
                <a:latin typeface="Arial" charset="0"/>
              </a:rPr>
              <a:t>Sofortige vs. Verzögerte Therapie:</a:t>
            </a:r>
          </a:p>
          <a:p>
            <a:pPr algn="ctr" eaLnBrk="0" fontAlgn="base" hangingPunct="0">
              <a:lnSpc>
                <a:spcPct val="90000"/>
              </a:lnSpc>
              <a:spcBef>
                <a:spcPct val="0"/>
              </a:spcBef>
              <a:spcAft>
                <a:spcPct val="0"/>
              </a:spcAft>
            </a:pPr>
            <a:r>
              <a:rPr lang="de-CH" altLang="de-DE" sz="2800" dirty="0" smtClean="0">
                <a:solidFill>
                  <a:srgbClr val="FAFD00"/>
                </a:solidFill>
                <a:latin typeface="Arial" charset="0"/>
              </a:rPr>
              <a:t>MRC Trial: </a:t>
            </a:r>
            <a:r>
              <a:rPr lang="de-CH" altLang="de-DE" sz="2800" dirty="0" err="1" smtClean="0">
                <a:solidFill>
                  <a:srgbClr val="FAFD00"/>
                </a:solidFill>
                <a:latin typeface="Arial" charset="0"/>
              </a:rPr>
              <a:t>locally</a:t>
            </a:r>
            <a:r>
              <a:rPr lang="de-CH" altLang="de-DE" sz="2800" dirty="0" smtClean="0">
                <a:solidFill>
                  <a:srgbClr val="FAFD00"/>
                </a:solidFill>
                <a:latin typeface="Arial" charset="0"/>
              </a:rPr>
              <a:t> </a:t>
            </a:r>
            <a:r>
              <a:rPr lang="de-CH" altLang="de-DE" sz="2800" dirty="0" err="1">
                <a:solidFill>
                  <a:srgbClr val="FAFD00"/>
                </a:solidFill>
                <a:latin typeface="Arial" charset="0"/>
              </a:rPr>
              <a:t>advanced</a:t>
            </a:r>
            <a:r>
              <a:rPr lang="de-CH" altLang="de-DE" sz="2800" dirty="0">
                <a:solidFill>
                  <a:srgbClr val="FAFD00"/>
                </a:solidFill>
                <a:latin typeface="Arial" charset="0"/>
              </a:rPr>
              <a:t> </a:t>
            </a:r>
            <a:r>
              <a:rPr lang="de-CH" altLang="de-DE" sz="2800" dirty="0" err="1">
                <a:solidFill>
                  <a:srgbClr val="FAFD00"/>
                </a:solidFill>
                <a:latin typeface="Arial" charset="0"/>
              </a:rPr>
              <a:t>or</a:t>
            </a:r>
            <a:r>
              <a:rPr lang="de-CH" altLang="de-DE" sz="2800" dirty="0">
                <a:solidFill>
                  <a:srgbClr val="FAFD00"/>
                </a:solidFill>
                <a:latin typeface="Arial" charset="0"/>
              </a:rPr>
              <a:t> </a:t>
            </a:r>
            <a:r>
              <a:rPr lang="de-CH" altLang="de-DE" sz="2800" dirty="0" err="1">
                <a:solidFill>
                  <a:srgbClr val="FAFD00"/>
                </a:solidFill>
                <a:latin typeface="Arial" charset="0"/>
              </a:rPr>
              <a:t>metastatic</a:t>
            </a:r>
            <a:r>
              <a:rPr lang="de-CH" altLang="de-DE" sz="2800" dirty="0">
                <a:solidFill>
                  <a:srgbClr val="FAFD00"/>
                </a:solidFill>
                <a:latin typeface="Arial" charset="0"/>
              </a:rPr>
              <a:t> </a:t>
            </a:r>
            <a:r>
              <a:rPr lang="de-CH" altLang="de-DE" sz="2800" dirty="0" err="1">
                <a:solidFill>
                  <a:srgbClr val="FAFD00"/>
                </a:solidFill>
                <a:latin typeface="Arial" charset="0"/>
              </a:rPr>
              <a:t>P'Ca</a:t>
            </a:r>
            <a:endParaRPr lang="de-CH" altLang="de-DE" sz="2800" dirty="0">
              <a:solidFill>
                <a:srgbClr val="FAFD00"/>
              </a:solidFill>
              <a:latin typeface="Arial" charset="0"/>
            </a:endParaRPr>
          </a:p>
        </p:txBody>
      </p:sp>
    </p:spTree>
    <p:extLst>
      <p:ext uri="{BB962C8B-B14F-4D97-AF65-F5344CB8AC3E}">
        <p14:creationId xmlns:p14="http://schemas.microsoft.com/office/powerpoint/2010/main" val="246095879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07822" y="608843"/>
            <a:ext cx="8243455" cy="1143000"/>
          </a:xfrm>
        </p:spPr>
        <p:txBody>
          <a:bodyPr/>
          <a:lstStyle/>
          <a:p>
            <a:r>
              <a:rPr lang="de-CH" altLang="de-DE" sz="3200" dirty="0"/>
              <a:t>Immediate </a:t>
            </a:r>
            <a:r>
              <a:rPr lang="de-CH" altLang="de-DE" sz="3200" dirty="0" err="1"/>
              <a:t>vs</a:t>
            </a:r>
            <a:r>
              <a:rPr lang="de-CH" altLang="de-DE" sz="3200" dirty="0"/>
              <a:t> </a:t>
            </a:r>
            <a:r>
              <a:rPr lang="de-CH" altLang="de-DE" sz="3200" dirty="0" err="1"/>
              <a:t>deferred</a:t>
            </a:r>
            <a:r>
              <a:rPr lang="de-CH" altLang="de-DE" sz="3200" dirty="0"/>
              <a:t> Treatment </a:t>
            </a:r>
            <a:r>
              <a:rPr lang="de-CH" altLang="de-DE" sz="3200" dirty="0" err="1"/>
              <a:t>for</a:t>
            </a:r>
            <a:r>
              <a:rPr lang="de-CH" altLang="de-DE" sz="3200" dirty="0"/>
              <a:t> </a:t>
            </a:r>
            <a:r>
              <a:rPr lang="de-CH" altLang="de-DE" sz="3200" dirty="0" err="1"/>
              <a:t>asymptomatic</a:t>
            </a:r>
            <a:r>
              <a:rPr lang="de-CH" altLang="de-DE" sz="3200" dirty="0"/>
              <a:t> </a:t>
            </a:r>
            <a:r>
              <a:rPr lang="de-CH" altLang="de-DE" sz="3200" dirty="0" smtClean="0"/>
              <a:t>P </a:t>
            </a:r>
            <a:r>
              <a:rPr lang="de-CH" altLang="de-DE" sz="3200" dirty="0" err="1"/>
              <a:t>Ca</a:t>
            </a:r>
            <a:r>
              <a:rPr lang="de-CH" altLang="de-DE" sz="3200" dirty="0"/>
              <a:t> </a:t>
            </a:r>
            <a:r>
              <a:rPr lang="de-CH" altLang="de-DE" sz="3200" dirty="0" err="1"/>
              <a:t>patients</a:t>
            </a:r>
            <a:r>
              <a:rPr lang="de-CH" altLang="de-DE" sz="3200" dirty="0"/>
              <a:t> To-4</a:t>
            </a:r>
            <a:r>
              <a:rPr lang="de-CH" altLang="de-DE" sz="3200" b="1" dirty="0"/>
              <a:t>, </a:t>
            </a:r>
            <a:r>
              <a:rPr lang="de-CH" altLang="de-DE" sz="3200" dirty="0"/>
              <a:t>No-2, Mo</a:t>
            </a:r>
            <a:br>
              <a:rPr lang="de-CH" altLang="de-DE" sz="3200" dirty="0"/>
            </a:br>
            <a:r>
              <a:rPr lang="de-CH" altLang="de-DE" sz="3200" dirty="0"/>
              <a:t>Not </a:t>
            </a:r>
            <a:r>
              <a:rPr lang="de-CH" altLang="de-DE" sz="3200" dirty="0" err="1"/>
              <a:t>suitable</a:t>
            </a:r>
            <a:r>
              <a:rPr lang="de-CH" altLang="de-DE" sz="3200" dirty="0"/>
              <a:t> </a:t>
            </a:r>
            <a:r>
              <a:rPr lang="de-CH" altLang="de-DE" sz="3200" dirty="0" err="1"/>
              <a:t>for</a:t>
            </a:r>
            <a:r>
              <a:rPr lang="de-CH" altLang="de-DE" sz="3200" dirty="0"/>
              <a:t> </a:t>
            </a:r>
            <a:r>
              <a:rPr lang="de-CH" altLang="de-DE" sz="3200" dirty="0" err="1"/>
              <a:t>local</a:t>
            </a:r>
            <a:r>
              <a:rPr lang="de-CH" altLang="de-DE" sz="3200" dirty="0"/>
              <a:t> </a:t>
            </a:r>
            <a:r>
              <a:rPr lang="de-CH" altLang="de-DE" sz="3200" dirty="0" err="1" smtClean="0"/>
              <a:t>treatment</a:t>
            </a:r>
            <a:r>
              <a:rPr lang="de-CH" altLang="de-DE" sz="3200" dirty="0" smtClean="0"/>
              <a:t> </a:t>
            </a:r>
            <a:r>
              <a:rPr lang="de-CH" altLang="de-DE" sz="3200" dirty="0" err="1"/>
              <a:t>with</a:t>
            </a:r>
            <a:r>
              <a:rPr lang="de-CH" altLang="de-DE" sz="3200" dirty="0"/>
              <a:t> </a:t>
            </a:r>
            <a:r>
              <a:rPr lang="de-CH" altLang="de-DE" sz="3200" dirty="0" err="1"/>
              <a:t>curative</a:t>
            </a:r>
            <a:r>
              <a:rPr lang="de-CH" altLang="de-DE" sz="3200" dirty="0"/>
              <a:t> </a:t>
            </a:r>
            <a:r>
              <a:rPr lang="de-CH" altLang="de-DE" sz="3200" dirty="0" err="1"/>
              <a:t>intent</a:t>
            </a:r>
            <a:r>
              <a:rPr lang="de-CH" altLang="de-DE" sz="3200" dirty="0"/>
              <a:t> </a:t>
            </a:r>
            <a:r>
              <a:rPr lang="de-CH" altLang="de-DE" sz="3200" dirty="0" smtClean="0"/>
              <a:t>(EORTC </a:t>
            </a:r>
            <a:r>
              <a:rPr lang="de-CH" altLang="de-DE" sz="3200" dirty="0" err="1"/>
              <a:t>trial</a:t>
            </a:r>
            <a:r>
              <a:rPr lang="de-CH" altLang="de-DE" sz="3200" dirty="0"/>
              <a:t> </a:t>
            </a:r>
            <a:r>
              <a:rPr lang="de-CH" altLang="de-DE" sz="3200" dirty="0" smtClean="0"/>
              <a:t>30891)</a:t>
            </a:r>
            <a:endParaRPr lang="en-US" altLang="de-DE" sz="3200" dirty="0"/>
          </a:p>
        </p:txBody>
      </p:sp>
      <p:sp>
        <p:nvSpPr>
          <p:cNvPr id="527363" name="Rectangle 3"/>
          <p:cNvSpPr>
            <a:spLocks noGrp="1" noChangeArrowheads="1"/>
          </p:cNvSpPr>
          <p:nvPr>
            <p:ph type="body" idx="1"/>
          </p:nvPr>
        </p:nvSpPr>
        <p:spPr>
          <a:xfrm>
            <a:off x="692727" y="2348880"/>
            <a:ext cx="8451273" cy="4086549"/>
          </a:xfrm>
        </p:spPr>
        <p:txBody>
          <a:bodyPr/>
          <a:lstStyle/>
          <a:p>
            <a:r>
              <a:rPr lang="de-CH" altLang="de-DE" dirty="0"/>
              <a:t>1002 </a:t>
            </a:r>
            <a:r>
              <a:rPr lang="de-CH" altLang="de-DE" dirty="0" err="1"/>
              <a:t>patients</a:t>
            </a:r>
            <a:r>
              <a:rPr lang="de-CH" altLang="de-DE" dirty="0"/>
              <a:t>, median </a:t>
            </a:r>
            <a:r>
              <a:rPr lang="de-CH" altLang="de-DE" dirty="0" err="1"/>
              <a:t>age</a:t>
            </a:r>
            <a:r>
              <a:rPr lang="de-CH" altLang="de-DE" dirty="0"/>
              <a:t> 74 </a:t>
            </a:r>
            <a:r>
              <a:rPr lang="de-CH" altLang="de-DE" dirty="0" err="1"/>
              <a:t>years</a:t>
            </a:r>
            <a:endParaRPr lang="de-CH" altLang="de-DE" dirty="0"/>
          </a:p>
          <a:p>
            <a:r>
              <a:rPr lang="de-CH" altLang="de-DE" dirty="0"/>
              <a:t>T2 </a:t>
            </a:r>
            <a:r>
              <a:rPr lang="de-CH" altLang="de-DE" dirty="0" err="1"/>
              <a:t>disease</a:t>
            </a:r>
            <a:r>
              <a:rPr lang="de-CH" altLang="de-DE" dirty="0"/>
              <a:t> 35%, T3-4 </a:t>
            </a:r>
            <a:r>
              <a:rPr lang="de-CH" altLang="de-DE" dirty="0" err="1"/>
              <a:t>disease</a:t>
            </a:r>
            <a:r>
              <a:rPr lang="de-CH" altLang="de-DE" dirty="0"/>
              <a:t> 45%</a:t>
            </a:r>
          </a:p>
          <a:p>
            <a:r>
              <a:rPr lang="de-CH" altLang="de-DE" dirty="0"/>
              <a:t>N </a:t>
            </a:r>
            <a:r>
              <a:rPr lang="de-CH" altLang="de-DE" dirty="0" err="1"/>
              <a:t>pos</a:t>
            </a:r>
            <a:r>
              <a:rPr lang="de-CH" altLang="de-DE" dirty="0"/>
              <a:t> 5%</a:t>
            </a:r>
          </a:p>
          <a:p>
            <a:r>
              <a:rPr lang="de-CH" altLang="de-DE" dirty="0" err="1"/>
              <a:t>Cardiovascular</a:t>
            </a:r>
            <a:r>
              <a:rPr lang="de-CH" altLang="de-DE" dirty="0"/>
              <a:t> </a:t>
            </a:r>
            <a:r>
              <a:rPr lang="de-CH" altLang="de-DE" dirty="0" err="1"/>
              <a:t>comorbidity</a:t>
            </a:r>
            <a:r>
              <a:rPr lang="de-CH" altLang="de-DE" dirty="0"/>
              <a:t> 35%</a:t>
            </a:r>
          </a:p>
          <a:p>
            <a:r>
              <a:rPr lang="de-CH" altLang="de-DE" dirty="0"/>
              <a:t>PSA median 12.7 (0.1 – 1306)</a:t>
            </a:r>
          </a:p>
          <a:p>
            <a:r>
              <a:rPr lang="de-CH" altLang="de-DE" dirty="0"/>
              <a:t>After a median follow-</a:t>
            </a:r>
            <a:r>
              <a:rPr lang="de-CH" altLang="de-DE" dirty="0" err="1"/>
              <a:t>up</a:t>
            </a:r>
            <a:r>
              <a:rPr lang="de-CH" altLang="de-DE" dirty="0"/>
              <a:t> 6.4 </a:t>
            </a:r>
            <a:r>
              <a:rPr lang="de-CH" altLang="de-DE" dirty="0" err="1"/>
              <a:t>years</a:t>
            </a:r>
            <a:r>
              <a:rPr lang="de-CH" altLang="de-DE" dirty="0"/>
              <a:t>: 50% </a:t>
            </a:r>
            <a:r>
              <a:rPr lang="de-CH" altLang="de-DE" dirty="0" err="1"/>
              <a:t>died</a:t>
            </a:r>
            <a:endParaRPr lang="de-CH" altLang="de-DE" dirty="0"/>
          </a:p>
          <a:p>
            <a:endParaRPr lang="en-US" altLang="de-DE" dirty="0">
              <a:solidFill>
                <a:srgbClr val="FFFF00"/>
              </a:solidFill>
            </a:endParaRPr>
          </a:p>
        </p:txBody>
      </p:sp>
    </p:spTree>
    <p:extLst>
      <p:ext uri="{BB962C8B-B14F-4D97-AF65-F5344CB8AC3E}">
        <p14:creationId xmlns:p14="http://schemas.microsoft.com/office/powerpoint/2010/main" val="2238695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1"/>
          <p:cNvGrpSpPr>
            <a:grpSpLocks/>
          </p:cNvGrpSpPr>
          <p:nvPr/>
        </p:nvGrpSpPr>
        <p:grpSpPr bwMode="auto">
          <a:xfrm>
            <a:off x="266700" y="1414463"/>
            <a:ext cx="8267700" cy="5062537"/>
            <a:chOff x="285750" y="1214438"/>
            <a:chExt cx="8286750" cy="5143500"/>
          </a:xfrm>
        </p:grpSpPr>
        <p:sp>
          <p:nvSpPr>
            <p:cNvPr id="5" name="AutoShape 2"/>
            <p:cNvSpPr>
              <a:spLocks noChangeAspect="1" noChangeArrowheads="1"/>
            </p:cNvSpPr>
            <p:nvPr/>
          </p:nvSpPr>
          <p:spPr bwMode="auto">
            <a:xfrm>
              <a:off x="652463" y="5929313"/>
              <a:ext cx="79200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2200" b="1" dirty="0">
                  <a:latin typeface="Calibri" pitchFamily="34" charset="0"/>
                </a:rPr>
                <a:t>Updated results with 12.9 years of median follow-up</a:t>
              </a:r>
            </a:p>
            <a:p>
              <a:pPr eaLnBrk="0" fontAlgn="base" hangingPunct="0">
                <a:spcBef>
                  <a:spcPct val="0"/>
                </a:spcBef>
                <a:spcAft>
                  <a:spcPct val="0"/>
                </a:spcAft>
              </a:pPr>
              <a:endParaRPr lang="en-US" altLang="de-DE" sz="2200" dirty="0">
                <a:latin typeface="Calibri" pitchFamily="34" charset="0"/>
              </a:endParaRPr>
            </a:p>
          </p:txBody>
        </p:sp>
        <p:sp>
          <p:nvSpPr>
            <p:cNvPr id="6" name="AutoShape 3"/>
            <p:cNvSpPr>
              <a:spLocks noChangeArrowheads="1"/>
            </p:cNvSpPr>
            <p:nvPr/>
          </p:nvSpPr>
          <p:spPr bwMode="auto">
            <a:xfrm>
              <a:off x="285750" y="1257300"/>
              <a:ext cx="2303463" cy="3600450"/>
            </a:xfrm>
            <a:prstGeom prst="flowChartAlternateProcess">
              <a:avLst/>
            </a:prstGeom>
            <a:solidFill>
              <a:srgbClr val="FFFFFF"/>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de-DE">
                  <a:solidFill>
                    <a:srgbClr val="000000"/>
                  </a:solidFill>
                  <a:latin typeface="Tahoma" pitchFamily="34" charset="0"/>
                </a:rPr>
                <a:t>Patients </a:t>
              </a:r>
            </a:p>
            <a:p>
              <a:pPr algn="ctr" eaLnBrk="0" fontAlgn="base" hangingPunct="0">
                <a:spcBef>
                  <a:spcPct val="0"/>
                </a:spcBef>
                <a:spcAft>
                  <a:spcPct val="0"/>
                </a:spcAft>
              </a:pPr>
              <a:r>
                <a:rPr lang="en-US" altLang="de-DE">
                  <a:solidFill>
                    <a:srgbClr val="000000"/>
                  </a:solidFill>
                  <a:latin typeface="Tahoma" pitchFamily="34" charset="0"/>
                </a:rPr>
                <a:t>with </a:t>
              </a:r>
              <a:br>
                <a:rPr lang="en-US" altLang="de-DE">
                  <a:solidFill>
                    <a:srgbClr val="000000"/>
                  </a:solidFill>
                  <a:latin typeface="Tahoma" pitchFamily="34" charset="0"/>
                </a:rPr>
              </a:br>
              <a:r>
                <a:rPr lang="en-US" altLang="de-DE">
                  <a:solidFill>
                    <a:srgbClr val="000000"/>
                  </a:solidFill>
                  <a:latin typeface="Tahoma" pitchFamily="34" charset="0"/>
                </a:rPr>
                <a:t>newly diagnosed untreated </a:t>
              </a:r>
              <a:r>
                <a:rPr lang="en-US" altLang="de-DE" sz="2000">
                  <a:solidFill>
                    <a:srgbClr val="000000"/>
                  </a:solidFill>
                  <a:latin typeface="Tahoma" pitchFamily="34" charset="0"/>
                </a:rPr>
                <a:t>asymptomatic </a:t>
              </a:r>
            </a:p>
            <a:p>
              <a:pPr algn="ctr" eaLnBrk="0" fontAlgn="base" hangingPunct="0">
                <a:spcBef>
                  <a:spcPct val="0"/>
                </a:spcBef>
                <a:spcAft>
                  <a:spcPct val="0"/>
                </a:spcAft>
              </a:pPr>
              <a:r>
                <a:rPr lang="en-US" altLang="de-DE" sz="2000">
                  <a:solidFill>
                    <a:srgbClr val="000000"/>
                  </a:solidFill>
                  <a:latin typeface="Tahoma" pitchFamily="34" charset="0"/>
                </a:rPr>
                <a:t>T0-4 N0-2 M0</a:t>
              </a:r>
            </a:p>
            <a:p>
              <a:pPr algn="ctr" eaLnBrk="0" fontAlgn="base" hangingPunct="0">
                <a:spcBef>
                  <a:spcPct val="0"/>
                </a:spcBef>
                <a:spcAft>
                  <a:spcPct val="0"/>
                </a:spcAft>
              </a:pPr>
              <a:r>
                <a:rPr lang="en-US" altLang="de-DE">
                  <a:solidFill>
                    <a:srgbClr val="000000"/>
                  </a:solidFill>
                  <a:latin typeface="Tahoma" pitchFamily="34" charset="0"/>
                </a:rPr>
                <a:t>(UICC 1982)</a:t>
              </a:r>
            </a:p>
            <a:p>
              <a:pPr algn="ctr" eaLnBrk="0" fontAlgn="base" hangingPunct="0">
                <a:spcBef>
                  <a:spcPct val="0"/>
                </a:spcBef>
                <a:spcAft>
                  <a:spcPct val="0"/>
                </a:spcAft>
              </a:pPr>
              <a:r>
                <a:rPr lang="en-US" altLang="de-DE">
                  <a:solidFill>
                    <a:srgbClr val="000000"/>
                  </a:solidFill>
                  <a:latin typeface="Tahoma" pitchFamily="34" charset="0"/>
                </a:rPr>
                <a:t>PCa</a:t>
              </a:r>
            </a:p>
            <a:p>
              <a:pPr algn="ctr" eaLnBrk="0" fontAlgn="base" hangingPunct="0">
                <a:spcBef>
                  <a:spcPct val="0"/>
                </a:spcBef>
                <a:spcAft>
                  <a:spcPct val="0"/>
                </a:spcAft>
              </a:pPr>
              <a:r>
                <a:rPr lang="en-US" altLang="de-DE">
                  <a:solidFill>
                    <a:srgbClr val="000000"/>
                  </a:solidFill>
                  <a:latin typeface="Tahoma" pitchFamily="34" charset="0"/>
                </a:rPr>
                <a:t>not suitable for local treatment with curative intent</a:t>
              </a:r>
            </a:p>
          </p:txBody>
        </p:sp>
        <p:sp>
          <p:nvSpPr>
            <p:cNvPr id="7" name="AutoShape 4"/>
            <p:cNvSpPr>
              <a:spLocks noChangeArrowheads="1"/>
            </p:cNvSpPr>
            <p:nvPr/>
          </p:nvSpPr>
          <p:spPr bwMode="auto">
            <a:xfrm>
              <a:off x="3071813" y="2643188"/>
              <a:ext cx="922337" cy="785812"/>
            </a:xfrm>
            <a:prstGeom prst="hexagon">
              <a:avLst>
                <a:gd name="adj" fmla="val 29229"/>
                <a:gd name="vf" fmla="val 115470"/>
              </a:avLst>
            </a:prstGeom>
            <a:solidFill>
              <a:srgbClr val="77933C">
                <a:alpha val="56862"/>
              </a:srgbClr>
            </a:solidFill>
            <a:ln w="9525">
              <a:solidFill>
                <a:srgbClr val="000000"/>
              </a:solidFill>
              <a:miter lim="800000"/>
              <a:headEnd/>
              <a:tailEnd/>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de-DE" sz="3200">
                  <a:solidFill>
                    <a:srgbClr val="FFFFFF"/>
                  </a:solidFill>
                  <a:latin typeface="Tahoma" pitchFamily="34" charset="0"/>
                </a:rPr>
                <a:t>R</a:t>
              </a:r>
            </a:p>
          </p:txBody>
        </p:sp>
        <p:cxnSp>
          <p:nvCxnSpPr>
            <p:cNvPr id="8" name="AutoShape 5"/>
            <p:cNvCxnSpPr>
              <a:cxnSpLocks noChangeShapeType="1"/>
              <a:endCxn id="12" idx="1"/>
            </p:cNvCxnSpPr>
            <p:nvPr/>
          </p:nvCxnSpPr>
          <p:spPr bwMode="auto">
            <a:xfrm rot="5400000" flipH="1" flipV="1">
              <a:off x="3348831" y="1894682"/>
              <a:ext cx="904875" cy="601662"/>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9" name="AutoShape 6"/>
            <p:cNvCxnSpPr>
              <a:cxnSpLocks noChangeShapeType="1"/>
              <a:endCxn id="11" idx="1"/>
            </p:cNvCxnSpPr>
            <p:nvPr/>
          </p:nvCxnSpPr>
          <p:spPr bwMode="auto">
            <a:xfrm rot="16200000" flipH="1">
              <a:off x="3482181" y="3447257"/>
              <a:ext cx="608013" cy="571500"/>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0" name="AutoShape 7"/>
            <p:cNvCxnSpPr>
              <a:cxnSpLocks noChangeShapeType="1"/>
              <a:stCxn id="6" idx="3"/>
              <a:endCxn id="7" idx="2"/>
            </p:cNvCxnSpPr>
            <p:nvPr/>
          </p:nvCxnSpPr>
          <p:spPr bwMode="auto">
            <a:xfrm flipV="1">
              <a:off x="2589213" y="3036888"/>
              <a:ext cx="482600" cy="20637"/>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AutoShape 9"/>
            <p:cNvSpPr>
              <a:spLocks noChangeArrowheads="1"/>
            </p:cNvSpPr>
            <p:nvPr/>
          </p:nvSpPr>
          <p:spPr bwMode="auto">
            <a:xfrm>
              <a:off x="4071938" y="2786063"/>
              <a:ext cx="4398962" cy="2500312"/>
            </a:xfrm>
            <a:prstGeom prst="flowChartAlternateProcess">
              <a:avLst/>
            </a:prstGeom>
            <a:solidFill>
              <a:srgbClr val="800080"/>
            </a:solidFill>
            <a:ln w="9525">
              <a:solidFill>
                <a:srgbClr val="7030A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de-DE" sz="2000">
                  <a:solidFill>
                    <a:srgbClr val="FFFFFF"/>
                  </a:solidFill>
                  <a:latin typeface="Tahoma" pitchFamily="34" charset="0"/>
                </a:rPr>
                <a:t>Deferred* orchiectomy</a:t>
              </a:r>
            </a:p>
            <a:p>
              <a:pPr algn="ctr" eaLnBrk="0" fontAlgn="base" hangingPunct="0">
                <a:spcBef>
                  <a:spcPct val="0"/>
                </a:spcBef>
                <a:spcAft>
                  <a:spcPct val="0"/>
                </a:spcAft>
              </a:pPr>
              <a:r>
                <a:rPr lang="en-US" altLang="de-DE" sz="2000">
                  <a:solidFill>
                    <a:srgbClr val="FFFFFF"/>
                  </a:solidFill>
                  <a:latin typeface="Tahoma" pitchFamily="34" charset="0"/>
                </a:rPr>
                <a:t>or depot LH-RH </a:t>
              </a:r>
            </a:p>
            <a:p>
              <a:pPr algn="ctr" eaLnBrk="0" fontAlgn="base" hangingPunct="0">
                <a:spcBef>
                  <a:spcPct val="0"/>
                </a:spcBef>
                <a:spcAft>
                  <a:spcPct val="0"/>
                </a:spcAft>
              </a:pPr>
              <a:r>
                <a:rPr lang="en-US" altLang="de-DE" sz="2000" b="1">
                  <a:solidFill>
                    <a:srgbClr val="C3D69B"/>
                  </a:solidFill>
                  <a:latin typeface="Tahoma" pitchFamily="34" charset="0"/>
                </a:rPr>
                <a:t>N=493</a:t>
              </a:r>
            </a:p>
            <a:p>
              <a:pPr algn="ctr" eaLnBrk="0" fontAlgn="base" hangingPunct="0">
                <a:spcBef>
                  <a:spcPct val="0"/>
                </a:spcBef>
                <a:spcAft>
                  <a:spcPct val="0"/>
                </a:spcAft>
              </a:pPr>
              <a:r>
                <a:rPr lang="en-US" altLang="de-DE" sz="1600">
                  <a:solidFill>
                    <a:srgbClr val="FFFFFF"/>
                  </a:solidFill>
                </a:rPr>
                <a:t>*Treatment starts upon events of symptoms from metastases, ureteric obstruction or decrease &gt;  of WHO performance status. Not for only</a:t>
              </a:r>
              <a:r>
                <a:rPr lang="de-CH" altLang="de-DE" sz="1600">
                  <a:solidFill>
                    <a:srgbClr val="FFFFFF"/>
                  </a:solidFill>
                </a:rPr>
                <a:t> r</a:t>
              </a:r>
              <a:r>
                <a:rPr lang="en-US" altLang="de-DE" sz="1600">
                  <a:solidFill>
                    <a:srgbClr val="FFFFFF"/>
                  </a:solidFill>
                </a:rPr>
                <a:t>ise in PSA, new hot spots or asymptomatic mets</a:t>
              </a:r>
              <a:endParaRPr lang="en-US" altLang="de-DE" sz="1600">
                <a:solidFill>
                  <a:srgbClr val="FFFFFF"/>
                </a:solidFill>
                <a:latin typeface="Tahoma" pitchFamily="34" charset="0"/>
              </a:endParaRPr>
            </a:p>
            <a:p>
              <a:pPr algn="ctr" eaLnBrk="0" fontAlgn="base" hangingPunct="0">
                <a:spcBef>
                  <a:spcPct val="0"/>
                </a:spcBef>
                <a:spcAft>
                  <a:spcPct val="0"/>
                </a:spcAft>
              </a:pPr>
              <a:endParaRPr lang="en-US" altLang="de-DE" sz="2000">
                <a:solidFill>
                  <a:srgbClr val="FFFFFF"/>
                </a:solidFill>
                <a:latin typeface="Tahoma" pitchFamily="34" charset="0"/>
              </a:endParaRPr>
            </a:p>
            <a:p>
              <a:pPr algn="ctr" eaLnBrk="0" fontAlgn="base" hangingPunct="0">
                <a:spcBef>
                  <a:spcPct val="0"/>
                </a:spcBef>
                <a:spcAft>
                  <a:spcPct val="0"/>
                </a:spcAft>
              </a:pPr>
              <a:endParaRPr lang="en-US" altLang="de-DE" sz="2000">
                <a:solidFill>
                  <a:srgbClr val="FFFFFF"/>
                </a:solidFill>
                <a:latin typeface="Tahoma" pitchFamily="34" charset="0"/>
              </a:endParaRPr>
            </a:p>
            <a:p>
              <a:pPr eaLnBrk="0" fontAlgn="base" hangingPunct="0">
                <a:spcBef>
                  <a:spcPct val="0"/>
                </a:spcBef>
                <a:spcAft>
                  <a:spcPct val="0"/>
                </a:spcAft>
              </a:pPr>
              <a:endParaRPr lang="en-US" altLang="de-DE" sz="2000">
                <a:solidFill>
                  <a:srgbClr val="FFFFFF"/>
                </a:solidFill>
                <a:latin typeface="Tahoma" pitchFamily="34" charset="0"/>
              </a:endParaRPr>
            </a:p>
          </p:txBody>
        </p:sp>
        <p:sp>
          <p:nvSpPr>
            <p:cNvPr id="12" name="AutoShape 14"/>
            <p:cNvSpPr>
              <a:spLocks noChangeArrowheads="1"/>
            </p:cNvSpPr>
            <p:nvPr/>
          </p:nvSpPr>
          <p:spPr bwMode="auto">
            <a:xfrm>
              <a:off x="4102100" y="1214438"/>
              <a:ext cx="4327525" cy="1057275"/>
            </a:xfrm>
            <a:prstGeom prst="flowChartAlternateProcess">
              <a:avLst/>
            </a:prstGeom>
            <a:solidFill>
              <a:srgbClr val="838BD7"/>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de-DE" sz="2000">
                  <a:solidFill>
                    <a:srgbClr val="FFFFFF"/>
                  </a:solidFill>
                  <a:latin typeface="Tahoma" pitchFamily="34" charset="0"/>
                </a:rPr>
                <a:t>Immediate orchiectomy</a:t>
              </a:r>
            </a:p>
            <a:p>
              <a:pPr algn="ctr" eaLnBrk="0" fontAlgn="base" hangingPunct="0">
                <a:spcBef>
                  <a:spcPct val="0"/>
                </a:spcBef>
                <a:spcAft>
                  <a:spcPct val="0"/>
                </a:spcAft>
              </a:pPr>
              <a:r>
                <a:rPr lang="en-US" altLang="de-DE" sz="2000">
                  <a:solidFill>
                    <a:srgbClr val="FFFFFF"/>
                  </a:solidFill>
                  <a:latin typeface="Tahoma" pitchFamily="34" charset="0"/>
                </a:rPr>
                <a:t>or depot LH-RH</a:t>
              </a:r>
            </a:p>
            <a:p>
              <a:pPr algn="ctr" eaLnBrk="0" fontAlgn="base" hangingPunct="0">
                <a:spcBef>
                  <a:spcPct val="0"/>
                </a:spcBef>
                <a:spcAft>
                  <a:spcPct val="0"/>
                </a:spcAft>
              </a:pPr>
              <a:r>
                <a:rPr lang="en-US" altLang="de-DE" sz="2000" b="1">
                  <a:solidFill>
                    <a:srgbClr val="C3D69B"/>
                  </a:solidFill>
                  <a:latin typeface="Tahoma" pitchFamily="34" charset="0"/>
                </a:rPr>
                <a:t>N=492</a:t>
              </a:r>
            </a:p>
            <a:p>
              <a:pPr eaLnBrk="0" fontAlgn="base" hangingPunct="0">
                <a:spcBef>
                  <a:spcPct val="0"/>
                </a:spcBef>
                <a:spcAft>
                  <a:spcPct val="0"/>
                </a:spcAft>
              </a:pPr>
              <a:endParaRPr lang="en-US" altLang="de-DE" sz="2000">
                <a:solidFill>
                  <a:srgbClr val="0029F4"/>
                </a:solidFill>
                <a:latin typeface="Tahoma" pitchFamily="34" charset="0"/>
              </a:endParaRPr>
            </a:p>
          </p:txBody>
        </p:sp>
      </p:grpSp>
      <p:sp>
        <p:nvSpPr>
          <p:cNvPr id="13" name="Title 1"/>
          <p:cNvSpPr txBox="1">
            <a:spLocks/>
          </p:cNvSpPr>
          <p:nvPr/>
        </p:nvSpPr>
        <p:spPr>
          <a:xfrm>
            <a:off x="0" y="371475"/>
            <a:ext cx="8305800" cy="1000125"/>
          </a:xfrm>
          <a:prstGeom prst="rect">
            <a:avLst/>
          </a:prstGeom>
        </p:spPr>
        <p:txBody>
          <a:bodyPr/>
          <a:lstStyle/>
          <a:p>
            <a:pPr algn="ctr" fontAlgn="base">
              <a:spcBef>
                <a:spcPct val="0"/>
              </a:spcBef>
              <a:spcAft>
                <a:spcPct val="0"/>
              </a:spcAft>
              <a:defRPr/>
            </a:pPr>
            <a:r>
              <a:rPr lang="en-US" sz="4400" b="1" kern="0" dirty="0">
                <a:solidFill>
                  <a:srgbClr val="FFFF00"/>
                </a:solidFill>
              </a:rPr>
              <a:t>Trial design and objectives</a:t>
            </a:r>
          </a:p>
        </p:txBody>
      </p:sp>
    </p:spTree>
    <p:extLst>
      <p:ext uri="{BB962C8B-B14F-4D97-AF65-F5344CB8AC3E}">
        <p14:creationId xmlns:p14="http://schemas.microsoft.com/office/powerpoint/2010/main" val="1405607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nvSpPr>
        <p:spPr bwMode="auto">
          <a:xfrm>
            <a:off x="1083321" y="1417728"/>
            <a:ext cx="6599005" cy="3904509"/>
          </a:xfrm>
          <a:custGeom>
            <a:avLst/>
            <a:gdLst>
              <a:gd name="T0" fmla="*/ 0 w 800"/>
              <a:gd name="T1" fmla="*/ 0 h 510"/>
              <a:gd name="T2" fmla="*/ 0 w 800"/>
              <a:gd name="T3" fmla="*/ 2147483647 h 510"/>
              <a:gd name="T4" fmla="*/ 2147483647 w 800"/>
              <a:gd name="T5" fmla="*/ 2147483647 h 510"/>
              <a:gd name="T6" fmla="*/ 0 60000 65536"/>
              <a:gd name="T7" fmla="*/ 0 60000 65536"/>
              <a:gd name="T8" fmla="*/ 0 60000 65536"/>
              <a:gd name="T9" fmla="*/ 0 w 800"/>
              <a:gd name="T10" fmla="*/ 0 h 510"/>
              <a:gd name="T11" fmla="*/ 800 w 800"/>
              <a:gd name="T12" fmla="*/ 510 h 510"/>
            </a:gdLst>
            <a:ahLst/>
            <a:cxnLst>
              <a:cxn ang="T6">
                <a:pos x="T0" y="T1"/>
              </a:cxn>
              <a:cxn ang="T7">
                <a:pos x="T2" y="T3"/>
              </a:cxn>
              <a:cxn ang="T8">
                <a:pos x="T4" y="T5"/>
              </a:cxn>
            </a:cxnLst>
            <a:rect l="T9" t="T10" r="T11" b="T12"/>
            <a:pathLst>
              <a:path w="800" h="510">
                <a:moveTo>
                  <a:pt x="0" y="0"/>
                </a:moveTo>
                <a:lnTo>
                  <a:pt x="0" y="510"/>
                </a:lnTo>
                <a:lnTo>
                  <a:pt x="800" y="510"/>
                </a:lnTo>
              </a:path>
            </a:pathLst>
          </a:custGeom>
          <a:noFill/>
          <a:ln w="793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 name="Rectangle 7"/>
          <p:cNvSpPr>
            <a:spLocks noChangeArrowheads="1"/>
          </p:cNvSpPr>
          <p:nvPr/>
        </p:nvSpPr>
        <p:spPr bwMode="auto">
          <a:xfrm>
            <a:off x="7765103" y="5245243"/>
            <a:ext cx="586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(years)</a:t>
            </a:r>
            <a:endParaRPr lang="en-US" altLang="de-DE"/>
          </a:p>
        </p:txBody>
      </p:sp>
      <p:sp>
        <p:nvSpPr>
          <p:cNvPr id="5" name="Rectangle 8"/>
          <p:cNvSpPr>
            <a:spLocks noChangeArrowheads="1"/>
          </p:cNvSpPr>
          <p:nvPr/>
        </p:nvSpPr>
        <p:spPr bwMode="auto">
          <a:xfrm>
            <a:off x="951537" y="552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6" name="Line 9"/>
          <p:cNvSpPr>
            <a:spLocks noChangeShapeType="1"/>
          </p:cNvSpPr>
          <p:nvPr/>
        </p:nvSpPr>
        <p:spPr bwMode="auto">
          <a:xfrm>
            <a:off x="1083321" y="5322237"/>
            <a:ext cx="1533"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7" name="Rectangle 10"/>
          <p:cNvSpPr>
            <a:spLocks noChangeArrowheads="1"/>
          </p:cNvSpPr>
          <p:nvPr/>
        </p:nvSpPr>
        <p:spPr bwMode="auto">
          <a:xfrm>
            <a:off x="1612204" y="552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a:t>
            </a:r>
            <a:endParaRPr lang="en-US" altLang="de-DE"/>
          </a:p>
        </p:txBody>
      </p:sp>
      <p:sp>
        <p:nvSpPr>
          <p:cNvPr id="8" name="Line 11"/>
          <p:cNvSpPr>
            <a:spLocks noChangeShapeType="1"/>
          </p:cNvSpPr>
          <p:nvPr/>
        </p:nvSpPr>
        <p:spPr bwMode="auto">
          <a:xfrm>
            <a:off x="1743989" y="5322237"/>
            <a:ext cx="1532"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9" name="Rectangle 12"/>
          <p:cNvSpPr>
            <a:spLocks noChangeArrowheads="1"/>
          </p:cNvSpPr>
          <p:nvPr/>
        </p:nvSpPr>
        <p:spPr bwMode="auto">
          <a:xfrm>
            <a:off x="2271338" y="552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a:t>
            </a:r>
            <a:endParaRPr lang="en-US" altLang="de-DE"/>
          </a:p>
        </p:txBody>
      </p:sp>
      <p:sp>
        <p:nvSpPr>
          <p:cNvPr id="10" name="Line 13"/>
          <p:cNvSpPr>
            <a:spLocks noChangeShapeType="1"/>
          </p:cNvSpPr>
          <p:nvPr/>
        </p:nvSpPr>
        <p:spPr bwMode="auto">
          <a:xfrm>
            <a:off x="2403123" y="5322237"/>
            <a:ext cx="1532"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1" name="Rectangle 14"/>
          <p:cNvSpPr>
            <a:spLocks noChangeArrowheads="1"/>
          </p:cNvSpPr>
          <p:nvPr/>
        </p:nvSpPr>
        <p:spPr bwMode="auto">
          <a:xfrm>
            <a:off x="2932005" y="552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12" name="Line 15"/>
          <p:cNvSpPr>
            <a:spLocks noChangeShapeType="1"/>
          </p:cNvSpPr>
          <p:nvPr/>
        </p:nvSpPr>
        <p:spPr bwMode="auto">
          <a:xfrm>
            <a:off x="3063789" y="5322237"/>
            <a:ext cx="1533"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3" name="Rectangle 16"/>
          <p:cNvSpPr>
            <a:spLocks noChangeArrowheads="1"/>
          </p:cNvSpPr>
          <p:nvPr/>
        </p:nvSpPr>
        <p:spPr bwMode="auto">
          <a:xfrm>
            <a:off x="3591139" y="552119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a:t>
            </a:r>
            <a:endParaRPr lang="en-US" altLang="de-DE"/>
          </a:p>
        </p:txBody>
      </p:sp>
      <p:sp>
        <p:nvSpPr>
          <p:cNvPr id="14" name="Line 17"/>
          <p:cNvSpPr>
            <a:spLocks noChangeShapeType="1"/>
          </p:cNvSpPr>
          <p:nvPr/>
        </p:nvSpPr>
        <p:spPr bwMode="auto">
          <a:xfrm>
            <a:off x="3722923" y="5322237"/>
            <a:ext cx="1533"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5" name="Rectangle 18"/>
          <p:cNvSpPr>
            <a:spLocks noChangeArrowheads="1"/>
          </p:cNvSpPr>
          <p:nvPr/>
        </p:nvSpPr>
        <p:spPr bwMode="auto">
          <a:xfrm>
            <a:off x="4198156" y="552119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a:t>
            </a:r>
            <a:endParaRPr lang="en-US" altLang="de-DE"/>
          </a:p>
        </p:txBody>
      </p:sp>
      <p:sp>
        <p:nvSpPr>
          <p:cNvPr id="16" name="Line 19"/>
          <p:cNvSpPr>
            <a:spLocks noChangeShapeType="1"/>
          </p:cNvSpPr>
          <p:nvPr/>
        </p:nvSpPr>
        <p:spPr bwMode="auto">
          <a:xfrm>
            <a:off x="4383591" y="5322237"/>
            <a:ext cx="1532"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7" name="Rectangle 20"/>
          <p:cNvSpPr>
            <a:spLocks noChangeArrowheads="1"/>
          </p:cNvSpPr>
          <p:nvPr/>
        </p:nvSpPr>
        <p:spPr bwMode="auto">
          <a:xfrm>
            <a:off x="4857290" y="552119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12</a:t>
            </a:r>
            <a:endParaRPr lang="en-US" altLang="de-DE"/>
          </a:p>
        </p:txBody>
      </p:sp>
      <p:sp>
        <p:nvSpPr>
          <p:cNvPr id="18" name="Line 21"/>
          <p:cNvSpPr>
            <a:spLocks noChangeShapeType="1"/>
          </p:cNvSpPr>
          <p:nvPr/>
        </p:nvSpPr>
        <p:spPr bwMode="auto">
          <a:xfrm>
            <a:off x="5042725" y="5322237"/>
            <a:ext cx="1532"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9" name="Rectangle 22"/>
          <p:cNvSpPr>
            <a:spLocks noChangeArrowheads="1"/>
          </p:cNvSpPr>
          <p:nvPr/>
        </p:nvSpPr>
        <p:spPr bwMode="auto">
          <a:xfrm>
            <a:off x="5517956" y="552119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14</a:t>
            </a:r>
            <a:endParaRPr lang="en-US" altLang="de-DE"/>
          </a:p>
        </p:txBody>
      </p:sp>
      <p:sp>
        <p:nvSpPr>
          <p:cNvPr id="20" name="Line 23"/>
          <p:cNvSpPr>
            <a:spLocks noChangeShapeType="1"/>
          </p:cNvSpPr>
          <p:nvPr/>
        </p:nvSpPr>
        <p:spPr bwMode="auto">
          <a:xfrm>
            <a:off x="5703391" y="5322237"/>
            <a:ext cx="1533"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1" name="Rectangle 24"/>
          <p:cNvSpPr>
            <a:spLocks noChangeArrowheads="1"/>
          </p:cNvSpPr>
          <p:nvPr/>
        </p:nvSpPr>
        <p:spPr bwMode="auto">
          <a:xfrm>
            <a:off x="6177090" y="552119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16</a:t>
            </a:r>
            <a:endParaRPr lang="en-US" altLang="de-DE"/>
          </a:p>
        </p:txBody>
      </p:sp>
      <p:sp>
        <p:nvSpPr>
          <p:cNvPr id="22" name="Line 25"/>
          <p:cNvSpPr>
            <a:spLocks noChangeShapeType="1"/>
          </p:cNvSpPr>
          <p:nvPr/>
        </p:nvSpPr>
        <p:spPr bwMode="auto">
          <a:xfrm>
            <a:off x="6362525" y="5322237"/>
            <a:ext cx="1533"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3" name="Rectangle 26"/>
          <p:cNvSpPr>
            <a:spLocks noChangeArrowheads="1"/>
          </p:cNvSpPr>
          <p:nvPr/>
        </p:nvSpPr>
        <p:spPr bwMode="auto">
          <a:xfrm>
            <a:off x="6879103" y="552119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18</a:t>
            </a:r>
            <a:endParaRPr lang="en-US" altLang="de-DE"/>
          </a:p>
        </p:txBody>
      </p:sp>
      <p:sp>
        <p:nvSpPr>
          <p:cNvPr id="24" name="Line 27"/>
          <p:cNvSpPr>
            <a:spLocks noChangeShapeType="1"/>
          </p:cNvSpPr>
          <p:nvPr/>
        </p:nvSpPr>
        <p:spPr bwMode="auto">
          <a:xfrm>
            <a:off x="7023193" y="5322237"/>
            <a:ext cx="1532"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5" name="Rectangle 28"/>
          <p:cNvSpPr>
            <a:spLocks noChangeArrowheads="1"/>
          </p:cNvSpPr>
          <p:nvPr/>
        </p:nvSpPr>
        <p:spPr bwMode="auto">
          <a:xfrm>
            <a:off x="7538237" y="552119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a:t>
            </a:r>
            <a:endParaRPr lang="en-US" altLang="de-DE"/>
          </a:p>
        </p:txBody>
      </p:sp>
      <p:sp>
        <p:nvSpPr>
          <p:cNvPr id="26" name="Line 29"/>
          <p:cNvSpPr>
            <a:spLocks noChangeShapeType="1"/>
          </p:cNvSpPr>
          <p:nvPr/>
        </p:nvSpPr>
        <p:spPr bwMode="auto">
          <a:xfrm>
            <a:off x="7682327" y="5322237"/>
            <a:ext cx="1532" cy="7681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7" name="Rectangle 30"/>
          <p:cNvSpPr>
            <a:spLocks noChangeArrowheads="1"/>
          </p:cNvSpPr>
          <p:nvPr/>
        </p:nvSpPr>
        <p:spPr bwMode="auto">
          <a:xfrm>
            <a:off x="697081" y="524524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28" name="Line 31"/>
          <p:cNvSpPr>
            <a:spLocks noChangeShapeType="1"/>
          </p:cNvSpPr>
          <p:nvPr/>
        </p:nvSpPr>
        <p:spPr bwMode="auto">
          <a:xfrm>
            <a:off x="1000546" y="5322237"/>
            <a:ext cx="82775" cy="142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9" name="Rectangle 32"/>
          <p:cNvSpPr>
            <a:spLocks noChangeArrowheads="1"/>
          </p:cNvSpPr>
          <p:nvPr/>
        </p:nvSpPr>
        <p:spPr bwMode="auto">
          <a:xfrm>
            <a:off x="589780" y="485408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a:t>
            </a:r>
            <a:endParaRPr lang="en-US" altLang="de-DE"/>
          </a:p>
        </p:txBody>
      </p:sp>
      <p:sp>
        <p:nvSpPr>
          <p:cNvPr id="30" name="Line 33"/>
          <p:cNvSpPr>
            <a:spLocks noChangeShapeType="1"/>
          </p:cNvSpPr>
          <p:nvPr/>
        </p:nvSpPr>
        <p:spPr bwMode="auto">
          <a:xfrm>
            <a:off x="1000546" y="4932497"/>
            <a:ext cx="82775" cy="142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1" name="Rectangle 34"/>
          <p:cNvSpPr>
            <a:spLocks noChangeArrowheads="1"/>
          </p:cNvSpPr>
          <p:nvPr/>
        </p:nvSpPr>
        <p:spPr bwMode="auto">
          <a:xfrm>
            <a:off x="589780" y="446434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a:t>
            </a:r>
            <a:endParaRPr lang="en-US" altLang="de-DE"/>
          </a:p>
        </p:txBody>
      </p:sp>
      <p:sp>
        <p:nvSpPr>
          <p:cNvPr id="32" name="Line 35"/>
          <p:cNvSpPr>
            <a:spLocks noChangeShapeType="1"/>
          </p:cNvSpPr>
          <p:nvPr/>
        </p:nvSpPr>
        <p:spPr bwMode="auto">
          <a:xfrm>
            <a:off x="1000546" y="4541335"/>
            <a:ext cx="82775" cy="142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3" name="Rectangle 36"/>
          <p:cNvSpPr>
            <a:spLocks noChangeArrowheads="1"/>
          </p:cNvSpPr>
          <p:nvPr/>
        </p:nvSpPr>
        <p:spPr bwMode="auto">
          <a:xfrm>
            <a:off x="589780" y="4074600"/>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30</a:t>
            </a:r>
            <a:endParaRPr lang="en-US" altLang="de-DE"/>
          </a:p>
        </p:txBody>
      </p:sp>
      <p:sp>
        <p:nvSpPr>
          <p:cNvPr id="34" name="Line 37"/>
          <p:cNvSpPr>
            <a:spLocks noChangeShapeType="1"/>
          </p:cNvSpPr>
          <p:nvPr/>
        </p:nvSpPr>
        <p:spPr bwMode="auto">
          <a:xfrm>
            <a:off x="1000546" y="4151595"/>
            <a:ext cx="82775" cy="142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5" name="Rectangle 38"/>
          <p:cNvSpPr>
            <a:spLocks noChangeArrowheads="1"/>
          </p:cNvSpPr>
          <p:nvPr/>
        </p:nvSpPr>
        <p:spPr bwMode="auto">
          <a:xfrm>
            <a:off x="589780" y="3714704"/>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40</a:t>
            </a:r>
            <a:endParaRPr lang="en-US" altLang="de-DE"/>
          </a:p>
        </p:txBody>
      </p:sp>
      <p:sp>
        <p:nvSpPr>
          <p:cNvPr id="36" name="Line 39"/>
          <p:cNvSpPr>
            <a:spLocks noChangeShapeType="1"/>
          </p:cNvSpPr>
          <p:nvPr/>
        </p:nvSpPr>
        <p:spPr bwMode="auto">
          <a:xfrm>
            <a:off x="1000546" y="3760434"/>
            <a:ext cx="82775" cy="142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7" name="Rectangle 40"/>
          <p:cNvSpPr>
            <a:spLocks noChangeArrowheads="1"/>
          </p:cNvSpPr>
          <p:nvPr/>
        </p:nvSpPr>
        <p:spPr bwMode="auto">
          <a:xfrm>
            <a:off x="589780" y="332496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50</a:t>
            </a:r>
            <a:endParaRPr lang="en-US" altLang="de-DE"/>
          </a:p>
        </p:txBody>
      </p:sp>
      <p:sp>
        <p:nvSpPr>
          <p:cNvPr id="38" name="Line 41"/>
          <p:cNvSpPr>
            <a:spLocks noChangeShapeType="1"/>
          </p:cNvSpPr>
          <p:nvPr/>
        </p:nvSpPr>
        <p:spPr bwMode="auto">
          <a:xfrm>
            <a:off x="1000546" y="3370694"/>
            <a:ext cx="82775" cy="142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9" name="Rectangle 42"/>
          <p:cNvSpPr>
            <a:spLocks noChangeArrowheads="1"/>
          </p:cNvSpPr>
          <p:nvPr/>
        </p:nvSpPr>
        <p:spPr bwMode="auto">
          <a:xfrm>
            <a:off x="589780" y="2933802"/>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dirty="0"/>
              <a:t>60</a:t>
            </a:r>
            <a:endParaRPr lang="en-US" altLang="de-DE" dirty="0"/>
          </a:p>
        </p:txBody>
      </p:sp>
      <p:sp>
        <p:nvSpPr>
          <p:cNvPr id="40" name="Line 43"/>
          <p:cNvSpPr>
            <a:spLocks noChangeShapeType="1"/>
          </p:cNvSpPr>
          <p:nvPr/>
        </p:nvSpPr>
        <p:spPr bwMode="auto">
          <a:xfrm>
            <a:off x="1000546" y="2979532"/>
            <a:ext cx="82775" cy="142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1" name="Rectangle 44"/>
          <p:cNvSpPr>
            <a:spLocks noChangeArrowheads="1"/>
          </p:cNvSpPr>
          <p:nvPr/>
        </p:nvSpPr>
        <p:spPr bwMode="auto">
          <a:xfrm>
            <a:off x="589780" y="254406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70</a:t>
            </a:r>
            <a:endParaRPr lang="en-US" altLang="de-DE"/>
          </a:p>
        </p:txBody>
      </p:sp>
      <p:sp>
        <p:nvSpPr>
          <p:cNvPr id="42" name="Line 45"/>
          <p:cNvSpPr>
            <a:spLocks noChangeShapeType="1"/>
          </p:cNvSpPr>
          <p:nvPr/>
        </p:nvSpPr>
        <p:spPr bwMode="auto">
          <a:xfrm>
            <a:off x="1000546" y="2589792"/>
            <a:ext cx="82775" cy="142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3" name="Rectangle 46"/>
          <p:cNvSpPr>
            <a:spLocks noChangeArrowheads="1"/>
          </p:cNvSpPr>
          <p:nvPr/>
        </p:nvSpPr>
        <p:spPr bwMode="auto">
          <a:xfrm>
            <a:off x="589780" y="215290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80</a:t>
            </a:r>
            <a:endParaRPr lang="en-US" altLang="de-DE"/>
          </a:p>
        </p:txBody>
      </p:sp>
      <p:sp>
        <p:nvSpPr>
          <p:cNvPr id="44" name="Line 47"/>
          <p:cNvSpPr>
            <a:spLocks noChangeShapeType="1"/>
          </p:cNvSpPr>
          <p:nvPr/>
        </p:nvSpPr>
        <p:spPr bwMode="auto">
          <a:xfrm>
            <a:off x="1000546" y="2198630"/>
            <a:ext cx="82775" cy="142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5" name="Rectangle 48"/>
          <p:cNvSpPr>
            <a:spLocks noChangeArrowheads="1"/>
          </p:cNvSpPr>
          <p:nvPr/>
        </p:nvSpPr>
        <p:spPr bwMode="auto">
          <a:xfrm>
            <a:off x="589780" y="176316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90</a:t>
            </a:r>
            <a:endParaRPr lang="en-US" altLang="de-DE"/>
          </a:p>
        </p:txBody>
      </p:sp>
      <p:sp>
        <p:nvSpPr>
          <p:cNvPr id="46" name="Line 49"/>
          <p:cNvSpPr>
            <a:spLocks noChangeShapeType="1"/>
          </p:cNvSpPr>
          <p:nvPr/>
        </p:nvSpPr>
        <p:spPr bwMode="auto">
          <a:xfrm>
            <a:off x="1000546" y="1808891"/>
            <a:ext cx="82775" cy="142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7" name="Rectangle 50"/>
          <p:cNvSpPr>
            <a:spLocks noChangeArrowheads="1"/>
          </p:cNvSpPr>
          <p:nvPr/>
        </p:nvSpPr>
        <p:spPr bwMode="auto">
          <a:xfrm>
            <a:off x="490143" y="137199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dirty="0"/>
              <a:t>100</a:t>
            </a:r>
            <a:endParaRPr lang="en-US" altLang="de-DE" dirty="0"/>
          </a:p>
        </p:txBody>
      </p:sp>
      <p:sp>
        <p:nvSpPr>
          <p:cNvPr id="48" name="Line 51"/>
          <p:cNvSpPr>
            <a:spLocks noChangeShapeType="1"/>
          </p:cNvSpPr>
          <p:nvPr/>
        </p:nvSpPr>
        <p:spPr bwMode="auto">
          <a:xfrm>
            <a:off x="1000546" y="1417728"/>
            <a:ext cx="82775" cy="142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9" name="Freeform 52"/>
          <p:cNvSpPr>
            <a:spLocks/>
          </p:cNvSpPr>
          <p:nvPr/>
        </p:nvSpPr>
        <p:spPr bwMode="auto">
          <a:xfrm>
            <a:off x="1083321" y="1417728"/>
            <a:ext cx="6088559" cy="3467829"/>
          </a:xfrm>
          <a:custGeom>
            <a:avLst/>
            <a:gdLst>
              <a:gd name="T0" fmla="*/ 2147483647 w 3972"/>
              <a:gd name="T1" fmla="*/ 2147483647 h 2438"/>
              <a:gd name="T2" fmla="*/ 2147483647 w 3972"/>
              <a:gd name="T3" fmla="*/ 2147483647 h 2438"/>
              <a:gd name="T4" fmla="*/ 2147483647 w 3972"/>
              <a:gd name="T5" fmla="*/ 2147483647 h 2438"/>
              <a:gd name="T6" fmla="*/ 2147483647 w 3972"/>
              <a:gd name="T7" fmla="*/ 2147483647 h 2438"/>
              <a:gd name="T8" fmla="*/ 2147483647 w 3972"/>
              <a:gd name="T9" fmla="*/ 2147483647 h 2438"/>
              <a:gd name="T10" fmla="*/ 2147483647 w 3972"/>
              <a:gd name="T11" fmla="*/ 2147483647 h 2438"/>
              <a:gd name="T12" fmla="*/ 2147483647 w 3972"/>
              <a:gd name="T13" fmla="*/ 2147483647 h 2438"/>
              <a:gd name="T14" fmla="*/ 2147483647 w 3972"/>
              <a:gd name="T15" fmla="*/ 2147483647 h 2438"/>
              <a:gd name="T16" fmla="*/ 2147483647 w 3972"/>
              <a:gd name="T17" fmla="*/ 2147483647 h 2438"/>
              <a:gd name="T18" fmla="*/ 2147483647 w 3972"/>
              <a:gd name="T19" fmla="*/ 2147483647 h 2438"/>
              <a:gd name="T20" fmla="*/ 2147483647 w 3972"/>
              <a:gd name="T21" fmla="*/ 2147483647 h 2438"/>
              <a:gd name="T22" fmla="*/ 2147483647 w 3972"/>
              <a:gd name="T23" fmla="*/ 2147483647 h 2438"/>
              <a:gd name="T24" fmla="*/ 2147483647 w 3972"/>
              <a:gd name="T25" fmla="*/ 2147483647 h 2438"/>
              <a:gd name="T26" fmla="*/ 2147483647 w 3972"/>
              <a:gd name="T27" fmla="*/ 2147483647 h 2438"/>
              <a:gd name="T28" fmla="*/ 2147483647 w 3972"/>
              <a:gd name="T29" fmla="*/ 2147483647 h 2438"/>
              <a:gd name="T30" fmla="*/ 2147483647 w 3972"/>
              <a:gd name="T31" fmla="*/ 2147483647 h 2438"/>
              <a:gd name="T32" fmla="*/ 2147483647 w 3972"/>
              <a:gd name="T33" fmla="*/ 2147483647 h 2438"/>
              <a:gd name="T34" fmla="*/ 2147483647 w 3972"/>
              <a:gd name="T35" fmla="*/ 2147483647 h 2438"/>
              <a:gd name="T36" fmla="*/ 2147483647 w 3972"/>
              <a:gd name="T37" fmla="*/ 2147483647 h 2438"/>
              <a:gd name="T38" fmla="*/ 2147483647 w 3972"/>
              <a:gd name="T39" fmla="*/ 2147483647 h 2438"/>
              <a:gd name="T40" fmla="*/ 2147483647 w 3972"/>
              <a:gd name="T41" fmla="*/ 2147483647 h 2438"/>
              <a:gd name="T42" fmla="*/ 2147483647 w 3972"/>
              <a:gd name="T43" fmla="*/ 2147483647 h 2438"/>
              <a:gd name="T44" fmla="*/ 2147483647 w 3972"/>
              <a:gd name="T45" fmla="*/ 2147483647 h 2438"/>
              <a:gd name="T46" fmla="*/ 2147483647 w 3972"/>
              <a:gd name="T47" fmla="*/ 2147483647 h 2438"/>
              <a:gd name="T48" fmla="*/ 2147483647 w 3972"/>
              <a:gd name="T49" fmla="*/ 2147483647 h 2438"/>
              <a:gd name="T50" fmla="*/ 2147483647 w 3972"/>
              <a:gd name="T51" fmla="*/ 2147483647 h 2438"/>
              <a:gd name="T52" fmla="*/ 2147483647 w 3972"/>
              <a:gd name="T53" fmla="*/ 2147483647 h 2438"/>
              <a:gd name="T54" fmla="*/ 2147483647 w 3972"/>
              <a:gd name="T55" fmla="*/ 2147483647 h 2438"/>
              <a:gd name="T56" fmla="*/ 2147483647 w 3972"/>
              <a:gd name="T57" fmla="*/ 2147483647 h 2438"/>
              <a:gd name="T58" fmla="*/ 2147483647 w 3972"/>
              <a:gd name="T59" fmla="*/ 2147483647 h 2438"/>
              <a:gd name="T60" fmla="*/ 2147483647 w 3972"/>
              <a:gd name="T61" fmla="*/ 2147483647 h 2438"/>
              <a:gd name="T62" fmla="*/ 2147483647 w 3972"/>
              <a:gd name="T63" fmla="*/ 2147483647 h 2438"/>
              <a:gd name="T64" fmla="*/ 2147483647 w 3972"/>
              <a:gd name="T65" fmla="*/ 2147483647 h 2438"/>
              <a:gd name="T66" fmla="*/ 2147483647 w 3972"/>
              <a:gd name="T67" fmla="*/ 2147483647 h 2438"/>
              <a:gd name="T68" fmla="*/ 2147483647 w 3972"/>
              <a:gd name="T69" fmla="*/ 2147483647 h 2438"/>
              <a:gd name="T70" fmla="*/ 2147483647 w 3972"/>
              <a:gd name="T71" fmla="*/ 2147483647 h 2438"/>
              <a:gd name="T72" fmla="*/ 2147483647 w 3972"/>
              <a:gd name="T73" fmla="*/ 2147483647 h 2438"/>
              <a:gd name="T74" fmla="*/ 2147483647 w 3972"/>
              <a:gd name="T75" fmla="*/ 2147483647 h 2438"/>
              <a:gd name="T76" fmla="*/ 2147483647 w 3972"/>
              <a:gd name="T77" fmla="*/ 2147483647 h 2438"/>
              <a:gd name="T78" fmla="*/ 2147483647 w 3972"/>
              <a:gd name="T79" fmla="*/ 2147483647 h 2438"/>
              <a:gd name="T80" fmla="*/ 2147483647 w 3972"/>
              <a:gd name="T81" fmla="*/ 2147483647 h 2438"/>
              <a:gd name="T82" fmla="*/ 2147483647 w 3972"/>
              <a:gd name="T83" fmla="*/ 2147483647 h 2438"/>
              <a:gd name="T84" fmla="*/ 2147483647 w 3972"/>
              <a:gd name="T85" fmla="*/ 2147483647 h 2438"/>
              <a:gd name="T86" fmla="*/ 2147483647 w 3972"/>
              <a:gd name="T87" fmla="*/ 2147483647 h 2438"/>
              <a:gd name="T88" fmla="*/ 2147483647 w 3972"/>
              <a:gd name="T89" fmla="*/ 2147483647 h 2438"/>
              <a:gd name="T90" fmla="*/ 2147483647 w 3972"/>
              <a:gd name="T91" fmla="*/ 2147483647 h 2438"/>
              <a:gd name="T92" fmla="*/ 2147483647 w 3972"/>
              <a:gd name="T93" fmla="*/ 2147483647 h 2438"/>
              <a:gd name="T94" fmla="*/ 2147483647 w 3972"/>
              <a:gd name="T95" fmla="*/ 2147483647 h 2438"/>
              <a:gd name="T96" fmla="*/ 2147483647 w 3972"/>
              <a:gd name="T97" fmla="*/ 2147483647 h 2438"/>
              <a:gd name="T98" fmla="*/ 2147483647 w 3972"/>
              <a:gd name="T99" fmla="*/ 2147483647 h 2438"/>
              <a:gd name="T100" fmla="*/ 2147483647 w 3972"/>
              <a:gd name="T101" fmla="*/ 2147483647 h 2438"/>
              <a:gd name="T102" fmla="*/ 2147483647 w 3972"/>
              <a:gd name="T103" fmla="*/ 2147483647 h 2438"/>
              <a:gd name="T104" fmla="*/ 2147483647 w 3972"/>
              <a:gd name="T105" fmla="*/ 2147483647 h 2438"/>
              <a:gd name="T106" fmla="*/ 2147483647 w 3972"/>
              <a:gd name="T107" fmla="*/ 2147483647 h 2438"/>
              <a:gd name="T108" fmla="*/ 2147483647 w 3972"/>
              <a:gd name="T109" fmla="*/ 2147483647 h 2438"/>
              <a:gd name="T110" fmla="*/ 2147483647 w 3972"/>
              <a:gd name="T111" fmla="*/ 2147483647 h 2438"/>
              <a:gd name="T112" fmla="*/ 2147483647 w 3972"/>
              <a:gd name="T113" fmla="*/ 2147483647 h 2438"/>
              <a:gd name="T114" fmla="*/ 2147483647 w 3972"/>
              <a:gd name="T115" fmla="*/ 2147483647 h 2438"/>
              <a:gd name="T116" fmla="*/ 2147483647 w 3972"/>
              <a:gd name="T117" fmla="*/ 2147483647 h 2438"/>
              <a:gd name="T118" fmla="*/ 2147483647 w 3972"/>
              <a:gd name="T119" fmla="*/ 2147483647 h 2438"/>
              <a:gd name="T120" fmla="*/ 2147483647 w 3972"/>
              <a:gd name="T121" fmla="*/ 2147483647 h 2438"/>
              <a:gd name="T122" fmla="*/ 2147483647 w 3972"/>
              <a:gd name="T123" fmla="*/ 2147483647 h 24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72"/>
              <a:gd name="T187" fmla="*/ 0 h 2438"/>
              <a:gd name="T188" fmla="*/ 3972 w 3972"/>
              <a:gd name="T189" fmla="*/ 2438 h 24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72" h="2438">
                <a:moveTo>
                  <a:pt x="0" y="0"/>
                </a:moveTo>
                <a:lnTo>
                  <a:pt x="27" y="0"/>
                </a:lnTo>
                <a:lnTo>
                  <a:pt x="27" y="6"/>
                </a:lnTo>
                <a:lnTo>
                  <a:pt x="32" y="6"/>
                </a:lnTo>
                <a:lnTo>
                  <a:pt x="32" y="11"/>
                </a:lnTo>
                <a:lnTo>
                  <a:pt x="32" y="16"/>
                </a:lnTo>
                <a:lnTo>
                  <a:pt x="38" y="16"/>
                </a:lnTo>
                <a:lnTo>
                  <a:pt x="38" y="22"/>
                </a:lnTo>
                <a:lnTo>
                  <a:pt x="43" y="22"/>
                </a:lnTo>
                <a:lnTo>
                  <a:pt x="43" y="27"/>
                </a:lnTo>
                <a:lnTo>
                  <a:pt x="54" y="27"/>
                </a:lnTo>
                <a:lnTo>
                  <a:pt x="54" y="33"/>
                </a:lnTo>
                <a:lnTo>
                  <a:pt x="59" y="33"/>
                </a:lnTo>
                <a:lnTo>
                  <a:pt x="59" y="38"/>
                </a:lnTo>
                <a:lnTo>
                  <a:pt x="102" y="38"/>
                </a:lnTo>
                <a:lnTo>
                  <a:pt x="102" y="43"/>
                </a:lnTo>
                <a:lnTo>
                  <a:pt x="108" y="43"/>
                </a:lnTo>
                <a:lnTo>
                  <a:pt x="108" y="49"/>
                </a:lnTo>
                <a:lnTo>
                  <a:pt x="119" y="49"/>
                </a:lnTo>
                <a:lnTo>
                  <a:pt x="119" y="54"/>
                </a:lnTo>
                <a:lnTo>
                  <a:pt x="145" y="54"/>
                </a:lnTo>
                <a:lnTo>
                  <a:pt x="145" y="59"/>
                </a:lnTo>
                <a:lnTo>
                  <a:pt x="145" y="65"/>
                </a:lnTo>
                <a:lnTo>
                  <a:pt x="167" y="65"/>
                </a:lnTo>
                <a:lnTo>
                  <a:pt x="167" y="70"/>
                </a:lnTo>
                <a:lnTo>
                  <a:pt x="178" y="70"/>
                </a:lnTo>
                <a:lnTo>
                  <a:pt x="178" y="81"/>
                </a:lnTo>
                <a:lnTo>
                  <a:pt x="178" y="86"/>
                </a:lnTo>
                <a:lnTo>
                  <a:pt x="183" y="86"/>
                </a:lnTo>
                <a:lnTo>
                  <a:pt x="183" y="92"/>
                </a:lnTo>
                <a:lnTo>
                  <a:pt x="210" y="92"/>
                </a:lnTo>
                <a:lnTo>
                  <a:pt x="210" y="97"/>
                </a:lnTo>
                <a:lnTo>
                  <a:pt x="215" y="97"/>
                </a:lnTo>
                <a:lnTo>
                  <a:pt x="215" y="103"/>
                </a:lnTo>
                <a:lnTo>
                  <a:pt x="215" y="108"/>
                </a:lnTo>
                <a:lnTo>
                  <a:pt x="232" y="108"/>
                </a:lnTo>
                <a:lnTo>
                  <a:pt x="232" y="113"/>
                </a:lnTo>
                <a:lnTo>
                  <a:pt x="232" y="119"/>
                </a:lnTo>
                <a:lnTo>
                  <a:pt x="232" y="124"/>
                </a:lnTo>
                <a:lnTo>
                  <a:pt x="237" y="124"/>
                </a:lnTo>
                <a:lnTo>
                  <a:pt x="237" y="129"/>
                </a:lnTo>
                <a:lnTo>
                  <a:pt x="242" y="129"/>
                </a:lnTo>
                <a:lnTo>
                  <a:pt x="242" y="135"/>
                </a:lnTo>
                <a:lnTo>
                  <a:pt x="248" y="135"/>
                </a:lnTo>
                <a:lnTo>
                  <a:pt x="248" y="140"/>
                </a:lnTo>
                <a:lnTo>
                  <a:pt x="258" y="140"/>
                </a:lnTo>
                <a:lnTo>
                  <a:pt x="258" y="146"/>
                </a:lnTo>
                <a:lnTo>
                  <a:pt x="275" y="146"/>
                </a:lnTo>
                <a:lnTo>
                  <a:pt x="275" y="151"/>
                </a:lnTo>
                <a:lnTo>
                  <a:pt x="291" y="151"/>
                </a:lnTo>
                <a:lnTo>
                  <a:pt x="291" y="156"/>
                </a:lnTo>
                <a:lnTo>
                  <a:pt x="291" y="162"/>
                </a:lnTo>
                <a:lnTo>
                  <a:pt x="296" y="162"/>
                </a:lnTo>
                <a:lnTo>
                  <a:pt x="296" y="167"/>
                </a:lnTo>
                <a:lnTo>
                  <a:pt x="296" y="172"/>
                </a:lnTo>
                <a:lnTo>
                  <a:pt x="312" y="172"/>
                </a:lnTo>
                <a:lnTo>
                  <a:pt x="312" y="178"/>
                </a:lnTo>
                <a:lnTo>
                  <a:pt x="318" y="178"/>
                </a:lnTo>
                <a:lnTo>
                  <a:pt x="318" y="183"/>
                </a:lnTo>
                <a:lnTo>
                  <a:pt x="318" y="189"/>
                </a:lnTo>
                <a:lnTo>
                  <a:pt x="328" y="189"/>
                </a:lnTo>
                <a:lnTo>
                  <a:pt x="328" y="194"/>
                </a:lnTo>
                <a:lnTo>
                  <a:pt x="328" y="199"/>
                </a:lnTo>
                <a:lnTo>
                  <a:pt x="334" y="199"/>
                </a:lnTo>
                <a:lnTo>
                  <a:pt x="334" y="205"/>
                </a:lnTo>
                <a:lnTo>
                  <a:pt x="334" y="216"/>
                </a:lnTo>
                <a:lnTo>
                  <a:pt x="345" y="216"/>
                </a:lnTo>
                <a:lnTo>
                  <a:pt x="345" y="221"/>
                </a:lnTo>
                <a:lnTo>
                  <a:pt x="350" y="221"/>
                </a:lnTo>
                <a:lnTo>
                  <a:pt x="350" y="226"/>
                </a:lnTo>
                <a:lnTo>
                  <a:pt x="350" y="232"/>
                </a:lnTo>
                <a:lnTo>
                  <a:pt x="350" y="242"/>
                </a:lnTo>
                <a:lnTo>
                  <a:pt x="355" y="242"/>
                </a:lnTo>
                <a:lnTo>
                  <a:pt x="355" y="253"/>
                </a:lnTo>
                <a:lnTo>
                  <a:pt x="355" y="259"/>
                </a:lnTo>
                <a:lnTo>
                  <a:pt x="361" y="259"/>
                </a:lnTo>
                <a:lnTo>
                  <a:pt x="361" y="264"/>
                </a:lnTo>
                <a:lnTo>
                  <a:pt x="366" y="264"/>
                </a:lnTo>
                <a:lnTo>
                  <a:pt x="366" y="269"/>
                </a:lnTo>
                <a:lnTo>
                  <a:pt x="366" y="275"/>
                </a:lnTo>
                <a:lnTo>
                  <a:pt x="377" y="275"/>
                </a:lnTo>
                <a:lnTo>
                  <a:pt x="377" y="285"/>
                </a:lnTo>
                <a:lnTo>
                  <a:pt x="382" y="285"/>
                </a:lnTo>
                <a:lnTo>
                  <a:pt x="382" y="291"/>
                </a:lnTo>
                <a:lnTo>
                  <a:pt x="393" y="291"/>
                </a:lnTo>
                <a:lnTo>
                  <a:pt x="393" y="296"/>
                </a:lnTo>
                <a:lnTo>
                  <a:pt x="393" y="302"/>
                </a:lnTo>
                <a:lnTo>
                  <a:pt x="409" y="302"/>
                </a:lnTo>
                <a:lnTo>
                  <a:pt x="409" y="307"/>
                </a:lnTo>
                <a:lnTo>
                  <a:pt x="409" y="312"/>
                </a:lnTo>
                <a:lnTo>
                  <a:pt x="409" y="318"/>
                </a:lnTo>
                <a:lnTo>
                  <a:pt x="415" y="318"/>
                </a:lnTo>
                <a:lnTo>
                  <a:pt x="415" y="323"/>
                </a:lnTo>
                <a:lnTo>
                  <a:pt x="420" y="323"/>
                </a:lnTo>
                <a:lnTo>
                  <a:pt x="420" y="329"/>
                </a:lnTo>
                <a:lnTo>
                  <a:pt x="425" y="329"/>
                </a:lnTo>
                <a:lnTo>
                  <a:pt x="425" y="339"/>
                </a:lnTo>
                <a:lnTo>
                  <a:pt x="441" y="339"/>
                </a:lnTo>
                <a:lnTo>
                  <a:pt x="441" y="345"/>
                </a:lnTo>
                <a:lnTo>
                  <a:pt x="447" y="345"/>
                </a:lnTo>
                <a:lnTo>
                  <a:pt x="447" y="350"/>
                </a:lnTo>
                <a:lnTo>
                  <a:pt x="452" y="350"/>
                </a:lnTo>
                <a:lnTo>
                  <a:pt x="452" y="355"/>
                </a:lnTo>
                <a:lnTo>
                  <a:pt x="458" y="355"/>
                </a:lnTo>
                <a:lnTo>
                  <a:pt x="458" y="361"/>
                </a:lnTo>
                <a:lnTo>
                  <a:pt x="463" y="361"/>
                </a:lnTo>
                <a:lnTo>
                  <a:pt x="463" y="366"/>
                </a:lnTo>
                <a:lnTo>
                  <a:pt x="474" y="366"/>
                </a:lnTo>
                <a:lnTo>
                  <a:pt x="474" y="372"/>
                </a:lnTo>
                <a:lnTo>
                  <a:pt x="474" y="377"/>
                </a:lnTo>
                <a:lnTo>
                  <a:pt x="479" y="377"/>
                </a:lnTo>
                <a:lnTo>
                  <a:pt x="479" y="382"/>
                </a:lnTo>
                <a:lnTo>
                  <a:pt x="479" y="388"/>
                </a:lnTo>
                <a:lnTo>
                  <a:pt x="479" y="393"/>
                </a:lnTo>
                <a:lnTo>
                  <a:pt x="506" y="393"/>
                </a:lnTo>
                <a:lnTo>
                  <a:pt x="506" y="399"/>
                </a:lnTo>
                <a:lnTo>
                  <a:pt x="522" y="399"/>
                </a:lnTo>
                <a:lnTo>
                  <a:pt x="522" y="404"/>
                </a:lnTo>
                <a:lnTo>
                  <a:pt x="522" y="409"/>
                </a:lnTo>
                <a:lnTo>
                  <a:pt x="528" y="409"/>
                </a:lnTo>
                <a:lnTo>
                  <a:pt x="528" y="415"/>
                </a:lnTo>
                <a:lnTo>
                  <a:pt x="549" y="415"/>
                </a:lnTo>
                <a:lnTo>
                  <a:pt x="549" y="420"/>
                </a:lnTo>
                <a:lnTo>
                  <a:pt x="565" y="420"/>
                </a:lnTo>
                <a:lnTo>
                  <a:pt x="565" y="425"/>
                </a:lnTo>
                <a:lnTo>
                  <a:pt x="565" y="431"/>
                </a:lnTo>
                <a:lnTo>
                  <a:pt x="565" y="436"/>
                </a:lnTo>
                <a:lnTo>
                  <a:pt x="587" y="436"/>
                </a:lnTo>
                <a:lnTo>
                  <a:pt x="587" y="442"/>
                </a:lnTo>
                <a:lnTo>
                  <a:pt x="587" y="447"/>
                </a:lnTo>
                <a:lnTo>
                  <a:pt x="597" y="447"/>
                </a:lnTo>
                <a:lnTo>
                  <a:pt x="597" y="452"/>
                </a:lnTo>
                <a:lnTo>
                  <a:pt x="603" y="452"/>
                </a:lnTo>
                <a:lnTo>
                  <a:pt x="603" y="463"/>
                </a:lnTo>
                <a:lnTo>
                  <a:pt x="603" y="468"/>
                </a:lnTo>
                <a:lnTo>
                  <a:pt x="608" y="468"/>
                </a:lnTo>
                <a:lnTo>
                  <a:pt x="608" y="474"/>
                </a:lnTo>
                <a:lnTo>
                  <a:pt x="614" y="474"/>
                </a:lnTo>
                <a:lnTo>
                  <a:pt x="614" y="479"/>
                </a:lnTo>
                <a:lnTo>
                  <a:pt x="619" y="479"/>
                </a:lnTo>
                <a:lnTo>
                  <a:pt x="619" y="485"/>
                </a:lnTo>
                <a:lnTo>
                  <a:pt x="624" y="485"/>
                </a:lnTo>
                <a:lnTo>
                  <a:pt x="624" y="490"/>
                </a:lnTo>
                <a:lnTo>
                  <a:pt x="651" y="490"/>
                </a:lnTo>
                <a:lnTo>
                  <a:pt x="651" y="495"/>
                </a:lnTo>
                <a:lnTo>
                  <a:pt x="657" y="495"/>
                </a:lnTo>
                <a:lnTo>
                  <a:pt x="657" y="501"/>
                </a:lnTo>
                <a:lnTo>
                  <a:pt x="667" y="501"/>
                </a:lnTo>
                <a:lnTo>
                  <a:pt x="667" y="506"/>
                </a:lnTo>
                <a:lnTo>
                  <a:pt x="673" y="506"/>
                </a:lnTo>
                <a:lnTo>
                  <a:pt x="673" y="512"/>
                </a:lnTo>
                <a:lnTo>
                  <a:pt x="684" y="512"/>
                </a:lnTo>
                <a:lnTo>
                  <a:pt x="684" y="517"/>
                </a:lnTo>
                <a:lnTo>
                  <a:pt x="689" y="517"/>
                </a:lnTo>
                <a:lnTo>
                  <a:pt x="689" y="528"/>
                </a:lnTo>
                <a:lnTo>
                  <a:pt x="694" y="528"/>
                </a:lnTo>
                <a:lnTo>
                  <a:pt x="694" y="533"/>
                </a:lnTo>
                <a:lnTo>
                  <a:pt x="700" y="533"/>
                </a:lnTo>
                <a:lnTo>
                  <a:pt x="700" y="538"/>
                </a:lnTo>
                <a:lnTo>
                  <a:pt x="700" y="544"/>
                </a:lnTo>
                <a:lnTo>
                  <a:pt x="705" y="544"/>
                </a:lnTo>
                <a:lnTo>
                  <a:pt x="705" y="549"/>
                </a:lnTo>
                <a:lnTo>
                  <a:pt x="705" y="555"/>
                </a:lnTo>
                <a:lnTo>
                  <a:pt x="721" y="555"/>
                </a:lnTo>
                <a:lnTo>
                  <a:pt x="721" y="560"/>
                </a:lnTo>
                <a:lnTo>
                  <a:pt x="721" y="565"/>
                </a:lnTo>
                <a:lnTo>
                  <a:pt x="721" y="571"/>
                </a:lnTo>
                <a:lnTo>
                  <a:pt x="727" y="571"/>
                </a:lnTo>
                <a:lnTo>
                  <a:pt x="727" y="582"/>
                </a:lnTo>
                <a:lnTo>
                  <a:pt x="727" y="587"/>
                </a:lnTo>
                <a:lnTo>
                  <a:pt x="732" y="587"/>
                </a:lnTo>
                <a:lnTo>
                  <a:pt x="732" y="592"/>
                </a:lnTo>
                <a:lnTo>
                  <a:pt x="743" y="592"/>
                </a:lnTo>
                <a:lnTo>
                  <a:pt x="743" y="598"/>
                </a:lnTo>
                <a:lnTo>
                  <a:pt x="754" y="598"/>
                </a:lnTo>
                <a:lnTo>
                  <a:pt x="754" y="603"/>
                </a:lnTo>
                <a:lnTo>
                  <a:pt x="754" y="608"/>
                </a:lnTo>
                <a:lnTo>
                  <a:pt x="759" y="608"/>
                </a:lnTo>
                <a:lnTo>
                  <a:pt x="759" y="614"/>
                </a:lnTo>
                <a:lnTo>
                  <a:pt x="775" y="614"/>
                </a:lnTo>
                <a:lnTo>
                  <a:pt x="775" y="619"/>
                </a:lnTo>
                <a:lnTo>
                  <a:pt x="780" y="619"/>
                </a:lnTo>
                <a:lnTo>
                  <a:pt x="780" y="625"/>
                </a:lnTo>
                <a:lnTo>
                  <a:pt x="786" y="625"/>
                </a:lnTo>
                <a:lnTo>
                  <a:pt x="786" y="630"/>
                </a:lnTo>
                <a:lnTo>
                  <a:pt x="786" y="635"/>
                </a:lnTo>
                <a:lnTo>
                  <a:pt x="791" y="635"/>
                </a:lnTo>
                <a:lnTo>
                  <a:pt x="791" y="641"/>
                </a:lnTo>
                <a:lnTo>
                  <a:pt x="802" y="641"/>
                </a:lnTo>
                <a:lnTo>
                  <a:pt x="802" y="646"/>
                </a:lnTo>
                <a:lnTo>
                  <a:pt x="818" y="646"/>
                </a:lnTo>
                <a:lnTo>
                  <a:pt x="818" y="651"/>
                </a:lnTo>
                <a:lnTo>
                  <a:pt x="829" y="651"/>
                </a:lnTo>
                <a:lnTo>
                  <a:pt x="829" y="657"/>
                </a:lnTo>
                <a:lnTo>
                  <a:pt x="840" y="657"/>
                </a:lnTo>
                <a:lnTo>
                  <a:pt x="840" y="662"/>
                </a:lnTo>
                <a:lnTo>
                  <a:pt x="845" y="662"/>
                </a:lnTo>
                <a:lnTo>
                  <a:pt x="845" y="673"/>
                </a:lnTo>
                <a:lnTo>
                  <a:pt x="850" y="673"/>
                </a:lnTo>
                <a:lnTo>
                  <a:pt x="850" y="684"/>
                </a:lnTo>
                <a:lnTo>
                  <a:pt x="867" y="684"/>
                </a:lnTo>
                <a:lnTo>
                  <a:pt x="867" y="689"/>
                </a:lnTo>
                <a:lnTo>
                  <a:pt x="877" y="689"/>
                </a:lnTo>
                <a:lnTo>
                  <a:pt x="877" y="695"/>
                </a:lnTo>
                <a:lnTo>
                  <a:pt x="877" y="705"/>
                </a:lnTo>
                <a:lnTo>
                  <a:pt x="877" y="711"/>
                </a:lnTo>
                <a:lnTo>
                  <a:pt x="883" y="711"/>
                </a:lnTo>
                <a:lnTo>
                  <a:pt x="883" y="716"/>
                </a:lnTo>
                <a:lnTo>
                  <a:pt x="883" y="721"/>
                </a:lnTo>
                <a:lnTo>
                  <a:pt x="883" y="727"/>
                </a:lnTo>
                <a:lnTo>
                  <a:pt x="883" y="732"/>
                </a:lnTo>
                <a:lnTo>
                  <a:pt x="888" y="732"/>
                </a:lnTo>
                <a:lnTo>
                  <a:pt x="888" y="738"/>
                </a:lnTo>
                <a:lnTo>
                  <a:pt x="893" y="738"/>
                </a:lnTo>
                <a:lnTo>
                  <a:pt x="893" y="743"/>
                </a:lnTo>
                <a:lnTo>
                  <a:pt x="899" y="743"/>
                </a:lnTo>
                <a:lnTo>
                  <a:pt x="899" y="748"/>
                </a:lnTo>
                <a:lnTo>
                  <a:pt x="899" y="754"/>
                </a:lnTo>
                <a:lnTo>
                  <a:pt x="904" y="754"/>
                </a:lnTo>
                <a:lnTo>
                  <a:pt x="904" y="759"/>
                </a:lnTo>
                <a:lnTo>
                  <a:pt x="915" y="759"/>
                </a:lnTo>
                <a:lnTo>
                  <a:pt x="915" y="764"/>
                </a:lnTo>
                <a:lnTo>
                  <a:pt x="931" y="764"/>
                </a:lnTo>
                <a:lnTo>
                  <a:pt x="931" y="770"/>
                </a:lnTo>
                <a:lnTo>
                  <a:pt x="937" y="770"/>
                </a:lnTo>
                <a:lnTo>
                  <a:pt x="937" y="781"/>
                </a:lnTo>
                <a:lnTo>
                  <a:pt x="942" y="781"/>
                </a:lnTo>
                <a:lnTo>
                  <a:pt x="942" y="786"/>
                </a:lnTo>
                <a:lnTo>
                  <a:pt x="953" y="786"/>
                </a:lnTo>
                <a:lnTo>
                  <a:pt x="953" y="791"/>
                </a:lnTo>
                <a:lnTo>
                  <a:pt x="969" y="791"/>
                </a:lnTo>
                <a:lnTo>
                  <a:pt x="969" y="797"/>
                </a:lnTo>
                <a:lnTo>
                  <a:pt x="980" y="797"/>
                </a:lnTo>
                <a:lnTo>
                  <a:pt x="980" y="802"/>
                </a:lnTo>
                <a:lnTo>
                  <a:pt x="990" y="802"/>
                </a:lnTo>
                <a:lnTo>
                  <a:pt x="990" y="808"/>
                </a:lnTo>
                <a:lnTo>
                  <a:pt x="990" y="813"/>
                </a:lnTo>
                <a:lnTo>
                  <a:pt x="996" y="813"/>
                </a:lnTo>
                <a:lnTo>
                  <a:pt x="996" y="818"/>
                </a:lnTo>
                <a:lnTo>
                  <a:pt x="1001" y="818"/>
                </a:lnTo>
                <a:lnTo>
                  <a:pt x="1001" y="824"/>
                </a:lnTo>
                <a:lnTo>
                  <a:pt x="1006" y="824"/>
                </a:lnTo>
                <a:lnTo>
                  <a:pt x="1006" y="829"/>
                </a:lnTo>
                <a:lnTo>
                  <a:pt x="1012" y="829"/>
                </a:lnTo>
                <a:lnTo>
                  <a:pt x="1012" y="834"/>
                </a:lnTo>
                <a:lnTo>
                  <a:pt x="1028" y="834"/>
                </a:lnTo>
                <a:lnTo>
                  <a:pt x="1028" y="840"/>
                </a:lnTo>
                <a:lnTo>
                  <a:pt x="1033" y="840"/>
                </a:lnTo>
                <a:lnTo>
                  <a:pt x="1033" y="845"/>
                </a:lnTo>
                <a:lnTo>
                  <a:pt x="1055" y="845"/>
                </a:lnTo>
                <a:lnTo>
                  <a:pt x="1055" y="851"/>
                </a:lnTo>
                <a:lnTo>
                  <a:pt x="1060" y="851"/>
                </a:lnTo>
                <a:lnTo>
                  <a:pt x="1060" y="861"/>
                </a:lnTo>
                <a:lnTo>
                  <a:pt x="1066" y="861"/>
                </a:lnTo>
                <a:lnTo>
                  <a:pt x="1066" y="872"/>
                </a:lnTo>
                <a:lnTo>
                  <a:pt x="1066" y="878"/>
                </a:lnTo>
                <a:lnTo>
                  <a:pt x="1076" y="878"/>
                </a:lnTo>
                <a:lnTo>
                  <a:pt x="1076" y="883"/>
                </a:lnTo>
                <a:lnTo>
                  <a:pt x="1076" y="888"/>
                </a:lnTo>
                <a:lnTo>
                  <a:pt x="1098" y="888"/>
                </a:lnTo>
                <a:lnTo>
                  <a:pt x="1098" y="894"/>
                </a:lnTo>
                <a:lnTo>
                  <a:pt x="1103" y="894"/>
                </a:lnTo>
                <a:lnTo>
                  <a:pt x="1103" y="904"/>
                </a:lnTo>
                <a:lnTo>
                  <a:pt x="1103" y="910"/>
                </a:lnTo>
                <a:lnTo>
                  <a:pt x="1109" y="910"/>
                </a:lnTo>
                <a:lnTo>
                  <a:pt x="1109" y="915"/>
                </a:lnTo>
                <a:lnTo>
                  <a:pt x="1114" y="915"/>
                </a:lnTo>
                <a:lnTo>
                  <a:pt x="1114" y="921"/>
                </a:lnTo>
                <a:lnTo>
                  <a:pt x="1114" y="926"/>
                </a:lnTo>
                <a:lnTo>
                  <a:pt x="1119" y="926"/>
                </a:lnTo>
                <a:lnTo>
                  <a:pt x="1119" y="931"/>
                </a:lnTo>
                <a:lnTo>
                  <a:pt x="1119" y="937"/>
                </a:lnTo>
                <a:lnTo>
                  <a:pt x="1125" y="937"/>
                </a:lnTo>
                <a:lnTo>
                  <a:pt x="1125" y="942"/>
                </a:lnTo>
                <a:lnTo>
                  <a:pt x="1141" y="942"/>
                </a:lnTo>
                <a:lnTo>
                  <a:pt x="1141" y="947"/>
                </a:lnTo>
                <a:lnTo>
                  <a:pt x="1152" y="947"/>
                </a:lnTo>
                <a:lnTo>
                  <a:pt x="1152" y="958"/>
                </a:lnTo>
                <a:lnTo>
                  <a:pt x="1157" y="958"/>
                </a:lnTo>
                <a:lnTo>
                  <a:pt x="1157" y="964"/>
                </a:lnTo>
                <a:lnTo>
                  <a:pt x="1163" y="964"/>
                </a:lnTo>
                <a:lnTo>
                  <a:pt x="1163" y="969"/>
                </a:lnTo>
                <a:lnTo>
                  <a:pt x="1168" y="969"/>
                </a:lnTo>
                <a:lnTo>
                  <a:pt x="1168" y="974"/>
                </a:lnTo>
                <a:lnTo>
                  <a:pt x="1179" y="974"/>
                </a:lnTo>
                <a:lnTo>
                  <a:pt x="1179" y="980"/>
                </a:lnTo>
                <a:lnTo>
                  <a:pt x="1179" y="985"/>
                </a:lnTo>
                <a:lnTo>
                  <a:pt x="1184" y="985"/>
                </a:lnTo>
                <a:lnTo>
                  <a:pt x="1184" y="991"/>
                </a:lnTo>
                <a:lnTo>
                  <a:pt x="1189" y="991"/>
                </a:lnTo>
                <a:lnTo>
                  <a:pt x="1189" y="996"/>
                </a:lnTo>
                <a:lnTo>
                  <a:pt x="1189" y="1001"/>
                </a:lnTo>
                <a:lnTo>
                  <a:pt x="1200" y="1001"/>
                </a:lnTo>
                <a:lnTo>
                  <a:pt x="1200" y="1007"/>
                </a:lnTo>
                <a:lnTo>
                  <a:pt x="1227" y="1007"/>
                </a:lnTo>
                <a:lnTo>
                  <a:pt x="1227" y="1012"/>
                </a:lnTo>
                <a:lnTo>
                  <a:pt x="1232" y="1012"/>
                </a:lnTo>
                <a:lnTo>
                  <a:pt x="1232" y="1017"/>
                </a:lnTo>
                <a:lnTo>
                  <a:pt x="1232" y="1023"/>
                </a:lnTo>
                <a:lnTo>
                  <a:pt x="1238" y="1023"/>
                </a:lnTo>
                <a:lnTo>
                  <a:pt x="1238" y="1028"/>
                </a:lnTo>
                <a:lnTo>
                  <a:pt x="1238" y="1034"/>
                </a:lnTo>
                <a:lnTo>
                  <a:pt x="1238" y="1044"/>
                </a:lnTo>
                <a:lnTo>
                  <a:pt x="1249" y="1044"/>
                </a:lnTo>
                <a:lnTo>
                  <a:pt x="1249" y="1050"/>
                </a:lnTo>
                <a:lnTo>
                  <a:pt x="1254" y="1050"/>
                </a:lnTo>
                <a:lnTo>
                  <a:pt x="1254" y="1055"/>
                </a:lnTo>
                <a:lnTo>
                  <a:pt x="1254" y="1060"/>
                </a:lnTo>
                <a:lnTo>
                  <a:pt x="1281" y="1060"/>
                </a:lnTo>
                <a:lnTo>
                  <a:pt x="1281" y="1066"/>
                </a:lnTo>
                <a:lnTo>
                  <a:pt x="1281" y="1071"/>
                </a:lnTo>
                <a:lnTo>
                  <a:pt x="1292" y="1071"/>
                </a:lnTo>
                <a:lnTo>
                  <a:pt x="1292" y="1077"/>
                </a:lnTo>
                <a:lnTo>
                  <a:pt x="1308" y="1077"/>
                </a:lnTo>
                <a:lnTo>
                  <a:pt x="1308" y="1082"/>
                </a:lnTo>
                <a:lnTo>
                  <a:pt x="1313" y="1082"/>
                </a:lnTo>
                <a:lnTo>
                  <a:pt x="1313" y="1087"/>
                </a:lnTo>
                <a:lnTo>
                  <a:pt x="1319" y="1087"/>
                </a:lnTo>
                <a:lnTo>
                  <a:pt x="1319" y="1093"/>
                </a:lnTo>
                <a:lnTo>
                  <a:pt x="1329" y="1093"/>
                </a:lnTo>
                <a:lnTo>
                  <a:pt x="1329" y="1098"/>
                </a:lnTo>
                <a:lnTo>
                  <a:pt x="1345" y="1098"/>
                </a:lnTo>
                <a:lnTo>
                  <a:pt x="1345" y="1104"/>
                </a:lnTo>
                <a:lnTo>
                  <a:pt x="1356" y="1104"/>
                </a:lnTo>
                <a:lnTo>
                  <a:pt x="1356" y="1109"/>
                </a:lnTo>
                <a:lnTo>
                  <a:pt x="1362" y="1109"/>
                </a:lnTo>
                <a:lnTo>
                  <a:pt x="1362" y="1120"/>
                </a:lnTo>
                <a:lnTo>
                  <a:pt x="1362" y="1125"/>
                </a:lnTo>
                <a:lnTo>
                  <a:pt x="1372" y="1125"/>
                </a:lnTo>
                <a:lnTo>
                  <a:pt x="1372" y="1130"/>
                </a:lnTo>
                <a:lnTo>
                  <a:pt x="1372" y="1136"/>
                </a:lnTo>
                <a:lnTo>
                  <a:pt x="1378" y="1136"/>
                </a:lnTo>
                <a:lnTo>
                  <a:pt x="1378" y="1141"/>
                </a:lnTo>
                <a:lnTo>
                  <a:pt x="1378" y="1147"/>
                </a:lnTo>
                <a:lnTo>
                  <a:pt x="1383" y="1147"/>
                </a:lnTo>
                <a:lnTo>
                  <a:pt x="1383" y="1152"/>
                </a:lnTo>
                <a:lnTo>
                  <a:pt x="1383" y="1157"/>
                </a:lnTo>
                <a:lnTo>
                  <a:pt x="1383" y="1163"/>
                </a:lnTo>
                <a:lnTo>
                  <a:pt x="1394" y="1163"/>
                </a:lnTo>
                <a:lnTo>
                  <a:pt x="1394" y="1168"/>
                </a:lnTo>
                <a:lnTo>
                  <a:pt x="1399" y="1168"/>
                </a:lnTo>
                <a:lnTo>
                  <a:pt x="1399" y="1174"/>
                </a:lnTo>
                <a:lnTo>
                  <a:pt x="1399" y="1179"/>
                </a:lnTo>
                <a:lnTo>
                  <a:pt x="1405" y="1179"/>
                </a:lnTo>
                <a:lnTo>
                  <a:pt x="1405" y="1190"/>
                </a:lnTo>
                <a:lnTo>
                  <a:pt x="1410" y="1190"/>
                </a:lnTo>
                <a:lnTo>
                  <a:pt x="1410" y="1195"/>
                </a:lnTo>
                <a:lnTo>
                  <a:pt x="1415" y="1195"/>
                </a:lnTo>
                <a:lnTo>
                  <a:pt x="1415" y="1200"/>
                </a:lnTo>
                <a:lnTo>
                  <a:pt x="1421" y="1200"/>
                </a:lnTo>
                <a:lnTo>
                  <a:pt x="1421" y="1206"/>
                </a:lnTo>
                <a:lnTo>
                  <a:pt x="1426" y="1206"/>
                </a:lnTo>
                <a:lnTo>
                  <a:pt x="1426" y="1211"/>
                </a:lnTo>
                <a:lnTo>
                  <a:pt x="1426" y="1217"/>
                </a:lnTo>
                <a:lnTo>
                  <a:pt x="1426" y="1222"/>
                </a:lnTo>
                <a:lnTo>
                  <a:pt x="1432" y="1222"/>
                </a:lnTo>
                <a:lnTo>
                  <a:pt x="1432" y="1227"/>
                </a:lnTo>
                <a:lnTo>
                  <a:pt x="1437" y="1227"/>
                </a:lnTo>
                <a:lnTo>
                  <a:pt x="1437" y="1233"/>
                </a:lnTo>
                <a:lnTo>
                  <a:pt x="1437" y="1238"/>
                </a:lnTo>
                <a:lnTo>
                  <a:pt x="1464" y="1238"/>
                </a:lnTo>
                <a:lnTo>
                  <a:pt x="1464" y="1243"/>
                </a:lnTo>
                <a:lnTo>
                  <a:pt x="1464" y="1249"/>
                </a:lnTo>
                <a:lnTo>
                  <a:pt x="1485" y="1249"/>
                </a:lnTo>
                <a:lnTo>
                  <a:pt x="1485" y="1254"/>
                </a:lnTo>
                <a:lnTo>
                  <a:pt x="1507" y="1254"/>
                </a:lnTo>
                <a:lnTo>
                  <a:pt x="1507" y="1270"/>
                </a:lnTo>
                <a:lnTo>
                  <a:pt x="1507" y="1276"/>
                </a:lnTo>
                <a:lnTo>
                  <a:pt x="1512" y="1276"/>
                </a:lnTo>
                <a:lnTo>
                  <a:pt x="1512" y="1281"/>
                </a:lnTo>
                <a:lnTo>
                  <a:pt x="1512" y="1287"/>
                </a:lnTo>
                <a:lnTo>
                  <a:pt x="1512" y="1292"/>
                </a:lnTo>
                <a:lnTo>
                  <a:pt x="1512" y="1297"/>
                </a:lnTo>
                <a:lnTo>
                  <a:pt x="1518" y="1297"/>
                </a:lnTo>
                <a:lnTo>
                  <a:pt x="1518" y="1303"/>
                </a:lnTo>
                <a:lnTo>
                  <a:pt x="1523" y="1303"/>
                </a:lnTo>
                <a:lnTo>
                  <a:pt x="1523" y="1308"/>
                </a:lnTo>
                <a:lnTo>
                  <a:pt x="1545" y="1308"/>
                </a:lnTo>
                <a:lnTo>
                  <a:pt x="1545" y="1313"/>
                </a:lnTo>
                <a:lnTo>
                  <a:pt x="1566" y="1313"/>
                </a:lnTo>
                <a:lnTo>
                  <a:pt x="1566" y="1319"/>
                </a:lnTo>
                <a:lnTo>
                  <a:pt x="1582" y="1319"/>
                </a:lnTo>
                <a:lnTo>
                  <a:pt x="1582" y="1330"/>
                </a:lnTo>
                <a:lnTo>
                  <a:pt x="1593" y="1330"/>
                </a:lnTo>
                <a:lnTo>
                  <a:pt x="1593" y="1335"/>
                </a:lnTo>
                <a:lnTo>
                  <a:pt x="1598" y="1335"/>
                </a:lnTo>
                <a:lnTo>
                  <a:pt x="1598" y="1340"/>
                </a:lnTo>
                <a:lnTo>
                  <a:pt x="1609" y="1340"/>
                </a:lnTo>
                <a:lnTo>
                  <a:pt x="1609" y="1346"/>
                </a:lnTo>
                <a:lnTo>
                  <a:pt x="1625" y="1346"/>
                </a:lnTo>
                <a:lnTo>
                  <a:pt x="1625" y="1351"/>
                </a:lnTo>
                <a:lnTo>
                  <a:pt x="1631" y="1351"/>
                </a:lnTo>
                <a:lnTo>
                  <a:pt x="1631" y="1357"/>
                </a:lnTo>
                <a:lnTo>
                  <a:pt x="1636" y="1357"/>
                </a:lnTo>
                <a:lnTo>
                  <a:pt x="1636" y="1362"/>
                </a:lnTo>
                <a:lnTo>
                  <a:pt x="1652" y="1362"/>
                </a:lnTo>
                <a:lnTo>
                  <a:pt x="1652" y="1367"/>
                </a:lnTo>
                <a:lnTo>
                  <a:pt x="1652" y="1373"/>
                </a:lnTo>
                <a:lnTo>
                  <a:pt x="1663" y="1373"/>
                </a:lnTo>
                <a:lnTo>
                  <a:pt x="1663" y="1378"/>
                </a:lnTo>
                <a:lnTo>
                  <a:pt x="1663" y="1383"/>
                </a:lnTo>
                <a:lnTo>
                  <a:pt x="1668" y="1383"/>
                </a:lnTo>
                <a:lnTo>
                  <a:pt x="1668" y="1394"/>
                </a:lnTo>
                <a:lnTo>
                  <a:pt x="1711" y="1394"/>
                </a:lnTo>
                <a:lnTo>
                  <a:pt x="1711" y="1400"/>
                </a:lnTo>
                <a:lnTo>
                  <a:pt x="1717" y="1400"/>
                </a:lnTo>
                <a:lnTo>
                  <a:pt x="1717" y="1405"/>
                </a:lnTo>
                <a:lnTo>
                  <a:pt x="1717" y="1410"/>
                </a:lnTo>
                <a:lnTo>
                  <a:pt x="1722" y="1410"/>
                </a:lnTo>
                <a:lnTo>
                  <a:pt x="1722" y="1416"/>
                </a:lnTo>
                <a:lnTo>
                  <a:pt x="1749" y="1416"/>
                </a:lnTo>
                <a:lnTo>
                  <a:pt x="1749" y="1421"/>
                </a:lnTo>
                <a:lnTo>
                  <a:pt x="1760" y="1421"/>
                </a:lnTo>
                <a:lnTo>
                  <a:pt x="1760" y="1426"/>
                </a:lnTo>
                <a:lnTo>
                  <a:pt x="1760" y="1432"/>
                </a:lnTo>
                <a:lnTo>
                  <a:pt x="1765" y="1432"/>
                </a:lnTo>
                <a:lnTo>
                  <a:pt x="1765" y="1437"/>
                </a:lnTo>
                <a:lnTo>
                  <a:pt x="1771" y="1437"/>
                </a:lnTo>
                <a:lnTo>
                  <a:pt x="1771" y="1453"/>
                </a:lnTo>
                <a:lnTo>
                  <a:pt x="1781" y="1453"/>
                </a:lnTo>
                <a:lnTo>
                  <a:pt x="1781" y="1459"/>
                </a:lnTo>
                <a:lnTo>
                  <a:pt x="1787" y="1459"/>
                </a:lnTo>
                <a:lnTo>
                  <a:pt x="1787" y="1464"/>
                </a:lnTo>
                <a:lnTo>
                  <a:pt x="1792" y="1464"/>
                </a:lnTo>
                <a:lnTo>
                  <a:pt x="1792" y="1470"/>
                </a:lnTo>
                <a:lnTo>
                  <a:pt x="1792" y="1475"/>
                </a:lnTo>
                <a:lnTo>
                  <a:pt x="1798" y="1475"/>
                </a:lnTo>
                <a:lnTo>
                  <a:pt x="1798" y="1480"/>
                </a:lnTo>
                <a:lnTo>
                  <a:pt x="1803" y="1480"/>
                </a:lnTo>
                <a:lnTo>
                  <a:pt x="1803" y="1491"/>
                </a:lnTo>
                <a:lnTo>
                  <a:pt x="1808" y="1491"/>
                </a:lnTo>
                <a:lnTo>
                  <a:pt x="1808" y="1496"/>
                </a:lnTo>
                <a:lnTo>
                  <a:pt x="1819" y="1496"/>
                </a:lnTo>
                <a:lnTo>
                  <a:pt x="1819" y="1507"/>
                </a:lnTo>
                <a:lnTo>
                  <a:pt x="1824" y="1507"/>
                </a:lnTo>
                <a:lnTo>
                  <a:pt x="1824" y="1513"/>
                </a:lnTo>
                <a:lnTo>
                  <a:pt x="1824" y="1518"/>
                </a:lnTo>
                <a:lnTo>
                  <a:pt x="1830" y="1518"/>
                </a:lnTo>
                <a:lnTo>
                  <a:pt x="1830" y="1529"/>
                </a:lnTo>
                <a:lnTo>
                  <a:pt x="1835" y="1529"/>
                </a:lnTo>
                <a:lnTo>
                  <a:pt x="1835" y="1534"/>
                </a:lnTo>
                <a:lnTo>
                  <a:pt x="1841" y="1534"/>
                </a:lnTo>
                <a:lnTo>
                  <a:pt x="1841" y="1545"/>
                </a:lnTo>
                <a:lnTo>
                  <a:pt x="1851" y="1545"/>
                </a:lnTo>
                <a:lnTo>
                  <a:pt x="1851" y="1550"/>
                </a:lnTo>
                <a:lnTo>
                  <a:pt x="1857" y="1550"/>
                </a:lnTo>
                <a:lnTo>
                  <a:pt x="1857" y="1561"/>
                </a:lnTo>
                <a:lnTo>
                  <a:pt x="1862" y="1561"/>
                </a:lnTo>
                <a:lnTo>
                  <a:pt x="1862" y="1566"/>
                </a:lnTo>
                <a:lnTo>
                  <a:pt x="1867" y="1566"/>
                </a:lnTo>
                <a:lnTo>
                  <a:pt x="1867" y="1572"/>
                </a:lnTo>
                <a:lnTo>
                  <a:pt x="1867" y="1577"/>
                </a:lnTo>
                <a:lnTo>
                  <a:pt x="1867" y="1583"/>
                </a:lnTo>
                <a:lnTo>
                  <a:pt x="1889" y="1583"/>
                </a:lnTo>
                <a:lnTo>
                  <a:pt x="1889" y="1588"/>
                </a:lnTo>
                <a:lnTo>
                  <a:pt x="1889" y="1593"/>
                </a:lnTo>
                <a:lnTo>
                  <a:pt x="1900" y="1593"/>
                </a:lnTo>
                <a:lnTo>
                  <a:pt x="1900" y="1599"/>
                </a:lnTo>
                <a:lnTo>
                  <a:pt x="1911" y="1599"/>
                </a:lnTo>
                <a:lnTo>
                  <a:pt x="1911" y="1609"/>
                </a:lnTo>
                <a:lnTo>
                  <a:pt x="1959" y="1609"/>
                </a:lnTo>
                <a:lnTo>
                  <a:pt x="1959" y="1615"/>
                </a:lnTo>
                <a:lnTo>
                  <a:pt x="1964" y="1615"/>
                </a:lnTo>
                <a:lnTo>
                  <a:pt x="1964" y="1620"/>
                </a:lnTo>
                <a:lnTo>
                  <a:pt x="1991" y="1620"/>
                </a:lnTo>
                <a:lnTo>
                  <a:pt x="1991" y="1626"/>
                </a:lnTo>
                <a:lnTo>
                  <a:pt x="1997" y="1626"/>
                </a:lnTo>
                <a:lnTo>
                  <a:pt x="1997" y="1631"/>
                </a:lnTo>
                <a:lnTo>
                  <a:pt x="2002" y="1631"/>
                </a:lnTo>
                <a:lnTo>
                  <a:pt x="2002" y="1636"/>
                </a:lnTo>
                <a:lnTo>
                  <a:pt x="2002" y="1642"/>
                </a:lnTo>
                <a:lnTo>
                  <a:pt x="2018" y="1642"/>
                </a:lnTo>
                <a:lnTo>
                  <a:pt x="2018" y="1647"/>
                </a:lnTo>
                <a:lnTo>
                  <a:pt x="2018" y="1658"/>
                </a:lnTo>
                <a:lnTo>
                  <a:pt x="2029" y="1658"/>
                </a:lnTo>
                <a:lnTo>
                  <a:pt x="2029" y="1663"/>
                </a:lnTo>
                <a:lnTo>
                  <a:pt x="2029" y="1669"/>
                </a:lnTo>
                <a:lnTo>
                  <a:pt x="2034" y="1669"/>
                </a:lnTo>
                <a:lnTo>
                  <a:pt x="2034" y="1674"/>
                </a:lnTo>
                <a:lnTo>
                  <a:pt x="2045" y="1674"/>
                </a:lnTo>
                <a:lnTo>
                  <a:pt x="2045" y="1679"/>
                </a:lnTo>
                <a:lnTo>
                  <a:pt x="2050" y="1679"/>
                </a:lnTo>
                <a:lnTo>
                  <a:pt x="2050" y="1685"/>
                </a:lnTo>
                <a:lnTo>
                  <a:pt x="2061" y="1685"/>
                </a:lnTo>
                <a:lnTo>
                  <a:pt x="2061" y="1690"/>
                </a:lnTo>
                <a:lnTo>
                  <a:pt x="2061" y="1696"/>
                </a:lnTo>
                <a:lnTo>
                  <a:pt x="2067" y="1696"/>
                </a:lnTo>
                <a:lnTo>
                  <a:pt x="2067" y="1706"/>
                </a:lnTo>
                <a:lnTo>
                  <a:pt x="2077" y="1706"/>
                </a:lnTo>
                <a:lnTo>
                  <a:pt x="2077" y="1712"/>
                </a:lnTo>
                <a:lnTo>
                  <a:pt x="2083" y="1712"/>
                </a:lnTo>
                <a:lnTo>
                  <a:pt x="2083" y="1717"/>
                </a:lnTo>
                <a:lnTo>
                  <a:pt x="2094" y="1717"/>
                </a:lnTo>
                <a:lnTo>
                  <a:pt x="2094" y="1722"/>
                </a:lnTo>
                <a:lnTo>
                  <a:pt x="2094" y="1728"/>
                </a:lnTo>
                <a:lnTo>
                  <a:pt x="2120" y="1728"/>
                </a:lnTo>
                <a:lnTo>
                  <a:pt x="2120" y="1733"/>
                </a:lnTo>
                <a:lnTo>
                  <a:pt x="2120" y="1739"/>
                </a:lnTo>
                <a:lnTo>
                  <a:pt x="2163" y="1739"/>
                </a:lnTo>
                <a:lnTo>
                  <a:pt x="2163" y="1749"/>
                </a:lnTo>
                <a:lnTo>
                  <a:pt x="2163" y="1755"/>
                </a:lnTo>
                <a:lnTo>
                  <a:pt x="2169" y="1755"/>
                </a:lnTo>
                <a:lnTo>
                  <a:pt x="2169" y="1760"/>
                </a:lnTo>
                <a:lnTo>
                  <a:pt x="2185" y="1760"/>
                </a:lnTo>
                <a:lnTo>
                  <a:pt x="2185" y="1766"/>
                </a:lnTo>
                <a:lnTo>
                  <a:pt x="2185" y="1771"/>
                </a:lnTo>
                <a:lnTo>
                  <a:pt x="2185" y="1782"/>
                </a:lnTo>
                <a:lnTo>
                  <a:pt x="2190" y="1782"/>
                </a:lnTo>
                <a:lnTo>
                  <a:pt x="2190" y="1787"/>
                </a:lnTo>
                <a:lnTo>
                  <a:pt x="2190" y="1792"/>
                </a:lnTo>
                <a:lnTo>
                  <a:pt x="2196" y="1792"/>
                </a:lnTo>
                <a:lnTo>
                  <a:pt x="2196" y="1798"/>
                </a:lnTo>
                <a:lnTo>
                  <a:pt x="2196" y="1803"/>
                </a:lnTo>
                <a:lnTo>
                  <a:pt x="2207" y="1803"/>
                </a:lnTo>
                <a:lnTo>
                  <a:pt x="2207" y="1814"/>
                </a:lnTo>
                <a:lnTo>
                  <a:pt x="2223" y="1814"/>
                </a:lnTo>
                <a:lnTo>
                  <a:pt x="2223" y="1819"/>
                </a:lnTo>
                <a:lnTo>
                  <a:pt x="2228" y="1819"/>
                </a:lnTo>
                <a:lnTo>
                  <a:pt x="2228" y="1825"/>
                </a:lnTo>
                <a:lnTo>
                  <a:pt x="2239" y="1825"/>
                </a:lnTo>
                <a:lnTo>
                  <a:pt x="2239" y="1836"/>
                </a:lnTo>
                <a:lnTo>
                  <a:pt x="2239" y="1841"/>
                </a:lnTo>
                <a:lnTo>
                  <a:pt x="2244" y="1841"/>
                </a:lnTo>
                <a:lnTo>
                  <a:pt x="2244" y="1852"/>
                </a:lnTo>
                <a:lnTo>
                  <a:pt x="2250" y="1852"/>
                </a:lnTo>
                <a:lnTo>
                  <a:pt x="2250" y="1857"/>
                </a:lnTo>
                <a:lnTo>
                  <a:pt x="2250" y="1862"/>
                </a:lnTo>
                <a:lnTo>
                  <a:pt x="2260" y="1862"/>
                </a:lnTo>
                <a:lnTo>
                  <a:pt x="2260" y="1868"/>
                </a:lnTo>
                <a:lnTo>
                  <a:pt x="2260" y="1879"/>
                </a:lnTo>
                <a:lnTo>
                  <a:pt x="2276" y="1879"/>
                </a:lnTo>
                <a:lnTo>
                  <a:pt x="2276" y="1884"/>
                </a:lnTo>
                <a:lnTo>
                  <a:pt x="2276" y="1889"/>
                </a:lnTo>
                <a:lnTo>
                  <a:pt x="2287" y="1889"/>
                </a:lnTo>
                <a:lnTo>
                  <a:pt x="2287" y="1895"/>
                </a:lnTo>
                <a:lnTo>
                  <a:pt x="2293" y="1895"/>
                </a:lnTo>
                <a:lnTo>
                  <a:pt x="2293" y="1900"/>
                </a:lnTo>
                <a:lnTo>
                  <a:pt x="2298" y="1900"/>
                </a:lnTo>
                <a:lnTo>
                  <a:pt x="2298" y="1911"/>
                </a:lnTo>
                <a:lnTo>
                  <a:pt x="2298" y="1916"/>
                </a:lnTo>
                <a:lnTo>
                  <a:pt x="2314" y="1916"/>
                </a:lnTo>
                <a:lnTo>
                  <a:pt x="2314" y="1922"/>
                </a:lnTo>
                <a:lnTo>
                  <a:pt x="2346" y="1922"/>
                </a:lnTo>
                <a:lnTo>
                  <a:pt x="2346" y="1927"/>
                </a:lnTo>
                <a:lnTo>
                  <a:pt x="2363" y="1927"/>
                </a:lnTo>
                <a:lnTo>
                  <a:pt x="2363" y="1938"/>
                </a:lnTo>
                <a:lnTo>
                  <a:pt x="2368" y="1938"/>
                </a:lnTo>
                <a:lnTo>
                  <a:pt x="2368" y="1943"/>
                </a:lnTo>
                <a:lnTo>
                  <a:pt x="2368" y="1949"/>
                </a:lnTo>
                <a:lnTo>
                  <a:pt x="2384" y="1949"/>
                </a:lnTo>
                <a:lnTo>
                  <a:pt x="2384" y="1959"/>
                </a:lnTo>
                <a:lnTo>
                  <a:pt x="2400" y="1959"/>
                </a:lnTo>
                <a:lnTo>
                  <a:pt x="2400" y="1965"/>
                </a:lnTo>
                <a:lnTo>
                  <a:pt x="2411" y="1965"/>
                </a:lnTo>
                <a:lnTo>
                  <a:pt x="2411" y="1970"/>
                </a:lnTo>
                <a:lnTo>
                  <a:pt x="2449" y="1970"/>
                </a:lnTo>
                <a:lnTo>
                  <a:pt x="2449" y="1981"/>
                </a:lnTo>
                <a:lnTo>
                  <a:pt x="2476" y="1981"/>
                </a:lnTo>
                <a:lnTo>
                  <a:pt x="2476" y="1986"/>
                </a:lnTo>
                <a:lnTo>
                  <a:pt x="2481" y="1986"/>
                </a:lnTo>
                <a:lnTo>
                  <a:pt x="2481" y="1997"/>
                </a:lnTo>
                <a:lnTo>
                  <a:pt x="2497" y="1997"/>
                </a:lnTo>
                <a:lnTo>
                  <a:pt x="2497" y="2002"/>
                </a:lnTo>
                <a:lnTo>
                  <a:pt x="2513" y="2002"/>
                </a:lnTo>
                <a:lnTo>
                  <a:pt x="2513" y="2013"/>
                </a:lnTo>
                <a:lnTo>
                  <a:pt x="2540" y="2013"/>
                </a:lnTo>
                <a:lnTo>
                  <a:pt x="2540" y="2018"/>
                </a:lnTo>
                <a:lnTo>
                  <a:pt x="2546" y="2018"/>
                </a:lnTo>
                <a:lnTo>
                  <a:pt x="2546" y="2029"/>
                </a:lnTo>
                <a:lnTo>
                  <a:pt x="2562" y="2029"/>
                </a:lnTo>
                <a:lnTo>
                  <a:pt x="2562" y="2035"/>
                </a:lnTo>
                <a:lnTo>
                  <a:pt x="2572" y="2035"/>
                </a:lnTo>
                <a:lnTo>
                  <a:pt x="2572" y="2045"/>
                </a:lnTo>
                <a:lnTo>
                  <a:pt x="2594" y="2045"/>
                </a:lnTo>
                <a:lnTo>
                  <a:pt x="2594" y="2056"/>
                </a:lnTo>
                <a:lnTo>
                  <a:pt x="2626" y="2056"/>
                </a:lnTo>
                <a:lnTo>
                  <a:pt x="2626" y="2062"/>
                </a:lnTo>
                <a:lnTo>
                  <a:pt x="2637" y="2062"/>
                </a:lnTo>
                <a:lnTo>
                  <a:pt x="2637" y="2072"/>
                </a:lnTo>
                <a:lnTo>
                  <a:pt x="2653" y="2072"/>
                </a:lnTo>
                <a:lnTo>
                  <a:pt x="2653" y="2083"/>
                </a:lnTo>
                <a:lnTo>
                  <a:pt x="2659" y="2083"/>
                </a:lnTo>
                <a:lnTo>
                  <a:pt x="2659" y="2094"/>
                </a:lnTo>
                <a:lnTo>
                  <a:pt x="2659" y="2099"/>
                </a:lnTo>
                <a:lnTo>
                  <a:pt x="2702" y="2099"/>
                </a:lnTo>
                <a:lnTo>
                  <a:pt x="2702" y="2110"/>
                </a:lnTo>
                <a:lnTo>
                  <a:pt x="2712" y="2110"/>
                </a:lnTo>
                <a:lnTo>
                  <a:pt x="2712" y="2121"/>
                </a:lnTo>
                <a:lnTo>
                  <a:pt x="2712" y="2132"/>
                </a:lnTo>
                <a:lnTo>
                  <a:pt x="2745" y="2132"/>
                </a:lnTo>
                <a:lnTo>
                  <a:pt x="2745" y="2142"/>
                </a:lnTo>
                <a:lnTo>
                  <a:pt x="2804" y="2142"/>
                </a:lnTo>
                <a:lnTo>
                  <a:pt x="2804" y="2153"/>
                </a:lnTo>
                <a:lnTo>
                  <a:pt x="2815" y="2153"/>
                </a:lnTo>
                <a:lnTo>
                  <a:pt x="2815" y="2164"/>
                </a:lnTo>
                <a:lnTo>
                  <a:pt x="2820" y="2164"/>
                </a:lnTo>
                <a:lnTo>
                  <a:pt x="2820" y="2185"/>
                </a:lnTo>
                <a:lnTo>
                  <a:pt x="2852" y="2185"/>
                </a:lnTo>
                <a:lnTo>
                  <a:pt x="2852" y="2196"/>
                </a:lnTo>
                <a:lnTo>
                  <a:pt x="2928" y="2196"/>
                </a:lnTo>
                <a:lnTo>
                  <a:pt x="2928" y="2207"/>
                </a:lnTo>
                <a:lnTo>
                  <a:pt x="2944" y="2207"/>
                </a:lnTo>
                <a:lnTo>
                  <a:pt x="2944" y="2223"/>
                </a:lnTo>
                <a:lnTo>
                  <a:pt x="2960" y="2223"/>
                </a:lnTo>
                <a:lnTo>
                  <a:pt x="2960" y="2234"/>
                </a:lnTo>
                <a:lnTo>
                  <a:pt x="2965" y="2234"/>
                </a:lnTo>
                <a:lnTo>
                  <a:pt x="2965" y="2245"/>
                </a:lnTo>
                <a:lnTo>
                  <a:pt x="2987" y="2245"/>
                </a:lnTo>
                <a:lnTo>
                  <a:pt x="2987" y="2261"/>
                </a:lnTo>
                <a:lnTo>
                  <a:pt x="3062" y="2261"/>
                </a:lnTo>
                <a:lnTo>
                  <a:pt x="3062" y="2277"/>
                </a:lnTo>
                <a:lnTo>
                  <a:pt x="3137" y="2277"/>
                </a:lnTo>
                <a:lnTo>
                  <a:pt x="3137" y="2293"/>
                </a:lnTo>
                <a:lnTo>
                  <a:pt x="3154" y="2293"/>
                </a:lnTo>
                <a:lnTo>
                  <a:pt x="3154" y="2309"/>
                </a:lnTo>
                <a:lnTo>
                  <a:pt x="3181" y="2309"/>
                </a:lnTo>
                <a:lnTo>
                  <a:pt x="3181" y="2331"/>
                </a:lnTo>
                <a:lnTo>
                  <a:pt x="3261" y="2331"/>
                </a:lnTo>
                <a:lnTo>
                  <a:pt x="3261" y="2358"/>
                </a:lnTo>
                <a:lnTo>
                  <a:pt x="3342" y="2358"/>
                </a:lnTo>
                <a:lnTo>
                  <a:pt x="3342" y="2390"/>
                </a:lnTo>
                <a:lnTo>
                  <a:pt x="3439" y="2390"/>
                </a:lnTo>
                <a:lnTo>
                  <a:pt x="3439" y="2438"/>
                </a:lnTo>
                <a:lnTo>
                  <a:pt x="3972" y="2438"/>
                </a:lnTo>
              </a:path>
            </a:pathLst>
          </a:custGeom>
          <a:noFill/>
          <a:ln w="349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0" name="Freeform 53"/>
          <p:cNvSpPr>
            <a:spLocks/>
          </p:cNvSpPr>
          <p:nvPr/>
        </p:nvSpPr>
        <p:spPr bwMode="auto">
          <a:xfrm>
            <a:off x="1083321" y="1417728"/>
            <a:ext cx="5593443" cy="3637096"/>
          </a:xfrm>
          <a:custGeom>
            <a:avLst/>
            <a:gdLst>
              <a:gd name="T0" fmla="*/ 2147483647 w 3649"/>
              <a:gd name="T1" fmla="*/ 2147483647 h 2557"/>
              <a:gd name="T2" fmla="*/ 2147483647 w 3649"/>
              <a:gd name="T3" fmla="*/ 2147483647 h 2557"/>
              <a:gd name="T4" fmla="*/ 2147483647 w 3649"/>
              <a:gd name="T5" fmla="*/ 2147483647 h 2557"/>
              <a:gd name="T6" fmla="*/ 2147483647 w 3649"/>
              <a:gd name="T7" fmla="*/ 2147483647 h 2557"/>
              <a:gd name="T8" fmla="*/ 2147483647 w 3649"/>
              <a:gd name="T9" fmla="*/ 2147483647 h 2557"/>
              <a:gd name="T10" fmla="*/ 2147483647 w 3649"/>
              <a:gd name="T11" fmla="*/ 2147483647 h 2557"/>
              <a:gd name="T12" fmla="*/ 2147483647 w 3649"/>
              <a:gd name="T13" fmla="*/ 2147483647 h 2557"/>
              <a:gd name="T14" fmla="*/ 2147483647 w 3649"/>
              <a:gd name="T15" fmla="*/ 2147483647 h 2557"/>
              <a:gd name="T16" fmla="*/ 2147483647 w 3649"/>
              <a:gd name="T17" fmla="*/ 2147483647 h 2557"/>
              <a:gd name="T18" fmla="*/ 2147483647 w 3649"/>
              <a:gd name="T19" fmla="*/ 2147483647 h 2557"/>
              <a:gd name="T20" fmla="*/ 2147483647 w 3649"/>
              <a:gd name="T21" fmla="*/ 2147483647 h 2557"/>
              <a:gd name="T22" fmla="*/ 2147483647 w 3649"/>
              <a:gd name="T23" fmla="*/ 2147483647 h 2557"/>
              <a:gd name="T24" fmla="*/ 2147483647 w 3649"/>
              <a:gd name="T25" fmla="*/ 2147483647 h 2557"/>
              <a:gd name="T26" fmla="*/ 2147483647 w 3649"/>
              <a:gd name="T27" fmla="*/ 2147483647 h 2557"/>
              <a:gd name="T28" fmla="*/ 2147483647 w 3649"/>
              <a:gd name="T29" fmla="*/ 2147483647 h 2557"/>
              <a:gd name="T30" fmla="*/ 2147483647 w 3649"/>
              <a:gd name="T31" fmla="*/ 2147483647 h 2557"/>
              <a:gd name="T32" fmla="*/ 2147483647 w 3649"/>
              <a:gd name="T33" fmla="*/ 2147483647 h 2557"/>
              <a:gd name="T34" fmla="*/ 2147483647 w 3649"/>
              <a:gd name="T35" fmla="*/ 2147483647 h 2557"/>
              <a:gd name="T36" fmla="*/ 2147483647 w 3649"/>
              <a:gd name="T37" fmla="*/ 2147483647 h 2557"/>
              <a:gd name="T38" fmla="*/ 2147483647 w 3649"/>
              <a:gd name="T39" fmla="*/ 2147483647 h 2557"/>
              <a:gd name="T40" fmla="*/ 2147483647 w 3649"/>
              <a:gd name="T41" fmla="*/ 2147483647 h 2557"/>
              <a:gd name="T42" fmla="*/ 2147483647 w 3649"/>
              <a:gd name="T43" fmla="*/ 2147483647 h 2557"/>
              <a:gd name="T44" fmla="*/ 2147483647 w 3649"/>
              <a:gd name="T45" fmla="*/ 2147483647 h 2557"/>
              <a:gd name="T46" fmla="*/ 2147483647 w 3649"/>
              <a:gd name="T47" fmla="*/ 2147483647 h 2557"/>
              <a:gd name="T48" fmla="*/ 2147483647 w 3649"/>
              <a:gd name="T49" fmla="*/ 2147483647 h 2557"/>
              <a:gd name="T50" fmla="*/ 2147483647 w 3649"/>
              <a:gd name="T51" fmla="*/ 2147483647 h 2557"/>
              <a:gd name="T52" fmla="*/ 2147483647 w 3649"/>
              <a:gd name="T53" fmla="*/ 2147483647 h 2557"/>
              <a:gd name="T54" fmla="*/ 2147483647 w 3649"/>
              <a:gd name="T55" fmla="*/ 2147483647 h 2557"/>
              <a:gd name="T56" fmla="*/ 2147483647 w 3649"/>
              <a:gd name="T57" fmla="*/ 2147483647 h 2557"/>
              <a:gd name="T58" fmla="*/ 2147483647 w 3649"/>
              <a:gd name="T59" fmla="*/ 2147483647 h 2557"/>
              <a:gd name="T60" fmla="*/ 2147483647 w 3649"/>
              <a:gd name="T61" fmla="*/ 2147483647 h 2557"/>
              <a:gd name="T62" fmla="*/ 2147483647 w 3649"/>
              <a:gd name="T63" fmla="*/ 2147483647 h 2557"/>
              <a:gd name="T64" fmla="*/ 2147483647 w 3649"/>
              <a:gd name="T65" fmla="*/ 2147483647 h 2557"/>
              <a:gd name="T66" fmla="*/ 2147483647 w 3649"/>
              <a:gd name="T67" fmla="*/ 2147483647 h 2557"/>
              <a:gd name="T68" fmla="*/ 2147483647 w 3649"/>
              <a:gd name="T69" fmla="*/ 2147483647 h 2557"/>
              <a:gd name="T70" fmla="*/ 2147483647 w 3649"/>
              <a:gd name="T71" fmla="*/ 2147483647 h 2557"/>
              <a:gd name="T72" fmla="*/ 2147483647 w 3649"/>
              <a:gd name="T73" fmla="*/ 2147483647 h 2557"/>
              <a:gd name="T74" fmla="*/ 2147483647 w 3649"/>
              <a:gd name="T75" fmla="*/ 2147483647 h 2557"/>
              <a:gd name="T76" fmla="*/ 2147483647 w 3649"/>
              <a:gd name="T77" fmla="*/ 2147483647 h 2557"/>
              <a:gd name="T78" fmla="*/ 2147483647 w 3649"/>
              <a:gd name="T79" fmla="*/ 2147483647 h 2557"/>
              <a:gd name="T80" fmla="*/ 2147483647 w 3649"/>
              <a:gd name="T81" fmla="*/ 2147483647 h 2557"/>
              <a:gd name="T82" fmla="*/ 2147483647 w 3649"/>
              <a:gd name="T83" fmla="*/ 2147483647 h 2557"/>
              <a:gd name="T84" fmla="*/ 2147483647 w 3649"/>
              <a:gd name="T85" fmla="*/ 2147483647 h 2557"/>
              <a:gd name="T86" fmla="*/ 2147483647 w 3649"/>
              <a:gd name="T87" fmla="*/ 2147483647 h 2557"/>
              <a:gd name="T88" fmla="*/ 2147483647 w 3649"/>
              <a:gd name="T89" fmla="*/ 2147483647 h 2557"/>
              <a:gd name="T90" fmla="*/ 2147483647 w 3649"/>
              <a:gd name="T91" fmla="*/ 2147483647 h 2557"/>
              <a:gd name="T92" fmla="*/ 2147483647 w 3649"/>
              <a:gd name="T93" fmla="*/ 2147483647 h 2557"/>
              <a:gd name="T94" fmla="*/ 2147483647 w 3649"/>
              <a:gd name="T95" fmla="*/ 2147483647 h 2557"/>
              <a:gd name="T96" fmla="*/ 2147483647 w 3649"/>
              <a:gd name="T97" fmla="*/ 2147483647 h 2557"/>
              <a:gd name="T98" fmla="*/ 2147483647 w 3649"/>
              <a:gd name="T99" fmla="*/ 2147483647 h 2557"/>
              <a:gd name="T100" fmla="*/ 2147483647 w 3649"/>
              <a:gd name="T101" fmla="*/ 2147483647 h 2557"/>
              <a:gd name="T102" fmla="*/ 2147483647 w 3649"/>
              <a:gd name="T103" fmla="*/ 2147483647 h 2557"/>
              <a:gd name="T104" fmla="*/ 2147483647 w 3649"/>
              <a:gd name="T105" fmla="*/ 2147483647 h 2557"/>
              <a:gd name="T106" fmla="*/ 2147483647 w 3649"/>
              <a:gd name="T107" fmla="*/ 2147483647 h 2557"/>
              <a:gd name="T108" fmla="*/ 2147483647 w 3649"/>
              <a:gd name="T109" fmla="*/ 2147483647 h 2557"/>
              <a:gd name="T110" fmla="*/ 2147483647 w 3649"/>
              <a:gd name="T111" fmla="*/ 2147483647 h 2557"/>
              <a:gd name="T112" fmla="*/ 2147483647 w 3649"/>
              <a:gd name="T113" fmla="*/ 2147483647 h 2557"/>
              <a:gd name="T114" fmla="*/ 2147483647 w 3649"/>
              <a:gd name="T115" fmla="*/ 2147483647 h 2557"/>
              <a:gd name="T116" fmla="*/ 2147483647 w 3649"/>
              <a:gd name="T117" fmla="*/ 2147483647 h 2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49"/>
              <a:gd name="T178" fmla="*/ 0 h 2557"/>
              <a:gd name="T179" fmla="*/ 3649 w 3649"/>
              <a:gd name="T180" fmla="*/ 2557 h 2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49" h="2557">
                <a:moveTo>
                  <a:pt x="0" y="0"/>
                </a:moveTo>
                <a:lnTo>
                  <a:pt x="11" y="0"/>
                </a:lnTo>
                <a:lnTo>
                  <a:pt x="11" y="6"/>
                </a:lnTo>
                <a:lnTo>
                  <a:pt x="11" y="11"/>
                </a:lnTo>
                <a:lnTo>
                  <a:pt x="49" y="11"/>
                </a:lnTo>
                <a:lnTo>
                  <a:pt x="49" y="16"/>
                </a:lnTo>
                <a:lnTo>
                  <a:pt x="65" y="16"/>
                </a:lnTo>
                <a:lnTo>
                  <a:pt x="65" y="22"/>
                </a:lnTo>
                <a:lnTo>
                  <a:pt x="70" y="22"/>
                </a:lnTo>
                <a:lnTo>
                  <a:pt x="70" y="27"/>
                </a:lnTo>
                <a:lnTo>
                  <a:pt x="81" y="27"/>
                </a:lnTo>
                <a:lnTo>
                  <a:pt x="81" y="33"/>
                </a:lnTo>
                <a:lnTo>
                  <a:pt x="92" y="33"/>
                </a:lnTo>
                <a:lnTo>
                  <a:pt x="92" y="38"/>
                </a:lnTo>
                <a:lnTo>
                  <a:pt x="108" y="38"/>
                </a:lnTo>
                <a:lnTo>
                  <a:pt x="108" y="49"/>
                </a:lnTo>
                <a:lnTo>
                  <a:pt x="113" y="49"/>
                </a:lnTo>
                <a:lnTo>
                  <a:pt x="113" y="54"/>
                </a:lnTo>
                <a:lnTo>
                  <a:pt x="124" y="54"/>
                </a:lnTo>
                <a:lnTo>
                  <a:pt x="124" y="59"/>
                </a:lnTo>
                <a:lnTo>
                  <a:pt x="145" y="59"/>
                </a:lnTo>
                <a:lnTo>
                  <a:pt x="145" y="65"/>
                </a:lnTo>
                <a:lnTo>
                  <a:pt x="151" y="65"/>
                </a:lnTo>
                <a:lnTo>
                  <a:pt x="151" y="70"/>
                </a:lnTo>
                <a:lnTo>
                  <a:pt x="156" y="70"/>
                </a:lnTo>
                <a:lnTo>
                  <a:pt x="156" y="81"/>
                </a:lnTo>
                <a:lnTo>
                  <a:pt x="162" y="81"/>
                </a:lnTo>
                <a:lnTo>
                  <a:pt x="162" y="86"/>
                </a:lnTo>
                <a:lnTo>
                  <a:pt x="162" y="92"/>
                </a:lnTo>
                <a:lnTo>
                  <a:pt x="162" y="97"/>
                </a:lnTo>
                <a:lnTo>
                  <a:pt x="172" y="97"/>
                </a:lnTo>
                <a:lnTo>
                  <a:pt x="172" y="103"/>
                </a:lnTo>
                <a:lnTo>
                  <a:pt x="188" y="103"/>
                </a:lnTo>
                <a:lnTo>
                  <a:pt x="188" y="108"/>
                </a:lnTo>
                <a:lnTo>
                  <a:pt x="194" y="108"/>
                </a:lnTo>
                <a:lnTo>
                  <a:pt x="194" y="113"/>
                </a:lnTo>
                <a:lnTo>
                  <a:pt x="199" y="113"/>
                </a:lnTo>
                <a:lnTo>
                  <a:pt x="199" y="119"/>
                </a:lnTo>
                <a:lnTo>
                  <a:pt x="205" y="119"/>
                </a:lnTo>
                <a:lnTo>
                  <a:pt x="205" y="124"/>
                </a:lnTo>
                <a:lnTo>
                  <a:pt x="232" y="124"/>
                </a:lnTo>
                <a:lnTo>
                  <a:pt x="232" y="129"/>
                </a:lnTo>
                <a:lnTo>
                  <a:pt x="248" y="129"/>
                </a:lnTo>
                <a:lnTo>
                  <a:pt x="248" y="135"/>
                </a:lnTo>
                <a:lnTo>
                  <a:pt x="264" y="135"/>
                </a:lnTo>
                <a:lnTo>
                  <a:pt x="264" y="140"/>
                </a:lnTo>
                <a:lnTo>
                  <a:pt x="269" y="140"/>
                </a:lnTo>
                <a:lnTo>
                  <a:pt x="269" y="151"/>
                </a:lnTo>
                <a:lnTo>
                  <a:pt x="280" y="151"/>
                </a:lnTo>
                <a:lnTo>
                  <a:pt x="280" y="156"/>
                </a:lnTo>
                <a:lnTo>
                  <a:pt x="291" y="156"/>
                </a:lnTo>
                <a:lnTo>
                  <a:pt x="291" y="162"/>
                </a:lnTo>
                <a:lnTo>
                  <a:pt x="291" y="167"/>
                </a:lnTo>
                <a:lnTo>
                  <a:pt x="301" y="167"/>
                </a:lnTo>
                <a:lnTo>
                  <a:pt x="301" y="178"/>
                </a:lnTo>
                <a:lnTo>
                  <a:pt x="307" y="178"/>
                </a:lnTo>
                <a:lnTo>
                  <a:pt x="307" y="183"/>
                </a:lnTo>
                <a:lnTo>
                  <a:pt x="323" y="183"/>
                </a:lnTo>
                <a:lnTo>
                  <a:pt x="323" y="189"/>
                </a:lnTo>
                <a:lnTo>
                  <a:pt x="323" y="194"/>
                </a:lnTo>
                <a:lnTo>
                  <a:pt x="328" y="194"/>
                </a:lnTo>
                <a:lnTo>
                  <a:pt x="328" y="199"/>
                </a:lnTo>
                <a:lnTo>
                  <a:pt x="328" y="205"/>
                </a:lnTo>
                <a:lnTo>
                  <a:pt x="334" y="205"/>
                </a:lnTo>
                <a:lnTo>
                  <a:pt x="334" y="216"/>
                </a:lnTo>
                <a:lnTo>
                  <a:pt x="334" y="221"/>
                </a:lnTo>
                <a:lnTo>
                  <a:pt x="334" y="226"/>
                </a:lnTo>
                <a:lnTo>
                  <a:pt x="350" y="226"/>
                </a:lnTo>
                <a:lnTo>
                  <a:pt x="350" y="232"/>
                </a:lnTo>
                <a:lnTo>
                  <a:pt x="350" y="237"/>
                </a:lnTo>
                <a:lnTo>
                  <a:pt x="355" y="237"/>
                </a:lnTo>
                <a:lnTo>
                  <a:pt x="355" y="242"/>
                </a:lnTo>
                <a:lnTo>
                  <a:pt x="355" y="248"/>
                </a:lnTo>
                <a:lnTo>
                  <a:pt x="361" y="248"/>
                </a:lnTo>
                <a:lnTo>
                  <a:pt x="361" y="253"/>
                </a:lnTo>
                <a:lnTo>
                  <a:pt x="366" y="253"/>
                </a:lnTo>
                <a:lnTo>
                  <a:pt x="366" y="259"/>
                </a:lnTo>
                <a:lnTo>
                  <a:pt x="371" y="259"/>
                </a:lnTo>
                <a:lnTo>
                  <a:pt x="371" y="264"/>
                </a:lnTo>
                <a:lnTo>
                  <a:pt x="377" y="264"/>
                </a:lnTo>
                <a:lnTo>
                  <a:pt x="377" y="269"/>
                </a:lnTo>
                <a:lnTo>
                  <a:pt x="393" y="269"/>
                </a:lnTo>
                <a:lnTo>
                  <a:pt x="393" y="280"/>
                </a:lnTo>
                <a:lnTo>
                  <a:pt x="404" y="280"/>
                </a:lnTo>
                <a:lnTo>
                  <a:pt x="404" y="285"/>
                </a:lnTo>
                <a:lnTo>
                  <a:pt x="409" y="285"/>
                </a:lnTo>
                <a:lnTo>
                  <a:pt x="409" y="291"/>
                </a:lnTo>
                <a:lnTo>
                  <a:pt x="415" y="291"/>
                </a:lnTo>
                <a:lnTo>
                  <a:pt x="415" y="296"/>
                </a:lnTo>
                <a:lnTo>
                  <a:pt x="415" y="302"/>
                </a:lnTo>
                <a:lnTo>
                  <a:pt x="425" y="302"/>
                </a:lnTo>
                <a:lnTo>
                  <a:pt x="425" y="307"/>
                </a:lnTo>
                <a:lnTo>
                  <a:pt x="431" y="307"/>
                </a:lnTo>
                <a:lnTo>
                  <a:pt x="431" y="312"/>
                </a:lnTo>
                <a:lnTo>
                  <a:pt x="436" y="312"/>
                </a:lnTo>
                <a:lnTo>
                  <a:pt x="436" y="318"/>
                </a:lnTo>
                <a:lnTo>
                  <a:pt x="436" y="323"/>
                </a:lnTo>
                <a:lnTo>
                  <a:pt x="441" y="323"/>
                </a:lnTo>
                <a:lnTo>
                  <a:pt x="441" y="329"/>
                </a:lnTo>
                <a:lnTo>
                  <a:pt x="441" y="334"/>
                </a:lnTo>
                <a:lnTo>
                  <a:pt x="447" y="334"/>
                </a:lnTo>
                <a:lnTo>
                  <a:pt x="447" y="345"/>
                </a:lnTo>
                <a:lnTo>
                  <a:pt x="447" y="350"/>
                </a:lnTo>
                <a:lnTo>
                  <a:pt x="452" y="350"/>
                </a:lnTo>
                <a:lnTo>
                  <a:pt x="452" y="355"/>
                </a:lnTo>
                <a:lnTo>
                  <a:pt x="458" y="355"/>
                </a:lnTo>
                <a:lnTo>
                  <a:pt x="458" y="361"/>
                </a:lnTo>
                <a:lnTo>
                  <a:pt x="468" y="361"/>
                </a:lnTo>
                <a:lnTo>
                  <a:pt x="468" y="366"/>
                </a:lnTo>
                <a:lnTo>
                  <a:pt x="474" y="366"/>
                </a:lnTo>
                <a:lnTo>
                  <a:pt x="474" y="372"/>
                </a:lnTo>
                <a:lnTo>
                  <a:pt x="479" y="372"/>
                </a:lnTo>
                <a:lnTo>
                  <a:pt x="479" y="377"/>
                </a:lnTo>
                <a:lnTo>
                  <a:pt x="484" y="377"/>
                </a:lnTo>
                <a:lnTo>
                  <a:pt x="484" y="382"/>
                </a:lnTo>
                <a:lnTo>
                  <a:pt x="484" y="388"/>
                </a:lnTo>
                <a:lnTo>
                  <a:pt x="501" y="388"/>
                </a:lnTo>
                <a:lnTo>
                  <a:pt x="501" y="393"/>
                </a:lnTo>
                <a:lnTo>
                  <a:pt x="511" y="393"/>
                </a:lnTo>
                <a:lnTo>
                  <a:pt x="511" y="399"/>
                </a:lnTo>
                <a:lnTo>
                  <a:pt x="517" y="399"/>
                </a:lnTo>
                <a:lnTo>
                  <a:pt x="517" y="404"/>
                </a:lnTo>
                <a:lnTo>
                  <a:pt x="528" y="404"/>
                </a:lnTo>
                <a:lnTo>
                  <a:pt x="528" y="409"/>
                </a:lnTo>
                <a:lnTo>
                  <a:pt x="528" y="415"/>
                </a:lnTo>
                <a:lnTo>
                  <a:pt x="528" y="420"/>
                </a:lnTo>
                <a:lnTo>
                  <a:pt x="528" y="425"/>
                </a:lnTo>
                <a:lnTo>
                  <a:pt x="538" y="425"/>
                </a:lnTo>
                <a:lnTo>
                  <a:pt x="538" y="431"/>
                </a:lnTo>
                <a:lnTo>
                  <a:pt x="549" y="431"/>
                </a:lnTo>
                <a:lnTo>
                  <a:pt x="549" y="436"/>
                </a:lnTo>
                <a:lnTo>
                  <a:pt x="554" y="436"/>
                </a:lnTo>
                <a:lnTo>
                  <a:pt x="554" y="442"/>
                </a:lnTo>
                <a:lnTo>
                  <a:pt x="560" y="442"/>
                </a:lnTo>
                <a:lnTo>
                  <a:pt x="560" y="447"/>
                </a:lnTo>
                <a:lnTo>
                  <a:pt x="565" y="447"/>
                </a:lnTo>
                <a:lnTo>
                  <a:pt x="565" y="452"/>
                </a:lnTo>
                <a:lnTo>
                  <a:pt x="571" y="452"/>
                </a:lnTo>
                <a:lnTo>
                  <a:pt x="571" y="458"/>
                </a:lnTo>
                <a:lnTo>
                  <a:pt x="571" y="463"/>
                </a:lnTo>
                <a:lnTo>
                  <a:pt x="581" y="463"/>
                </a:lnTo>
                <a:lnTo>
                  <a:pt x="581" y="474"/>
                </a:lnTo>
                <a:lnTo>
                  <a:pt x="581" y="479"/>
                </a:lnTo>
                <a:lnTo>
                  <a:pt x="587" y="479"/>
                </a:lnTo>
                <a:lnTo>
                  <a:pt x="587" y="485"/>
                </a:lnTo>
                <a:lnTo>
                  <a:pt x="592" y="485"/>
                </a:lnTo>
                <a:lnTo>
                  <a:pt x="592" y="490"/>
                </a:lnTo>
                <a:lnTo>
                  <a:pt x="608" y="490"/>
                </a:lnTo>
                <a:lnTo>
                  <a:pt x="608" y="495"/>
                </a:lnTo>
                <a:lnTo>
                  <a:pt x="614" y="495"/>
                </a:lnTo>
                <a:lnTo>
                  <a:pt x="614" y="506"/>
                </a:lnTo>
                <a:lnTo>
                  <a:pt x="614" y="512"/>
                </a:lnTo>
                <a:lnTo>
                  <a:pt x="619" y="512"/>
                </a:lnTo>
                <a:lnTo>
                  <a:pt x="619" y="517"/>
                </a:lnTo>
                <a:lnTo>
                  <a:pt x="624" y="517"/>
                </a:lnTo>
                <a:lnTo>
                  <a:pt x="624" y="522"/>
                </a:lnTo>
                <a:lnTo>
                  <a:pt x="630" y="522"/>
                </a:lnTo>
                <a:lnTo>
                  <a:pt x="630" y="528"/>
                </a:lnTo>
                <a:lnTo>
                  <a:pt x="630" y="533"/>
                </a:lnTo>
                <a:lnTo>
                  <a:pt x="635" y="533"/>
                </a:lnTo>
                <a:lnTo>
                  <a:pt x="635" y="538"/>
                </a:lnTo>
                <a:lnTo>
                  <a:pt x="635" y="544"/>
                </a:lnTo>
                <a:lnTo>
                  <a:pt x="646" y="544"/>
                </a:lnTo>
                <a:lnTo>
                  <a:pt x="646" y="549"/>
                </a:lnTo>
                <a:lnTo>
                  <a:pt x="646" y="555"/>
                </a:lnTo>
                <a:lnTo>
                  <a:pt x="651" y="555"/>
                </a:lnTo>
                <a:lnTo>
                  <a:pt x="651" y="560"/>
                </a:lnTo>
                <a:lnTo>
                  <a:pt x="651" y="565"/>
                </a:lnTo>
                <a:lnTo>
                  <a:pt x="657" y="565"/>
                </a:lnTo>
                <a:lnTo>
                  <a:pt x="657" y="571"/>
                </a:lnTo>
                <a:lnTo>
                  <a:pt x="657" y="582"/>
                </a:lnTo>
                <a:lnTo>
                  <a:pt x="657" y="592"/>
                </a:lnTo>
                <a:lnTo>
                  <a:pt x="657" y="598"/>
                </a:lnTo>
                <a:lnTo>
                  <a:pt x="657" y="603"/>
                </a:lnTo>
                <a:lnTo>
                  <a:pt x="667" y="603"/>
                </a:lnTo>
                <a:lnTo>
                  <a:pt x="667" y="608"/>
                </a:lnTo>
                <a:lnTo>
                  <a:pt x="667" y="614"/>
                </a:lnTo>
                <a:lnTo>
                  <a:pt x="667" y="619"/>
                </a:lnTo>
                <a:lnTo>
                  <a:pt x="678" y="619"/>
                </a:lnTo>
                <a:lnTo>
                  <a:pt x="678" y="625"/>
                </a:lnTo>
                <a:lnTo>
                  <a:pt x="678" y="630"/>
                </a:lnTo>
                <a:lnTo>
                  <a:pt x="689" y="630"/>
                </a:lnTo>
                <a:lnTo>
                  <a:pt x="689" y="635"/>
                </a:lnTo>
                <a:lnTo>
                  <a:pt x="694" y="635"/>
                </a:lnTo>
                <a:lnTo>
                  <a:pt x="694" y="641"/>
                </a:lnTo>
                <a:lnTo>
                  <a:pt x="694" y="646"/>
                </a:lnTo>
                <a:lnTo>
                  <a:pt x="700" y="646"/>
                </a:lnTo>
                <a:lnTo>
                  <a:pt x="700" y="651"/>
                </a:lnTo>
                <a:lnTo>
                  <a:pt x="700" y="657"/>
                </a:lnTo>
                <a:lnTo>
                  <a:pt x="710" y="657"/>
                </a:lnTo>
                <a:lnTo>
                  <a:pt x="710" y="662"/>
                </a:lnTo>
                <a:lnTo>
                  <a:pt x="716" y="662"/>
                </a:lnTo>
                <a:lnTo>
                  <a:pt x="716" y="668"/>
                </a:lnTo>
                <a:lnTo>
                  <a:pt x="727" y="668"/>
                </a:lnTo>
                <a:lnTo>
                  <a:pt x="727" y="673"/>
                </a:lnTo>
                <a:lnTo>
                  <a:pt x="732" y="673"/>
                </a:lnTo>
                <a:lnTo>
                  <a:pt x="732" y="678"/>
                </a:lnTo>
                <a:lnTo>
                  <a:pt x="732" y="684"/>
                </a:lnTo>
                <a:lnTo>
                  <a:pt x="743" y="684"/>
                </a:lnTo>
                <a:lnTo>
                  <a:pt x="743" y="689"/>
                </a:lnTo>
                <a:lnTo>
                  <a:pt x="748" y="689"/>
                </a:lnTo>
                <a:lnTo>
                  <a:pt x="748" y="700"/>
                </a:lnTo>
                <a:lnTo>
                  <a:pt x="759" y="700"/>
                </a:lnTo>
                <a:lnTo>
                  <a:pt x="759" y="705"/>
                </a:lnTo>
                <a:lnTo>
                  <a:pt x="764" y="705"/>
                </a:lnTo>
                <a:lnTo>
                  <a:pt x="764" y="711"/>
                </a:lnTo>
                <a:lnTo>
                  <a:pt x="764" y="716"/>
                </a:lnTo>
                <a:lnTo>
                  <a:pt x="770" y="716"/>
                </a:lnTo>
                <a:lnTo>
                  <a:pt x="770" y="721"/>
                </a:lnTo>
                <a:lnTo>
                  <a:pt x="770" y="727"/>
                </a:lnTo>
                <a:lnTo>
                  <a:pt x="775" y="727"/>
                </a:lnTo>
                <a:lnTo>
                  <a:pt x="775" y="732"/>
                </a:lnTo>
                <a:lnTo>
                  <a:pt x="780" y="732"/>
                </a:lnTo>
                <a:lnTo>
                  <a:pt x="780" y="738"/>
                </a:lnTo>
                <a:lnTo>
                  <a:pt x="780" y="743"/>
                </a:lnTo>
                <a:lnTo>
                  <a:pt x="780" y="748"/>
                </a:lnTo>
                <a:lnTo>
                  <a:pt x="786" y="748"/>
                </a:lnTo>
                <a:lnTo>
                  <a:pt x="786" y="754"/>
                </a:lnTo>
                <a:lnTo>
                  <a:pt x="802" y="754"/>
                </a:lnTo>
                <a:lnTo>
                  <a:pt x="802" y="759"/>
                </a:lnTo>
                <a:lnTo>
                  <a:pt x="807" y="759"/>
                </a:lnTo>
                <a:lnTo>
                  <a:pt x="807" y="764"/>
                </a:lnTo>
                <a:lnTo>
                  <a:pt x="818" y="764"/>
                </a:lnTo>
                <a:lnTo>
                  <a:pt x="818" y="770"/>
                </a:lnTo>
                <a:lnTo>
                  <a:pt x="818" y="775"/>
                </a:lnTo>
                <a:lnTo>
                  <a:pt x="818" y="781"/>
                </a:lnTo>
                <a:lnTo>
                  <a:pt x="823" y="781"/>
                </a:lnTo>
                <a:lnTo>
                  <a:pt x="823" y="786"/>
                </a:lnTo>
                <a:lnTo>
                  <a:pt x="823" y="791"/>
                </a:lnTo>
                <a:lnTo>
                  <a:pt x="829" y="791"/>
                </a:lnTo>
                <a:lnTo>
                  <a:pt x="829" y="802"/>
                </a:lnTo>
                <a:lnTo>
                  <a:pt x="829" y="808"/>
                </a:lnTo>
                <a:lnTo>
                  <a:pt x="834" y="808"/>
                </a:lnTo>
                <a:lnTo>
                  <a:pt x="834" y="813"/>
                </a:lnTo>
                <a:lnTo>
                  <a:pt x="840" y="813"/>
                </a:lnTo>
                <a:lnTo>
                  <a:pt x="840" y="818"/>
                </a:lnTo>
                <a:lnTo>
                  <a:pt x="840" y="824"/>
                </a:lnTo>
                <a:lnTo>
                  <a:pt x="856" y="824"/>
                </a:lnTo>
                <a:lnTo>
                  <a:pt x="856" y="829"/>
                </a:lnTo>
                <a:lnTo>
                  <a:pt x="856" y="834"/>
                </a:lnTo>
                <a:lnTo>
                  <a:pt x="861" y="834"/>
                </a:lnTo>
                <a:lnTo>
                  <a:pt x="861" y="840"/>
                </a:lnTo>
                <a:lnTo>
                  <a:pt x="861" y="845"/>
                </a:lnTo>
                <a:lnTo>
                  <a:pt x="867" y="845"/>
                </a:lnTo>
                <a:lnTo>
                  <a:pt x="867" y="851"/>
                </a:lnTo>
                <a:lnTo>
                  <a:pt x="872" y="851"/>
                </a:lnTo>
                <a:lnTo>
                  <a:pt x="872" y="856"/>
                </a:lnTo>
                <a:lnTo>
                  <a:pt x="877" y="856"/>
                </a:lnTo>
                <a:lnTo>
                  <a:pt x="877" y="861"/>
                </a:lnTo>
                <a:lnTo>
                  <a:pt x="883" y="861"/>
                </a:lnTo>
                <a:lnTo>
                  <a:pt x="883" y="867"/>
                </a:lnTo>
                <a:lnTo>
                  <a:pt x="888" y="867"/>
                </a:lnTo>
                <a:lnTo>
                  <a:pt x="888" y="872"/>
                </a:lnTo>
                <a:lnTo>
                  <a:pt x="888" y="878"/>
                </a:lnTo>
                <a:lnTo>
                  <a:pt x="893" y="878"/>
                </a:lnTo>
                <a:lnTo>
                  <a:pt x="893" y="883"/>
                </a:lnTo>
                <a:lnTo>
                  <a:pt x="893" y="888"/>
                </a:lnTo>
                <a:lnTo>
                  <a:pt x="893" y="894"/>
                </a:lnTo>
                <a:lnTo>
                  <a:pt x="899" y="894"/>
                </a:lnTo>
                <a:lnTo>
                  <a:pt x="899" y="904"/>
                </a:lnTo>
                <a:lnTo>
                  <a:pt x="899" y="910"/>
                </a:lnTo>
                <a:lnTo>
                  <a:pt x="910" y="910"/>
                </a:lnTo>
                <a:lnTo>
                  <a:pt x="910" y="915"/>
                </a:lnTo>
                <a:lnTo>
                  <a:pt x="915" y="915"/>
                </a:lnTo>
                <a:lnTo>
                  <a:pt x="915" y="921"/>
                </a:lnTo>
                <a:lnTo>
                  <a:pt x="937" y="921"/>
                </a:lnTo>
                <a:lnTo>
                  <a:pt x="937" y="926"/>
                </a:lnTo>
                <a:lnTo>
                  <a:pt x="942" y="926"/>
                </a:lnTo>
                <a:lnTo>
                  <a:pt x="942" y="931"/>
                </a:lnTo>
                <a:lnTo>
                  <a:pt x="958" y="931"/>
                </a:lnTo>
                <a:lnTo>
                  <a:pt x="958" y="937"/>
                </a:lnTo>
                <a:lnTo>
                  <a:pt x="963" y="937"/>
                </a:lnTo>
                <a:lnTo>
                  <a:pt x="963" y="942"/>
                </a:lnTo>
                <a:lnTo>
                  <a:pt x="969" y="942"/>
                </a:lnTo>
                <a:lnTo>
                  <a:pt x="969" y="947"/>
                </a:lnTo>
                <a:lnTo>
                  <a:pt x="969" y="953"/>
                </a:lnTo>
                <a:lnTo>
                  <a:pt x="974" y="953"/>
                </a:lnTo>
                <a:lnTo>
                  <a:pt x="974" y="958"/>
                </a:lnTo>
                <a:lnTo>
                  <a:pt x="980" y="958"/>
                </a:lnTo>
                <a:lnTo>
                  <a:pt x="980" y="964"/>
                </a:lnTo>
                <a:lnTo>
                  <a:pt x="990" y="964"/>
                </a:lnTo>
                <a:lnTo>
                  <a:pt x="990" y="969"/>
                </a:lnTo>
                <a:lnTo>
                  <a:pt x="1001" y="969"/>
                </a:lnTo>
                <a:lnTo>
                  <a:pt x="1001" y="974"/>
                </a:lnTo>
                <a:lnTo>
                  <a:pt x="1017" y="974"/>
                </a:lnTo>
                <a:lnTo>
                  <a:pt x="1017" y="980"/>
                </a:lnTo>
                <a:lnTo>
                  <a:pt x="1017" y="985"/>
                </a:lnTo>
                <a:lnTo>
                  <a:pt x="1017" y="991"/>
                </a:lnTo>
                <a:lnTo>
                  <a:pt x="1033" y="991"/>
                </a:lnTo>
                <a:lnTo>
                  <a:pt x="1033" y="1001"/>
                </a:lnTo>
                <a:lnTo>
                  <a:pt x="1033" y="1007"/>
                </a:lnTo>
                <a:lnTo>
                  <a:pt x="1039" y="1007"/>
                </a:lnTo>
                <a:lnTo>
                  <a:pt x="1039" y="1012"/>
                </a:lnTo>
                <a:lnTo>
                  <a:pt x="1039" y="1017"/>
                </a:lnTo>
                <a:lnTo>
                  <a:pt x="1044" y="1017"/>
                </a:lnTo>
                <a:lnTo>
                  <a:pt x="1044" y="1023"/>
                </a:lnTo>
                <a:lnTo>
                  <a:pt x="1044" y="1028"/>
                </a:lnTo>
                <a:lnTo>
                  <a:pt x="1044" y="1034"/>
                </a:lnTo>
                <a:lnTo>
                  <a:pt x="1050" y="1034"/>
                </a:lnTo>
                <a:lnTo>
                  <a:pt x="1050" y="1039"/>
                </a:lnTo>
                <a:lnTo>
                  <a:pt x="1055" y="1039"/>
                </a:lnTo>
                <a:lnTo>
                  <a:pt x="1055" y="1044"/>
                </a:lnTo>
                <a:lnTo>
                  <a:pt x="1055" y="1050"/>
                </a:lnTo>
                <a:lnTo>
                  <a:pt x="1066" y="1050"/>
                </a:lnTo>
                <a:lnTo>
                  <a:pt x="1066" y="1055"/>
                </a:lnTo>
                <a:lnTo>
                  <a:pt x="1066" y="1071"/>
                </a:lnTo>
                <a:lnTo>
                  <a:pt x="1076" y="1071"/>
                </a:lnTo>
                <a:lnTo>
                  <a:pt x="1076" y="1077"/>
                </a:lnTo>
                <a:lnTo>
                  <a:pt x="1082" y="1077"/>
                </a:lnTo>
                <a:lnTo>
                  <a:pt x="1082" y="1087"/>
                </a:lnTo>
                <a:lnTo>
                  <a:pt x="1103" y="1087"/>
                </a:lnTo>
                <a:lnTo>
                  <a:pt x="1103" y="1093"/>
                </a:lnTo>
                <a:lnTo>
                  <a:pt x="1109" y="1093"/>
                </a:lnTo>
                <a:lnTo>
                  <a:pt x="1109" y="1098"/>
                </a:lnTo>
                <a:lnTo>
                  <a:pt x="1109" y="1104"/>
                </a:lnTo>
                <a:lnTo>
                  <a:pt x="1109" y="1109"/>
                </a:lnTo>
                <a:lnTo>
                  <a:pt x="1119" y="1109"/>
                </a:lnTo>
                <a:lnTo>
                  <a:pt x="1119" y="1114"/>
                </a:lnTo>
                <a:lnTo>
                  <a:pt x="1130" y="1114"/>
                </a:lnTo>
                <a:lnTo>
                  <a:pt x="1130" y="1120"/>
                </a:lnTo>
                <a:lnTo>
                  <a:pt x="1136" y="1120"/>
                </a:lnTo>
                <a:lnTo>
                  <a:pt x="1136" y="1125"/>
                </a:lnTo>
                <a:lnTo>
                  <a:pt x="1136" y="1130"/>
                </a:lnTo>
                <a:lnTo>
                  <a:pt x="1141" y="1130"/>
                </a:lnTo>
                <a:lnTo>
                  <a:pt x="1141" y="1136"/>
                </a:lnTo>
                <a:lnTo>
                  <a:pt x="1141" y="1141"/>
                </a:lnTo>
                <a:lnTo>
                  <a:pt x="1146" y="1141"/>
                </a:lnTo>
                <a:lnTo>
                  <a:pt x="1146" y="1147"/>
                </a:lnTo>
                <a:lnTo>
                  <a:pt x="1152" y="1147"/>
                </a:lnTo>
                <a:lnTo>
                  <a:pt x="1152" y="1152"/>
                </a:lnTo>
                <a:lnTo>
                  <a:pt x="1163" y="1152"/>
                </a:lnTo>
                <a:lnTo>
                  <a:pt x="1163" y="1157"/>
                </a:lnTo>
                <a:lnTo>
                  <a:pt x="1173" y="1157"/>
                </a:lnTo>
                <a:lnTo>
                  <a:pt x="1173" y="1168"/>
                </a:lnTo>
                <a:lnTo>
                  <a:pt x="1179" y="1168"/>
                </a:lnTo>
                <a:lnTo>
                  <a:pt x="1179" y="1174"/>
                </a:lnTo>
                <a:lnTo>
                  <a:pt x="1216" y="1174"/>
                </a:lnTo>
                <a:lnTo>
                  <a:pt x="1216" y="1179"/>
                </a:lnTo>
                <a:lnTo>
                  <a:pt x="1222" y="1179"/>
                </a:lnTo>
                <a:lnTo>
                  <a:pt x="1222" y="1190"/>
                </a:lnTo>
                <a:lnTo>
                  <a:pt x="1227" y="1190"/>
                </a:lnTo>
                <a:lnTo>
                  <a:pt x="1227" y="1195"/>
                </a:lnTo>
                <a:lnTo>
                  <a:pt x="1227" y="1200"/>
                </a:lnTo>
                <a:lnTo>
                  <a:pt x="1232" y="1200"/>
                </a:lnTo>
                <a:lnTo>
                  <a:pt x="1232" y="1206"/>
                </a:lnTo>
                <a:lnTo>
                  <a:pt x="1232" y="1211"/>
                </a:lnTo>
                <a:lnTo>
                  <a:pt x="1238" y="1211"/>
                </a:lnTo>
                <a:lnTo>
                  <a:pt x="1238" y="1222"/>
                </a:lnTo>
                <a:lnTo>
                  <a:pt x="1238" y="1227"/>
                </a:lnTo>
                <a:lnTo>
                  <a:pt x="1243" y="1227"/>
                </a:lnTo>
                <a:lnTo>
                  <a:pt x="1243" y="1233"/>
                </a:lnTo>
                <a:lnTo>
                  <a:pt x="1249" y="1233"/>
                </a:lnTo>
                <a:lnTo>
                  <a:pt x="1249" y="1238"/>
                </a:lnTo>
                <a:lnTo>
                  <a:pt x="1249" y="1243"/>
                </a:lnTo>
                <a:lnTo>
                  <a:pt x="1249" y="1254"/>
                </a:lnTo>
                <a:lnTo>
                  <a:pt x="1259" y="1254"/>
                </a:lnTo>
                <a:lnTo>
                  <a:pt x="1259" y="1260"/>
                </a:lnTo>
                <a:lnTo>
                  <a:pt x="1259" y="1265"/>
                </a:lnTo>
                <a:lnTo>
                  <a:pt x="1270" y="1265"/>
                </a:lnTo>
                <a:lnTo>
                  <a:pt x="1270" y="1270"/>
                </a:lnTo>
                <a:lnTo>
                  <a:pt x="1276" y="1270"/>
                </a:lnTo>
                <a:lnTo>
                  <a:pt x="1276" y="1276"/>
                </a:lnTo>
                <a:lnTo>
                  <a:pt x="1281" y="1276"/>
                </a:lnTo>
                <a:lnTo>
                  <a:pt x="1281" y="1281"/>
                </a:lnTo>
                <a:lnTo>
                  <a:pt x="1281" y="1287"/>
                </a:lnTo>
                <a:lnTo>
                  <a:pt x="1281" y="1292"/>
                </a:lnTo>
                <a:lnTo>
                  <a:pt x="1286" y="1292"/>
                </a:lnTo>
                <a:lnTo>
                  <a:pt x="1286" y="1297"/>
                </a:lnTo>
                <a:lnTo>
                  <a:pt x="1302" y="1297"/>
                </a:lnTo>
                <a:lnTo>
                  <a:pt x="1302" y="1303"/>
                </a:lnTo>
                <a:lnTo>
                  <a:pt x="1308" y="1303"/>
                </a:lnTo>
                <a:lnTo>
                  <a:pt x="1308" y="1308"/>
                </a:lnTo>
                <a:lnTo>
                  <a:pt x="1308" y="1313"/>
                </a:lnTo>
                <a:lnTo>
                  <a:pt x="1319" y="1313"/>
                </a:lnTo>
                <a:lnTo>
                  <a:pt x="1319" y="1319"/>
                </a:lnTo>
                <a:lnTo>
                  <a:pt x="1329" y="1319"/>
                </a:lnTo>
                <a:lnTo>
                  <a:pt x="1329" y="1330"/>
                </a:lnTo>
                <a:lnTo>
                  <a:pt x="1335" y="1330"/>
                </a:lnTo>
                <a:lnTo>
                  <a:pt x="1335" y="1335"/>
                </a:lnTo>
                <a:lnTo>
                  <a:pt x="1335" y="1340"/>
                </a:lnTo>
                <a:lnTo>
                  <a:pt x="1362" y="1340"/>
                </a:lnTo>
                <a:lnTo>
                  <a:pt x="1362" y="1351"/>
                </a:lnTo>
                <a:lnTo>
                  <a:pt x="1378" y="1351"/>
                </a:lnTo>
                <a:lnTo>
                  <a:pt x="1378" y="1357"/>
                </a:lnTo>
                <a:lnTo>
                  <a:pt x="1394" y="1357"/>
                </a:lnTo>
                <a:lnTo>
                  <a:pt x="1394" y="1362"/>
                </a:lnTo>
                <a:lnTo>
                  <a:pt x="1394" y="1367"/>
                </a:lnTo>
                <a:lnTo>
                  <a:pt x="1410" y="1367"/>
                </a:lnTo>
                <a:lnTo>
                  <a:pt x="1410" y="1373"/>
                </a:lnTo>
                <a:lnTo>
                  <a:pt x="1415" y="1373"/>
                </a:lnTo>
                <a:lnTo>
                  <a:pt x="1415" y="1378"/>
                </a:lnTo>
                <a:lnTo>
                  <a:pt x="1415" y="1383"/>
                </a:lnTo>
                <a:lnTo>
                  <a:pt x="1421" y="1383"/>
                </a:lnTo>
                <a:lnTo>
                  <a:pt x="1421" y="1389"/>
                </a:lnTo>
                <a:lnTo>
                  <a:pt x="1437" y="1389"/>
                </a:lnTo>
                <a:lnTo>
                  <a:pt x="1437" y="1394"/>
                </a:lnTo>
                <a:lnTo>
                  <a:pt x="1453" y="1394"/>
                </a:lnTo>
                <a:lnTo>
                  <a:pt x="1453" y="1405"/>
                </a:lnTo>
                <a:lnTo>
                  <a:pt x="1453" y="1410"/>
                </a:lnTo>
                <a:lnTo>
                  <a:pt x="1464" y="1410"/>
                </a:lnTo>
                <a:lnTo>
                  <a:pt x="1464" y="1416"/>
                </a:lnTo>
                <a:lnTo>
                  <a:pt x="1464" y="1421"/>
                </a:lnTo>
                <a:lnTo>
                  <a:pt x="1464" y="1426"/>
                </a:lnTo>
                <a:lnTo>
                  <a:pt x="1469" y="1426"/>
                </a:lnTo>
                <a:lnTo>
                  <a:pt x="1469" y="1432"/>
                </a:lnTo>
                <a:lnTo>
                  <a:pt x="1475" y="1432"/>
                </a:lnTo>
                <a:lnTo>
                  <a:pt x="1475" y="1437"/>
                </a:lnTo>
                <a:lnTo>
                  <a:pt x="1480" y="1437"/>
                </a:lnTo>
                <a:lnTo>
                  <a:pt x="1480" y="1443"/>
                </a:lnTo>
                <a:lnTo>
                  <a:pt x="1502" y="1443"/>
                </a:lnTo>
                <a:lnTo>
                  <a:pt x="1502" y="1448"/>
                </a:lnTo>
                <a:lnTo>
                  <a:pt x="1507" y="1448"/>
                </a:lnTo>
                <a:lnTo>
                  <a:pt x="1507" y="1453"/>
                </a:lnTo>
                <a:lnTo>
                  <a:pt x="1512" y="1453"/>
                </a:lnTo>
                <a:lnTo>
                  <a:pt x="1512" y="1459"/>
                </a:lnTo>
                <a:lnTo>
                  <a:pt x="1523" y="1459"/>
                </a:lnTo>
                <a:lnTo>
                  <a:pt x="1523" y="1470"/>
                </a:lnTo>
                <a:lnTo>
                  <a:pt x="1528" y="1470"/>
                </a:lnTo>
                <a:lnTo>
                  <a:pt x="1528" y="1480"/>
                </a:lnTo>
                <a:lnTo>
                  <a:pt x="1550" y="1480"/>
                </a:lnTo>
                <a:lnTo>
                  <a:pt x="1550" y="1486"/>
                </a:lnTo>
                <a:lnTo>
                  <a:pt x="1555" y="1486"/>
                </a:lnTo>
                <a:lnTo>
                  <a:pt x="1555" y="1491"/>
                </a:lnTo>
                <a:lnTo>
                  <a:pt x="1555" y="1496"/>
                </a:lnTo>
                <a:lnTo>
                  <a:pt x="1561" y="1496"/>
                </a:lnTo>
                <a:lnTo>
                  <a:pt x="1561" y="1502"/>
                </a:lnTo>
                <a:lnTo>
                  <a:pt x="1566" y="1502"/>
                </a:lnTo>
                <a:lnTo>
                  <a:pt x="1566" y="1507"/>
                </a:lnTo>
                <a:lnTo>
                  <a:pt x="1572" y="1507"/>
                </a:lnTo>
                <a:lnTo>
                  <a:pt x="1572" y="1513"/>
                </a:lnTo>
                <a:lnTo>
                  <a:pt x="1572" y="1518"/>
                </a:lnTo>
                <a:lnTo>
                  <a:pt x="1577" y="1518"/>
                </a:lnTo>
                <a:lnTo>
                  <a:pt x="1577" y="1523"/>
                </a:lnTo>
                <a:lnTo>
                  <a:pt x="1577" y="1529"/>
                </a:lnTo>
                <a:lnTo>
                  <a:pt x="1577" y="1534"/>
                </a:lnTo>
                <a:lnTo>
                  <a:pt x="1582" y="1534"/>
                </a:lnTo>
                <a:lnTo>
                  <a:pt x="1582" y="1539"/>
                </a:lnTo>
                <a:lnTo>
                  <a:pt x="1593" y="1539"/>
                </a:lnTo>
                <a:lnTo>
                  <a:pt x="1593" y="1550"/>
                </a:lnTo>
                <a:lnTo>
                  <a:pt x="1598" y="1550"/>
                </a:lnTo>
                <a:lnTo>
                  <a:pt x="1598" y="1556"/>
                </a:lnTo>
                <a:lnTo>
                  <a:pt x="1598" y="1561"/>
                </a:lnTo>
                <a:lnTo>
                  <a:pt x="1609" y="1561"/>
                </a:lnTo>
                <a:lnTo>
                  <a:pt x="1609" y="1566"/>
                </a:lnTo>
                <a:lnTo>
                  <a:pt x="1620" y="1566"/>
                </a:lnTo>
                <a:lnTo>
                  <a:pt x="1620" y="1572"/>
                </a:lnTo>
                <a:lnTo>
                  <a:pt x="1631" y="1572"/>
                </a:lnTo>
                <a:lnTo>
                  <a:pt x="1631" y="1577"/>
                </a:lnTo>
                <a:lnTo>
                  <a:pt x="1636" y="1577"/>
                </a:lnTo>
                <a:lnTo>
                  <a:pt x="1636" y="1583"/>
                </a:lnTo>
                <a:lnTo>
                  <a:pt x="1641" y="1583"/>
                </a:lnTo>
                <a:lnTo>
                  <a:pt x="1641" y="1588"/>
                </a:lnTo>
                <a:lnTo>
                  <a:pt x="1647" y="1588"/>
                </a:lnTo>
                <a:lnTo>
                  <a:pt x="1647" y="1593"/>
                </a:lnTo>
                <a:lnTo>
                  <a:pt x="1668" y="1593"/>
                </a:lnTo>
                <a:lnTo>
                  <a:pt x="1668" y="1599"/>
                </a:lnTo>
                <a:lnTo>
                  <a:pt x="1674" y="1599"/>
                </a:lnTo>
                <a:lnTo>
                  <a:pt x="1674" y="1609"/>
                </a:lnTo>
                <a:lnTo>
                  <a:pt x="1679" y="1609"/>
                </a:lnTo>
                <a:lnTo>
                  <a:pt x="1679" y="1615"/>
                </a:lnTo>
                <a:lnTo>
                  <a:pt x="1679" y="1620"/>
                </a:lnTo>
                <a:lnTo>
                  <a:pt x="1685" y="1620"/>
                </a:lnTo>
                <a:lnTo>
                  <a:pt x="1685" y="1626"/>
                </a:lnTo>
                <a:lnTo>
                  <a:pt x="1690" y="1626"/>
                </a:lnTo>
                <a:lnTo>
                  <a:pt x="1690" y="1631"/>
                </a:lnTo>
                <a:lnTo>
                  <a:pt x="1695" y="1631"/>
                </a:lnTo>
                <a:lnTo>
                  <a:pt x="1695" y="1636"/>
                </a:lnTo>
                <a:lnTo>
                  <a:pt x="1744" y="1636"/>
                </a:lnTo>
                <a:lnTo>
                  <a:pt x="1744" y="1642"/>
                </a:lnTo>
                <a:lnTo>
                  <a:pt x="1760" y="1642"/>
                </a:lnTo>
                <a:lnTo>
                  <a:pt x="1760" y="1647"/>
                </a:lnTo>
                <a:lnTo>
                  <a:pt x="1760" y="1653"/>
                </a:lnTo>
                <a:lnTo>
                  <a:pt x="1771" y="1653"/>
                </a:lnTo>
                <a:lnTo>
                  <a:pt x="1771" y="1658"/>
                </a:lnTo>
                <a:lnTo>
                  <a:pt x="1771" y="1669"/>
                </a:lnTo>
                <a:lnTo>
                  <a:pt x="1771" y="1674"/>
                </a:lnTo>
                <a:lnTo>
                  <a:pt x="1798" y="1674"/>
                </a:lnTo>
                <a:lnTo>
                  <a:pt x="1798" y="1679"/>
                </a:lnTo>
                <a:lnTo>
                  <a:pt x="1798" y="1685"/>
                </a:lnTo>
                <a:lnTo>
                  <a:pt x="1808" y="1685"/>
                </a:lnTo>
                <a:lnTo>
                  <a:pt x="1808" y="1690"/>
                </a:lnTo>
                <a:lnTo>
                  <a:pt x="1814" y="1690"/>
                </a:lnTo>
                <a:lnTo>
                  <a:pt x="1814" y="1696"/>
                </a:lnTo>
                <a:lnTo>
                  <a:pt x="1819" y="1696"/>
                </a:lnTo>
                <a:lnTo>
                  <a:pt x="1819" y="1701"/>
                </a:lnTo>
                <a:lnTo>
                  <a:pt x="1824" y="1701"/>
                </a:lnTo>
                <a:lnTo>
                  <a:pt x="1824" y="1706"/>
                </a:lnTo>
                <a:lnTo>
                  <a:pt x="1851" y="1706"/>
                </a:lnTo>
                <a:lnTo>
                  <a:pt x="1851" y="1712"/>
                </a:lnTo>
                <a:lnTo>
                  <a:pt x="1867" y="1712"/>
                </a:lnTo>
                <a:lnTo>
                  <a:pt x="1867" y="1722"/>
                </a:lnTo>
                <a:lnTo>
                  <a:pt x="1889" y="1722"/>
                </a:lnTo>
                <a:lnTo>
                  <a:pt x="1889" y="1733"/>
                </a:lnTo>
                <a:lnTo>
                  <a:pt x="1900" y="1733"/>
                </a:lnTo>
                <a:lnTo>
                  <a:pt x="1900" y="1739"/>
                </a:lnTo>
                <a:lnTo>
                  <a:pt x="1900" y="1744"/>
                </a:lnTo>
                <a:lnTo>
                  <a:pt x="1916" y="1744"/>
                </a:lnTo>
                <a:lnTo>
                  <a:pt x="1916" y="1749"/>
                </a:lnTo>
                <a:lnTo>
                  <a:pt x="1927" y="1749"/>
                </a:lnTo>
                <a:lnTo>
                  <a:pt x="1927" y="1755"/>
                </a:lnTo>
                <a:lnTo>
                  <a:pt x="1927" y="1766"/>
                </a:lnTo>
                <a:lnTo>
                  <a:pt x="1932" y="1766"/>
                </a:lnTo>
                <a:lnTo>
                  <a:pt x="1932" y="1771"/>
                </a:lnTo>
                <a:lnTo>
                  <a:pt x="1943" y="1771"/>
                </a:lnTo>
                <a:lnTo>
                  <a:pt x="1943" y="1776"/>
                </a:lnTo>
                <a:lnTo>
                  <a:pt x="1959" y="1776"/>
                </a:lnTo>
                <a:lnTo>
                  <a:pt x="1959" y="1782"/>
                </a:lnTo>
                <a:lnTo>
                  <a:pt x="1970" y="1782"/>
                </a:lnTo>
                <a:lnTo>
                  <a:pt x="1970" y="1787"/>
                </a:lnTo>
                <a:lnTo>
                  <a:pt x="1975" y="1787"/>
                </a:lnTo>
                <a:lnTo>
                  <a:pt x="1975" y="1792"/>
                </a:lnTo>
                <a:lnTo>
                  <a:pt x="1975" y="1798"/>
                </a:lnTo>
                <a:lnTo>
                  <a:pt x="1980" y="1798"/>
                </a:lnTo>
                <a:lnTo>
                  <a:pt x="1980" y="1803"/>
                </a:lnTo>
                <a:lnTo>
                  <a:pt x="1980" y="1814"/>
                </a:lnTo>
                <a:lnTo>
                  <a:pt x="2002" y="1814"/>
                </a:lnTo>
                <a:lnTo>
                  <a:pt x="2002" y="1819"/>
                </a:lnTo>
                <a:lnTo>
                  <a:pt x="2002" y="1825"/>
                </a:lnTo>
                <a:lnTo>
                  <a:pt x="2007" y="1825"/>
                </a:lnTo>
                <a:lnTo>
                  <a:pt x="2007" y="1830"/>
                </a:lnTo>
                <a:lnTo>
                  <a:pt x="2013" y="1830"/>
                </a:lnTo>
                <a:lnTo>
                  <a:pt x="2013" y="1841"/>
                </a:lnTo>
                <a:lnTo>
                  <a:pt x="2013" y="1846"/>
                </a:lnTo>
                <a:lnTo>
                  <a:pt x="2013" y="1857"/>
                </a:lnTo>
                <a:lnTo>
                  <a:pt x="2029" y="1857"/>
                </a:lnTo>
                <a:lnTo>
                  <a:pt x="2029" y="1862"/>
                </a:lnTo>
                <a:lnTo>
                  <a:pt x="2029" y="1868"/>
                </a:lnTo>
                <a:lnTo>
                  <a:pt x="2040" y="1868"/>
                </a:lnTo>
                <a:lnTo>
                  <a:pt x="2040" y="1873"/>
                </a:lnTo>
                <a:lnTo>
                  <a:pt x="2045" y="1873"/>
                </a:lnTo>
                <a:lnTo>
                  <a:pt x="2045" y="1879"/>
                </a:lnTo>
                <a:lnTo>
                  <a:pt x="2045" y="1884"/>
                </a:lnTo>
                <a:lnTo>
                  <a:pt x="2045" y="1889"/>
                </a:lnTo>
                <a:lnTo>
                  <a:pt x="2061" y="1889"/>
                </a:lnTo>
                <a:lnTo>
                  <a:pt x="2061" y="1900"/>
                </a:lnTo>
                <a:lnTo>
                  <a:pt x="2061" y="1905"/>
                </a:lnTo>
                <a:lnTo>
                  <a:pt x="2072" y="1905"/>
                </a:lnTo>
                <a:lnTo>
                  <a:pt x="2072" y="1911"/>
                </a:lnTo>
                <a:lnTo>
                  <a:pt x="2077" y="1911"/>
                </a:lnTo>
                <a:lnTo>
                  <a:pt x="2077" y="1916"/>
                </a:lnTo>
                <a:lnTo>
                  <a:pt x="2077" y="1922"/>
                </a:lnTo>
                <a:lnTo>
                  <a:pt x="2083" y="1922"/>
                </a:lnTo>
                <a:lnTo>
                  <a:pt x="2083" y="1927"/>
                </a:lnTo>
                <a:lnTo>
                  <a:pt x="2088" y="1927"/>
                </a:lnTo>
                <a:lnTo>
                  <a:pt x="2088" y="1938"/>
                </a:lnTo>
                <a:lnTo>
                  <a:pt x="2088" y="1943"/>
                </a:lnTo>
                <a:lnTo>
                  <a:pt x="2099" y="1943"/>
                </a:lnTo>
                <a:lnTo>
                  <a:pt x="2099" y="1949"/>
                </a:lnTo>
                <a:lnTo>
                  <a:pt x="2104" y="1949"/>
                </a:lnTo>
                <a:lnTo>
                  <a:pt x="2104" y="1954"/>
                </a:lnTo>
                <a:lnTo>
                  <a:pt x="2104" y="1959"/>
                </a:lnTo>
                <a:lnTo>
                  <a:pt x="2115" y="1959"/>
                </a:lnTo>
                <a:lnTo>
                  <a:pt x="2115" y="1970"/>
                </a:lnTo>
                <a:lnTo>
                  <a:pt x="2115" y="1975"/>
                </a:lnTo>
                <a:lnTo>
                  <a:pt x="2120" y="1975"/>
                </a:lnTo>
                <a:lnTo>
                  <a:pt x="2120" y="1981"/>
                </a:lnTo>
                <a:lnTo>
                  <a:pt x="2120" y="1986"/>
                </a:lnTo>
                <a:lnTo>
                  <a:pt x="2126" y="1986"/>
                </a:lnTo>
                <a:lnTo>
                  <a:pt x="2126" y="1992"/>
                </a:lnTo>
                <a:lnTo>
                  <a:pt x="2126" y="2002"/>
                </a:lnTo>
                <a:lnTo>
                  <a:pt x="2153" y="2002"/>
                </a:lnTo>
                <a:lnTo>
                  <a:pt x="2153" y="2008"/>
                </a:lnTo>
                <a:lnTo>
                  <a:pt x="2153" y="2013"/>
                </a:lnTo>
                <a:lnTo>
                  <a:pt x="2169" y="2013"/>
                </a:lnTo>
                <a:lnTo>
                  <a:pt x="2169" y="2018"/>
                </a:lnTo>
                <a:lnTo>
                  <a:pt x="2174" y="2018"/>
                </a:lnTo>
                <a:lnTo>
                  <a:pt x="2174" y="2024"/>
                </a:lnTo>
                <a:lnTo>
                  <a:pt x="2185" y="2024"/>
                </a:lnTo>
                <a:lnTo>
                  <a:pt x="2185" y="2035"/>
                </a:lnTo>
                <a:lnTo>
                  <a:pt x="2201" y="2035"/>
                </a:lnTo>
                <a:lnTo>
                  <a:pt x="2201" y="2040"/>
                </a:lnTo>
                <a:lnTo>
                  <a:pt x="2260" y="2040"/>
                </a:lnTo>
                <a:lnTo>
                  <a:pt x="2260" y="2045"/>
                </a:lnTo>
                <a:lnTo>
                  <a:pt x="2298" y="2045"/>
                </a:lnTo>
                <a:lnTo>
                  <a:pt x="2298" y="2051"/>
                </a:lnTo>
                <a:lnTo>
                  <a:pt x="2309" y="2051"/>
                </a:lnTo>
                <a:lnTo>
                  <a:pt x="2309" y="2062"/>
                </a:lnTo>
                <a:lnTo>
                  <a:pt x="2330" y="2062"/>
                </a:lnTo>
                <a:lnTo>
                  <a:pt x="2330" y="2067"/>
                </a:lnTo>
                <a:lnTo>
                  <a:pt x="2336" y="2067"/>
                </a:lnTo>
                <a:lnTo>
                  <a:pt x="2336" y="2072"/>
                </a:lnTo>
                <a:lnTo>
                  <a:pt x="2357" y="2072"/>
                </a:lnTo>
                <a:lnTo>
                  <a:pt x="2357" y="2083"/>
                </a:lnTo>
                <a:lnTo>
                  <a:pt x="2357" y="2088"/>
                </a:lnTo>
                <a:lnTo>
                  <a:pt x="2363" y="2088"/>
                </a:lnTo>
                <a:lnTo>
                  <a:pt x="2363" y="2094"/>
                </a:lnTo>
                <a:lnTo>
                  <a:pt x="2373" y="2094"/>
                </a:lnTo>
                <a:lnTo>
                  <a:pt x="2373" y="2105"/>
                </a:lnTo>
                <a:lnTo>
                  <a:pt x="2373" y="2110"/>
                </a:lnTo>
                <a:lnTo>
                  <a:pt x="2379" y="2110"/>
                </a:lnTo>
                <a:lnTo>
                  <a:pt x="2379" y="2115"/>
                </a:lnTo>
                <a:lnTo>
                  <a:pt x="2384" y="2115"/>
                </a:lnTo>
                <a:lnTo>
                  <a:pt x="2384" y="2126"/>
                </a:lnTo>
                <a:lnTo>
                  <a:pt x="2389" y="2126"/>
                </a:lnTo>
                <a:lnTo>
                  <a:pt x="2389" y="2132"/>
                </a:lnTo>
                <a:lnTo>
                  <a:pt x="2400" y="2132"/>
                </a:lnTo>
                <a:lnTo>
                  <a:pt x="2400" y="2142"/>
                </a:lnTo>
                <a:lnTo>
                  <a:pt x="2406" y="2142"/>
                </a:lnTo>
                <a:lnTo>
                  <a:pt x="2406" y="2148"/>
                </a:lnTo>
                <a:lnTo>
                  <a:pt x="2422" y="2148"/>
                </a:lnTo>
                <a:lnTo>
                  <a:pt x="2422" y="2153"/>
                </a:lnTo>
                <a:lnTo>
                  <a:pt x="2443" y="2153"/>
                </a:lnTo>
                <a:lnTo>
                  <a:pt x="2443" y="2164"/>
                </a:lnTo>
                <a:lnTo>
                  <a:pt x="2454" y="2164"/>
                </a:lnTo>
                <a:lnTo>
                  <a:pt x="2454" y="2169"/>
                </a:lnTo>
                <a:lnTo>
                  <a:pt x="2459" y="2169"/>
                </a:lnTo>
                <a:lnTo>
                  <a:pt x="2459" y="2180"/>
                </a:lnTo>
                <a:lnTo>
                  <a:pt x="2465" y="2180"/>
                </a:lnTo>
                <a:lnTo>
                  <a:pt x="2465" y="2185"/>
                </a:lnTo>
                <a:lnTo>
                  <a:pt x="2481" y="2185"/>
                </a:lnTo>
                <a:lnTo>
                  <a:pt x="2481" y="2196"/>
                </a:lnTo>
                <a:lnTo>
                  <a:pt x="2486" y="2196"/>
                </a:lnTo>
                <a:lnTo>
                  <a:pt x="2486" y="2201"/>
                </a:lnTo>
                <a:lnTo>
                  <a:pt x="2497" y="2201"/>
                </a:lnTo>
                <a:lnTo>
                  <a:pt x="2497" y="2212"/>
                </a:lnTo>
                <a:lnTo>
                  <a:pt x="2502" y="2212"/>
                </a:lnTo>
                <a:lnTo>
                  <a:pt x="2502" y="2223"/>
                </a:lnTo>
                <a:lnTo>
                  <a:pt x="2524" y="2223"/>
                </a:lnTo>
                <a:lnTo>
                  <a:pt x="2524" y="2228"/>
                </a:lnTo>
                <a:lnTo>
                  <a:pt x="2551" y="2228"/>
                </a:lnTo>
                <a:lnTo>
                  <a:pt x="2551" y="2239"/>
                </a:lnTo>
                <a:lnTo>
                  <a:pt x="2562" y="2239"/>
                </a:lnTo>
                <a:lnTo>
                  <a:pt x="2562" y="2250"/>
                </a:lnTo>
                <a:lnTo>
                  <a:pt x="2594" y="2250"/>
                </a:lnTo>
                <a:lnTo>
                  <a:pt x="2594" y="2261"/>
                </a:lnTo>
                <a:lnTo>
                  <a:pt x="2594" y="2271"/>
                </a:lnTo>
                <a:lnTo>
                  <a:pt x="2616" y="2271"/>
                </a:lnTo>
                <a:lnTo>
                  <a:pt x="2616" y="2282"/>
                </a:lnTo>
                <a:lnTo>
                  <a:pt x="2675" y="2282"/>
                </a:lnTo>
                <a:lnTo>
                  <a:pt x="2675" y="2293"/>
                </a:lnTo>
                <a:lnTo>
                  <a:pt x="2825" y="2293"/>
                </a:lnTo>
                <a:lnTo>
                  <a:pt x="2825" y="2304"/>
                </a:lnTo>
                <a:lnTo>
                  <a:pt x="2858" y="2304"/>
                </a:lnTo>
                <a:lnTo>
                  <a:pt x="2858" y="2320"/>
                </a:lnTo>
                <a:lnTo>
                  <a:pt x="2868" y="2320"/>
                </a:lnTo>
                <a:lnTo>
                  <a:pt x="2868" y="2331"/>
                </a:lnTo>
                <a:lnTo>
                  <a:pt x="2911" y="2331"/>
                </a:lnTo>
                <a:lnTo>
                  <a:pt x="2911" y="2341"/>
                </a:lnTo>
                <a:lnTo>
                  <a:pt x="2922" y="2341"/>
                </a:lnTo>
                <a:lnTo>
                  <a:pt x="2922" y="2358"/>
                </a:lnTo>
                <a:lnTo>
                  <a:pt x="2976" y="2358"/>
                </a:lnTo>
                <a:lnTo>
                  <a:pt x="2976" y="2374"/>
                </a:lnTo>
                <a:lnTo>
                  <a:pt x="3024" y="2374"/>
                </a:lnTo>
                <a:lnTo>
                  <a:pt x="3024" y="2384"/>
                </a:lnTo>
                <a:lnTo>
                  <a:pt x="3041" y="2384"/>
                </a:lnTo>
                <a:lnTo>
                  <a:pt x="3041" y="2401"/>
                </a:lnTo>
                <a:lnTo>
                  <a:pt x="3062" y="2401"/>
                </a:lnTo>
                <a:lnTo>
                  <a:pt x="3062" y="2417"/>
                </a:lnTo>
                <a:lnTo>
                  <a:pt x="3143" y="2417"/>
                </a:lnTo>
                <a:lnTo>
                  <a:pt x="3143" y="2438"/>
                </a:lnTo>
                <a:lnTo>
                  <a:pt x="3170" y="2438"/>
                </a:lnTo>
                <a:lnTo>
                  <a:pt x="3170" y="2460"/>
                </a:lnTo>
                <a:lnTo>
                  <a:pt x="3407" y="2460"/>
                </a:lnTo>
                <a:lnTo>
                  <a:pt x="3407" y="2492"/>
                </a:lnTo>
                <a:lnTo>
                  <a:pt x="3579" y="2492"/>
                </a:lnTo>
                <a:lnTo>
                  <a:pt x="3579" y="2557"/>
                </a:lnTo>
                <a:lnTo>
                  <a:pt x="3649" y="2557"/>
                </a:lnTo>
              </a:path>
            </a:pathLst>
          </a:custGeom>
          <a:noFill/>
          <a:ln w="34925">
            <a:solidFill>
              <a:srgbClr val="FF00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1" name="Rectangle 54"/>
          <p:cNvSpPr>
            <a:spLocks noChangeArrowheads="1"/>
          </p:cNvSpPr>
          <p:nvPr/>
        </p:nvSpPr>
        <p:spPr bwMode="auto">
          <a:xfrm>
            <a:off x="560613" y="5804433"/>
            <a:ext cx="139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O</a:t>
            </a:r>
            <a:endParaRPr lang="en-US" altLang="de-DE"/>
          </a:p>
        </p:txBody>
      </p:sp>
      <p:sp>
        <p:nvSpPr>
          <p:cNvPr id="52" name="Line 55"/>
          <p:cNvSpPr>
            <a:spLocks noChangeShapeType="1"/>
          </p:cNvSpPr>
          <p:nvPr/>
        </p:nvSpPr>
        <p:spPr bwMode="auto">
          <a:xfrm>
            <a:off x="531488" y="5996458"/>
            <a:ext cx="280516" cy="1422"/>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3" name="Rectangle 56"/>
          <p:cNvSpPr>
            <a:spLocks noChangeArrowheads="1"/>
          </p:cNvSpPr>
          <p:nvPr/>
        </p:nvSpPr>
        <p:spPr bwMode="auto">
          <a:xfrm>
            <a:off x="976020" y="5804433"/>
            <a:ext cx="129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N</a:t>
            </a:r>
            <a:endParaRPr lang="en-US" altLang="de-DE"/>
          </a:p>
        </p:txBody>
      </p:sp>
      <p:sp>
        <p:nvSpPr>
          <p:cNvPr id="54" name="Line 57"/>
          <p:cNvSpPr>
            <a:spLocks noChangeShapeType="1"/>
          </p:cNvSpPr>
          <p:nvPr/>
        </p:nvSpPr>
        <p:spPr bwMode="auto">
          <a:xfrm>
            <a:off x="943830" y="5996458"/>
            <a:ext cx="280515" cy="1422"/>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5" name="Rectangle 58"/>
          <p:cNvSpPr>
            <a:spLocks noChangeArrowheads="1"/>
          </p:cNvSpPr>
          <p:nvPr/>
        </p:nvSpPr>
        <p:spPr bwMode="auto">
          <a:xfrm>
            <a:off x="1743989" y="5804433"/>
            <a:ext cx="23163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Number of patients at risk :</a:t>
            </a:r>
            <a:endParaRPr lang="en-US" altLang="de-DE"/>
          </a:p>
        </p:txBody>
      </p:sp>
      <p:sp>
        <p:nvSpPr>
          <p:cNvPr id="56" name="Line 59"/>
          <p:cNvSpPr>
            <a:spLocks noChangeShapeType="1"/>
          </p:cNvSpPr>
          <p:nvPr/>
        </p:nvSpPr>
        <p:spPr bwMode="auto">
          <a:xfrm>
            <a:off x="1602965" y="5996458"/>
            <a:ext cx="5559719" cy="1422"/>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7" name="Rectangle 60"/>
          <p:cNvSpPr>
            <a:spLocks noChangeArrowheads="1"/>
          </p:cNvSpPr>
          <p:nvPr/>
        </p:nvSpPr>
        <p:spPr bwMode="auto">
          <a:xfrm>
            <a:off x="7781963" y="5849766"/>
            <a:ext cx="8557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Treatment</a:t>
            </a:r>
            <a:endParaRPr lang="en-US" altLang="de-DE"/>
          </a:p>
        </p:txBody>
      </p:sp>
      <p:sp>
        <p:nvSpPr>
          <p:cNvPr id="58" name="Rectangle 61"/>
          <p:cNvSpPr>
            <a:spLocks noChangeArrowheads="1"/>
          </p:cNvSpPr>
          <p:nvPr/>
        </p:nvSpPr>
        <p:spPr bwMode="auto">
          <a:xfrm>
            <a:off x="477838"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373</a:t>
            </a:r>
            <a:endParaRPr lang="en-US" altLang="de-DE"/>
          </a:p>
        </p:txBody>
      </p:sp>
      <p:sp>
        <p:nvSpPr>
          <p:cNvPr id="59" name="Rectangle 62"/>
          <p:cNvSpPr>
            <a:spLocks noChangeArrowheads="1"/>
          </p:cNvSpPr>
          <p:nvPr/>
        </p:nvSpPr>
        <p:spPr bwMode="auto">
          <a:xfrm>
            <a:off x="890180"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492</a:t>
            </a:r>
            <a:endParaRPr lang="en-US" altLang="de-DE"/>
          </a:p>
        </p:txBody>
      </p:sp>
      <p:sp>
        <p:nvSpPr>
          <p:cNvPr id="60" name="Rectangle 63"/>
          <p:cNvSpPr>
            <a:spLocks noChangeArrowheads="1"/>
          </p:cNvSpPr>
          <p:nvPr/>
        </p:nvSpPr>
        <p:spPr bwMode="auto">
          <a:xfrm>
            <a:off x="1550847"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428</a:t>
            </a:r>
            <a:endParaRPr lang="en-US" altLang="de-DE"/>
          </a:p>
        </p:txBody>
      </p:sp>
      <p:sp>
        <p:nvSpPr>
          <p:cNvPr id="61" name="Rectangle 64"/>
          <p:cNvSpPr>
            <a:spLocks noChangeArrowheads="1"/>
          </p:cNvSpPr>
          <p:nvPr/>
        </p:nvSpPr>
        <p:spPr bwMode="auto">
          <a:xfrm>
            <a:off x="2209981"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362</a:t>
            </a:r>
            <a:endParaRPr lang="en-US" altLang="de-DE"/>
          </a:p>
        </p:txBody>
      </p:sp>
      <p:sp>
        <p:nvSpPr>
          <p:cNvPr id="62" name="Rectangle 65"/>
          <p:cNvSpPr>
            <a:spLocks noChangeArrowheads="1"/>
          </p:cNvSpPr>
          <p:nvPr/>
        </p:nvSpPr>
        <p:spPr bwMode="auto">
          <a:xfrm>
            <a:off x="2870647"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289</a:t>
            </a:r>
            <a:endParaRPr lang="en-US" altLang="de-DE"/>
          </a:p>
        </p:txBody>
      </p:sp>
      <p:sp>
        <p:nvSpPr>
          <p:cNvPr id="63" name="Rectangle 66"/>
          <p:cNvSpPr>
            <a:spLocks noChangeArrowheads="1"/>
          </p:cNvSpPr>
          <p:nvPr/>
        </p:nvSpPr>
        <p:spPr bwMode="auto">
          <a:xfrm>
            <a:off x="3529782"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226</a:t>
            </a:r>
            <a:endParaRPr lang="en-US" altLang="de-DE"/>
          </a:p>
        </p:txBody>
      </p:sp>
      <p:sp>
        <p:nvSpPr>
          <p:cNvPr id="64" name="Rectangle 67"/>
          <p:cNvSpPr>
            <a:spLocks noChangeArrowheads="1"/>
          </p:cNvSpPr>
          <p:nvPr/>
        </p:nvSpPr>
        <p:spPr bwMode="auto">
          <a:xfrm>
            <a:off x="4190449" y="6019217"/>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159</a:t>
            </a:r>
            <a:endParaRPr lang="en-US" altLang="de-DE"/>
          </a:p>
        </p:txBody>
      </p:sp>
      <p:sp>
        <p:nvSpPr>
          <p:cNvPr id="65" name="Rectangle 68"/>
          <p:cNvSpPr>
            <a:spLocks noChangeArrowheads="1"/>
          </p:cNvSpPr>
          <p:nvPr/>
        </p:nvSpPr>
        <p:spPr bwMode="auto">
          <a:xfrm>
            <a:off x="4898635" y="6019217"/>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79</a:t>
            </a:r>
            <a:endParaRPr lang="en-US" altLang="de-DE"/>
          </a:p>
        </p:txBody>
      </p:sp>
      <p:sp>
        <p:nvSpPr>
          <p:cNvPr id="66" name="Rectangle 69"/>
          <p:cNvSpPr>
            <a:spLocks noChangeArrowheads="1"/>
          </p:cNvSpPr>
          <p:nvPr/>
        </p:nvSpPr>
        <p:spPr bwMode="auto">
          <a:xfrm>
            <a:off x="5559301" y="6019217"/>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35</a:t>
            </a:r>
            <a:endParaRPr lang="en-US" altLang="de-DE"/>
          </a:p>
        </p:txBody>
      </p:sp>
      <p:sp>
        <p:nvSpPr>
          <p:cNvPr id="67" name="Rectangle 70"/>
          <p:cNvSpPr>
            <a:spLocks noChangeArrowheads="1"/>
          </p:cNvSpPr>
          <p:nvPr/>
        </p:nvSpPr>
        <p:spPr bwMode="auto">
          <a:xfrm>
            <a:off x="6272086" y="6019217"/>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68" name="Rectangle 71"/>
          <p:cNvSpPr>
            <a:spLocks noChangeArrowheads="1"/>
          </p:cNvSpPr>
          <p:nvPr/>
        </p:nvSpPr>
        <p:spPr bwMode="auto">
          <a:xfrm>
            <a:off x="6932753" y="6019217"/>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a:t>
            </a:r>
            <a:endParaRPr lang="en-US" altLang="de-DE"/>
          </a:p>
        </p:txBody>
      </p:sp>
      <p:sp>
        <p:nvSpPr>
          <p:cNvPr id="69" name="Rectangle 72"/>
          <p:cNvSpPr>
            <a:spLocks noChangeArrowheads="1"/>
          </p:cNvSpPr>
          <p:nvPr/>
        </p:nvSpPr>
        <p:spPr bwMode="auto">
          <a:xfrm>
            <a:off x="477838" y="6263871"/>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396</a:t>
            </a:r>
            <a:endParaRPr lang="en-US" altLang="de-DE"/>
          </a:p>
        </p:txBody>
      </p:sp>
      <p:sp>
        <p:nvSpPr>
          <p:cNvPr id="70" name="Rectangle 73"/>
          <p:cNvSpPr>
            <a:spLocks noChangeArrowheads="1"/>
          </p:cNvSpPr>
          <p:nvPr/>
        </p:nvSpPr>
        <p:spPr bwMode="auto">
          <a:xfrm>
            <a:off x="890180" y="6263871"/>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dirty="0"/>
              <a:t>493</a:t>
            </a:r>
            <a:endParaRPr lang="en-US" altLang="de-DE" dirty="0"/>
          </a:p>
        </p:txBody>
      </p:sp>
      <p:sp>
        <p:nvSpPr>
          <p:cNvPr id="71" name="Rectangle 74"/>
          <p:cNvSpPr>
            <a:spLocks noChangeArrowheads="1"/>
          </p:cNvSpPr>
          <p:nvPr/>
        </p:nvSpPr>
        <p:spPr bwMode="auto">
          <a:xfrm>
            <a:off x="1550847" y="6263871"/>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433</a:t>
            </a:r>
            <a:endParaRPr lang="en-US" altLang="de-DE"/>
          </a:p>
        </p:txBody>
      </p:sp>
      <p:sp>
        <p:nvSpPr>
          <p:cNvPr id="72" name="Rectangle 75"/>
          <p:cNvSpPr>
            <a:spLocks noChangeArrowheads="1"/>
          </p:cNvSpPr>
          <p:nvPr/>
        </p:nvSpPr>
        <p:spPr bwMode="auto">
          <a:xfrm>
            <a:off x="2209981" y="6263871"/>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336</a:t>
            </a:r>
            <a:endParaRPr lang="en-US" altLang="de-DE"/>
          </a:p>
        </p:txBody>
      </p:sp>
      <p:sp>
        <p:nvSpPr>
          <p:cNvPr id="73" name="Rectangle 76"/>
          <p:cNvSpPr>
            <a:spLocks noChangeArrowheads="1"/>
          </p:cNvSpPr>
          <p:nvPr/>
        </p:nvSpPr>
        <p:spPr bwMode="auto">
          <a:xfrm>
            <a:off x="2870647" y="6263871"/>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250</a:t>
            </a:r>
            <a:endParaRPr lang="en-US" altLang="de-DE"/>
          </a:p>
        </p:txBody>
      </p:sp>
      <p:sp>
        <p:nvSpPr>
          <p:cNvPr id="74" name="Rectangle 77"/>
          <p:cNvSpPr>
            <a:spLocks noChangeArrowheads="1"/>
          </p:cNvSpPr>
          <p:nvPr/>
        </p:nvSpPr>
        <p:spPr bwMode="auto">
          <a:xfrm>
            <a:off x="3529782" y="6263871"/>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187</a:t>
            </a:r>
            <a:endParaRPr lang="en-US" altLang="de-DE"/>
          </a:p>
        </p:txBody>
      </p:sp>
      <p:sp>
        <p:nvSpPr>
          <p:cNvPr id="75" name="Rectangle 78"/>
          <p:cNvSpPr>
            <a:spLocks noChangeArrowheads="1"/>
          </p:cNvSpPr>
          <p:nvPr/>
        </p:nvSpPr>
        <p:spPr bwMode="auto">
          <a:xfrm>
            <a:off x="4190449" y="6263871"/>
            <a:ext cx="2882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115</a:t>
            </a:r>
            <a:endParaRPr lang="en-US" altLang="de-DE"/>
          </a:p>
        </p:txBody>
      </p:sp>
      <p:sp>
        <p:nvSpPr>
          <p:cNvPr id="76" name="Rectangle 79"/>
          <p:cNvSpPr>
            <a:spLocks noChangeArrowheads="1"/>
          </p:cNvSpPr>
          <p:nvPr/>
        </p:nvSpPr>
        <p:spPr bwMode="auto">
          <a:xfrm>
            <a:off x="4898635" y="626387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48</a:t>
            </a:r>
            <a:endParaRPr lang="en-US" altLang="de-DE"/>
          </a:p>
        </p:txBody>
      </p:sp>
      <p:sp>
        <p:nvSpPr>
          <p:cNvPr id="77" name="Rectangle 80"/>
          <p:cNvSpPr>
            <a:spLocks noChangeArrowheads="1"/>
          </p:cNvSpPr>
          <p:nvPr/>
        </p:nvSpPr>
        <p:spPr bwMode="auto">
          <a:xfrm>
            <a:off x="5559301" y="626387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25</a:t>
            </a:r>
            <a:endParaRPr lang="en-US" altLang="de-DE"/>
          </a:p>
        </p:txBody>
      </p:sp>
      <p:sp>
        <p:nvSpPr>
          <p:cNvPr id="78" name="Rectangle 81"/>
          <p:cNvSpPr>
            <a:spLocks noChangeArrowheads="1"/>
          </p:cNvSpPr>
          <p:nvPr/>
        </p:nvSpPr>
        <p:spPr bwMode="auto">
          <a:xfrm>
            <a:off x="6272086" y="6263871"/>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79" name="Rectangle 82"/>
          <p:cNvSpPr>
            <a:spLocks noChangeArrowheads="1"/>
          </p:cNvSpPr>
          <p:nvPr/>
        </p:nvSpPr>
        <p:spPr bwMode="auto">
          <a:xfrm>
            <a:off x="6932753" y="6263871"/>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80" name="Line 83"/>
          <p:cNvSpPr>
            <a:spLocks noChangeShapeType="1"/>
          </p:cNvSpPr>
          <p:nvPr/>
        </p:nvSpPr>
        <p:spPr bwMode="auto">
          <a:xfrm>
            <a:off x="7286846" y="6096027"/>
            <a:ext cx="412342" cy="1422"/>
          </a:xfrm>
          <a:prstGeom prst="line">
            <a:avLst/>
          </a:prstGeom>
          <a:noFill/>
          <a:ln w="34925">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81" name="Rectangle 84"/>
          <p:cNvSpPr>
            <a:spLocks noChangeArrowheads="1"/>
          </p:cNvSpPr>
          <p:nvPr/>
        </p:nvSpPr>
        <p:spPr bwMode="auto">
          <a:xfrm>
            <a:off x="7781963" y="6019217"/>
            <a:ext cx="886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Immediate</a:t>
            </a:r>
            <a:endParaRPr lang="en-US" altLang="de-DE"/>
          </a:p>
        </p:txBody>
      </p:sp>
      <p:sp>
        <p:nvSpPr>
          <p:cNvPr id="82" name="Line 85"/>
          <p:cNvSpPr>
            <a:spLocks noChangeShapeType="1"/>
          </p:cNvSpPr>
          <p:nvPr/>
        </p:nvSpPr>
        <p:spPr bwMode="auto">
          <a:xfrm>
            <a:off x="7286846" y="6340681"/>
            <a:ext cx="412342" cy="1422"/>
          </a:xfrm>
          <a:prstGeom prst="line">
            <a:avLst/>
          </a:prstGeom>
          <a:noFill/>
          <a:ln w="34925">
            <a:solidFill>
              <a:srgbClr val="FF00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83" name="Rectangle 86"/>
          <p:cNvSpPr>
            <a:spLocks noChangeArrowheads="1"/>
          </p:cNvSpPr>
          <p:nvPr/>
        </p:nvSpPr>
        <p:spPr bwMode="auto">
          <a:xfrm>
            <a:off x="7781963" y="6263871"/>
            <a:ext cx="737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Deferred</a:t>
            </a:r>
            <a:endParaRPr lang="en-US" altLang="de-DE"/>
          </a:p>
        </p:txBody>
      </p:sp>
      <p:cxnSp>
        <p:nvCxnSpPr>
          <p:cNvPr id="84" name="Straight Connector 87"/>
          <p:cNvCxnSpPr/>
          <p:nvPr/>
        </p:nvCxnSpPr>
        <p:spPr bwMode="auto">
          <a:xfrm rot="5400000" flipH="1" flipV="1">
            <a:off x="3050380" y="3912396"/>
            <a:ext cx="2720976" cy="39688"/>
          </a:xfrm>
          <a:prstGeom prst="line">
            <a:avLst/>
          </a:prstGeom>
          <a:ln w="254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122"/>
          <p:cNvSpPr txBox="1">
            <a:spLocks noChangeArrowheads="1"/>
          </p:cNvSpPr>
          <p:nvPr/>
        </p:nvSpPr>
        <p:spPr bwMode="auto">
          <a:xfrm>
            <a:off x="4431109" y="4958101"/>
            <a:ext cx="2276312"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dirty="0">
                <a:solidFill>
                  <a:srgbClr val="FF0066"/>
                </a:solidFill>
                <a:latin typeface="Calibri" pitchFamily="34" charset="0"/>
              </a:rPr>
              <a:t>26.2% (CI: 22.2-30.4%)</a:t>
            </a:r>
          </a:p>
        </p:txBody>
      </p:sp>
      <p:sp>
        <p:nvSpPr>
          <p:cNvPr id="86" name="TextBox 125"/>
          <p:cNvSpPr txBox="1">
            <a:spLocks noChangeArrowheads="1"/>
          </p:cNvSpPr>
          <p:nvPr/>
        </p:nvSpPr>
        <p:spPr bwMode="auto">
          <a:xfrm>
            <a:off x="4431109" y="3603969"/>
            <a:ext cx="2731690"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dirty="0">
                <a:solidFill>
                  <a:srgbClr val="FFFF00"/>
                </a:solidFill>
                <a:latin typeface="Calibri" pitchFamily="34" charset="0"/>
              </a:rPr>
              <a:t>37.4%(CI: 32.9-41.9%)</a:t>
            </a:r>
          </a:p>
        </p:txBody>
      </p:sp>
      <p:pic>
        <p:nvPicPr>
          <p:cNvPr id="87" name="Picture 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502" y="1820270"/>
            <a:ext cx="2641135" cy="11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itle 1"/>
          <p:cNvSpPr txBox="1">
            <a:spLocks/>
          </p:cNvSpPr>
          <p:nvPr/>
        </p:nvSpPr>
        <p:spPr>
          <a:xfrm>
            <a:off x="0" y="371475"/>
            <a:ext cx="8458200" cy="1000125"/>
          </a:xfrm>
          <a:prstGeom prst="rect">
            <a:avLst/>
          </a:prstGeom>
        </p:spPr>
        <p:txBody>
          <a:bodyPr/>
          <a:lstStyle/>
          <a:p>
            <a:pPr algn="ctr" fontAlgn="base">
              <a:spcBef>
                <a:spcPct val="0"/>
              </a:spcBef>
              <a:spcAft>
                <a:spcPct val="0"/>
              </a:spcAft>
              <a:defRPr/>
            </a:pPr>
            <a:r>
              <a:rPr lang="en-US" sz="4400" b="1" kern="0" dirty="0">
                <a:solidFill>
                  <a:srgbClr val="FFFF00"/>
                </a:solidFill>
              </a:rPr>
              <a:t>Overall survival</a:t>
            </a:r>
          </a:p>
        </p:txBody>
      </p:sp>
    </p:spTree>
    <p:extLst>
      <p:ext uri="{BB962C8B-B14F-4D97-AF65-F5344CB8AC3E}">
        <p14:creationId xmlns:p14="http://schemas.microsoft.com/office/powerpoint/2010/main" val="432079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5536" y="404664"/>
            <a:ext cx="8395825" cy="584775"/>
          </a:xfrm>
          <a:prstGeom prst="rect">
            <a:avLst/>
          </a:prstGeom>
          <a:noFill/>
        </p:spPr>
        <p:txBody>
          <a:bodyPr wrap="none" rtlCol="0">
            <a:spAutoFit/>
          </a:bodyPr>
          <a:lstStyle/>
          <a:p>
            <a:r>
              <a:rPr lang="de-CH" sz="3200" dirty="0" smtClean="0">
                <a:solidFill>
                  <a:schemeClr val="tx2"/>
                </a:solidFill>
              </a:rPr>
              <a:t>Wer profitiert von sofortiger Hormontherapie?</a:t>
            </a:r>
            <a:endParaRPr lang="de-CH" sz="3200" dirty="0">
              <a:solidFill>
                <a:schemeClr val="tx2"/>
              </a:solidFill>
            </a:endParaRPr>
          </a:p>
        </p:txBody>
      </p:sp>
      <p:sp>
        <p:nvSpPr>
          <p:cNvPr id="3" name="Textfeld 2"/>
          <p:cNvSpPr txBox="1"/>
          <p:nvPr/>
        </p:nvSpPr>
        <p:spPr>
          <a:xfrm>
            <a:off x="2915816" y="1844824"/>
            <a:ext cx="3483582" cy="1384995"/>
          </a:xfrm>
          <a:prstGeom prst="rect">
            <a:avLst/>
          </a:prstGeom>
          <a:noFill/>
        </p:spPr>
        <p:txBody>
          <a:bodyPr wrap="none" rtlCol="0">
            <a:spAutoFit/>
          </a:bodyPr>
          <a:lstStyle/>
          <a:p>
            <a:r>
              <a:rPr lang="de-CH" sz="2800" dirty="0" smtClean="0"/>
              <a:t>PSA &gt; 50 </a:t>
            </a:r>
            <a:r>
              <a:rPr lang="de-CH" sz="2800" dirty="0" err="1" smtClean="0"/>
              <a:t>ng</a:t>
            </a:r>
            <a:r>
              <a:rPr lang="de-CH" sz="2800" dirty="0" smtClean="0"/>
              <a:t>/ml</a:t>
            </a:r>
          </a:p>
          <a:p>
            <a:endParaRPr lang="de-CH" sz="2800" dirty="0"/>
          </a:p>
          <a:p>
            <a:r>
              <a:rPr lang="de-CH" sz="2800" dirty="0" smtClean="0"/>
              <a:t>PSADT &lt; 12 Monate</a:t>
            </a:r>
            <a:endParaRPr lang="de-CH" sz="2800" dirty="0"/>
          </a:p>
        </p:txBody>
      </p:sp>
    </p:spTree>
    <p:extLst>
      <p:ext uri="{BB962C8B-B14F-4D97-AF65-F5344CB8AC3E}">
        <p14:creationId xmlns:p14="http://schemas.microsoft.com/office/powerpoint/2010/main" val="2187825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1006438" y="1544639"/>
            <a:ext cx="6330525" cy="3530600"/>
          </a:xfrm>
          <a:custGeom>
            <a:avLst/>
            <a:gdLst>
              <a:gd name="T0" fmla="*/ 0 w 800"/>
              <a:gd name="T1" fmla="*/ 0 h 446"/>
              <a:gd name="T2" fmla="*/ 0 w 800"/>
              <a:gd name="T3" fmla="*/ 2147483647 h 446"/>
              <a:gd name="T4" fmla="*/ 2147483647 w 800"/>
              <a:gd name="T5" fmla="*/ 2147483647 h 446"/>
              <a:gd name="T6" fmla="*/ 0 60000 65536"/>
              <a:gd name="T7" fmla="*/ 0 60000 65536"/>
              <a:gd name="T8" fmla="*/ 0 60000 65536"/>
              <a:gd name="T9" fmla="*/ 0 w 800"/>
              <a:gd name="T10" fmla="*/ 0 h 446"/>
              <a:gd name="T11" fmla="*/ 800 w 800"/>
              <a:gd name="T12" fmla="*/ 446 h 446"/>
            </a:gdLst>
            <a:ahLst/>
            <a:cxnLst>
              <a:cxn ang="T6">
                <a:pos x="T0" y="T1"/>
              </a:cxn>
              <a:cxn ang="T7">
                <a:pos x="T2" y="T3"/>
              </a:cxn>
              <a:cxn ang="T8">
                <a:pos x="T4" y="T5"/>
              </a:cxn>
            </a:cxnLst>
            <a:rect l="T9" t="T10" r="T11" b="T12"/>
            <a:pathLst>
              <a:path w="800" h="446">
                <a:moveTo>
                  <a:pt x="0" y="0"/>
                </a:moveTo>
                <a:lnTo>
                  <a:pt x="0" y="446"/>
                </a:lnTo>
                <a:lnTo>
                  <a:pt x="800" y="446"/>
                </a:lnTo>
              </a:path>
            </a:pathLst>
          </a:custGeom>
          <a:noFill/>
          <a:ln w="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8" name="Rectangle 8"/>
          <p:cNvSpPr>
            <a:spLocks noChangeArrowheads="1"/>
          </p:cNvSpPr>
          <p:nvPr/>
        </p:nvSpPr>
        <p:spPr bwMode="auto">
          <a:xfrm>
            <a:off x="7416333" y="4948239"/>
            <a:ext cx="54822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dirty="0">
                <a:solidFill>
                  <a:srgbClr val="000000"/>
                </a:solidFill>
              </a:rPr>
              <a:t>(</a:t>
            </a:r>
            <a:r>
              <a:rPr lang="en-US" altLang="de-DE" sz="1300" b="1" dirty="0"/>
              <a:t>years</a:t>
            </a:r>
            <a:r>
              <a:rPr lang="en-US" altLang="de-DE" sz="1300" b="1" dirty="0">
                <a:solidFill>
                  <a:srgbClr val="000000"/>
                </a:solidFill>
              </a:rPr>
              <a:t>)</a:t>
            </a:r>
            <a:endParaRPr lang="en-US" altLang="de-DE" dirty="0">
              <a:solidFill>
                <a:srgbClr val="000000"/>
              </a:solidFill>
            </a:endParaRPr>
          </a:p>
        </p:txBody>
      </p:sp>
      <p:sp>
        <p:nvSpPr>
          <p:cNvPr id="9" name="Rectangle 9"/>
          <p:cNvSpPr>
            <a:spLocks noChangeArrowheads="1"/>
          </p:cNvSpPr>
          <p:nvPr/>
        </p:nvSpPr>
        <p:spPr bwMode="auto">
          <a:xfrm>
            <a:off x="915957" y="523398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0</a:t>
            </a:r>
            <a:endParaRPr lang="en-US" altLang="de-DE"/>
          </a:p>
        </p:txBody>
      </p:sp>
      <p:sp>
        <p:nvSpPr>
          <p:cNvPr id="10" name="Line 10"/>
          <p:cNvSpPr>
            <a:spLocks noChangeShapeType="1"/>
          </p:cNvSpPr>
          <p:nvPr/>
        </p:nvSpPr>
        <p:spPr bwMode="auto">
          <a:xfrm>
            <a:off x="1006438"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1" name="Rectangle 11"/>
          <p:cNvSpPr>
            <a:spLocks noChangeArrowheads="1"/>
          </p:cNvSpPr>
          <p:nvPr/>
        </p:nvSpPr>
        <p:spPr bwMode="auto">
          <a:xfrm>
            <a:off x="1547739" y="523398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a:t>
            </a:r>
            <a:endParaRPr lang="en-US" altLang="de-DE"/>
          </a:p>
        </p:txBody>
      </p:sp>
      <p:sp>
        <p:nvSpPr>
          <p:cNvPr id="12" name="Line 12"/>
          <p:cNvSpPr>
            <a:spLocks noChangeShapeType="1"/>
          </p:cNvSpPr>
          <p:nvPr/>
        </p:nvSpPr>
        <p:spPr bwMode="auto">
          <a:xfrm>
            <a:off x="1638220"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3" name="Rectangle 13"/>
          <p:cNvSpPr>
            <a:spLocks noChangeArrowheads="1"/>
          </p:cNvSpPr>
          <p:nvPr/>
        </p:nvSpPr>
        <p:spPr bwMode="auto">
          <a:xfrm>
            <a:off x="2181109" y="523398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a:t>
            </a:r>
            <a:endParaRPr lang="en-US" altLang="de-DE"/>
          </a:p>
        </p:txBody>
      </p:sp>
      <p:sp>
        <p:nvSpPr>
          <p:cNvPr id="14" name="Line 14"/>
          <p:cNvSpPr>
            <a:spLocks noChangeShapeType="1"/>
          </p:cNvSpPr>
          <p:nvPr/>
        </p:nvSpPr>
        <p:spPr bwMode="auto">
          <a:xfrm>
            <a:off x="2271591"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5" name="Rectangle 15"/>
          <p:cNvSpPr>
            <a:spLocks noChangeArrowheads="1"/>
          </p:cNvSpPr>
          <p:nvPr/>
        </p:nvSpPr>
        <p:spPr bwMode="auto">
          <a:xfrm>
            <a:off x="2814479" y="523398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6</a:t>
            </a:r>
            <a:endParaRPr lang="en-US" altLang="de-DE"/>
          </a:p>
        </p:txBody>
      </p:sp>
      <p:sp>
        <p:nvSpPr>
          <p:cNvPr id="16" name="Line 16"/>
          <p:cNvSpPr>
            <a:spLocks noChangeShapeType="1"/>
          </p:cNvSpPr>
          <p:nvPr/>
        </p:nvSpPr>
        <p:spPr bwMode="auto">
          <a:xfrm>
            <a:off x="2904960"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7" name="Rectangle 17"/>
          <p:cNvSpPr>
            <a:spLocks noChangeArrowheads="1"/>
          </p:cNvSpPr>
          <p:nvPr/>
        </p:nvSpPr>
        <p:spPr bwMode="auto">
          <a:xfrm>
            <a:off x="3447849" y="523398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8</a:t>
            </a:r>
            <a:endParaRPr lang="en-US" altLang="de-DE"/>
          </a:p>
        </p:txBody>
      </p:sp>
      <p:sp>
        <p:nvSpPr>
          <p:cNvPr id="18" name="Line 18"/>
          <p:cNvSpPr>
            <a:spLocks noChangeShapeType="1"/>
          </p:cNvSpPr>
          <p:nvPr/>
        </p:nvSpPr>
        <p:spPr bwMode="auto">
          <a:xfrm>
            <a:off x="3538331"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9" name="Rectangle 19"/>
          <p:cNvSpPr>
            <a:spLocks noChangeArrowheads="1"/>
          </p:cNvSpPr>
          <p:nvPr/>
        </p:nvSpPr>
        <p:spPr bwMode="auto">
          <a:xfrm>
            <a:off x="4033598" y="52339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10</a:t>
            </a:r>
            <a:endParaRPr lang="en-US" altLang="de-DE"/>
          </a:p>
        </p:txBody>
      </p:sp>
      <p:sp>
        <p:nvSpPr>
          <p:cNvPr id="20" name="Line 20"/>
          <p:cNvSpPr>
            <a:spLocks noChangeShapeType="1"/>
          </p:cNvSpPr>
          <p:nvPr/>
        </p:nvSpPr>
        <p:spPr bwMode="auto">
          <a:xfrm>
            <a:off x="4171700"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1" name="Rectangle 21"/>
          <p:cNvSpPr>
            <a:spLocks noChangeArrowheads="1"/>
          </p:cNvSpPr>
          <p:nvPr/>
        </p:nvSpPr>
        <p:spPr bwMode="auto">
          <a:xfrm>
            <a:off x="4665380" y="52339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12</a:t>
            </a:r>
            <a:endParaRPr lang="en-US" altLang="de-DE"/>
          </a:p>
        </p:txBody>
      </p:sp>
      <p:sp>
        <p:nvSpPr>
          <p:cNvPr id="22" name="Line 22"/>
          <p:cNvSpPr>
            <a:spLocks noChangeShapeType="1"/>
          </p:cNvSpPr>
          <p:nvPr/>
        </p:nvSpPr>
        <p:spPr bwMode="auto">
          <a:xfrm>
            <a:off x="4803483"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3" name="Rectangle 23"/>
          <p:cNvSpPr>
            <a:spLocks noChangeArrowheads="1"/>
          </p:cNvSpPr>
          <p:nvPr/>
        </p:nvSpPr>
        <p:spPr bwMode="auto">
          <a:xfrm>
            <a:off x="5298750" y="52339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14</a:t>
            </a:r>
            <a:endParaRPr lang="en-US" altLang="de-DE"/>
          </a:p>
        </p:txBody>
      </p:sp>
      <p:sp>
        <p:nvSpPr>
          <p:cNvPr id="24" name="Line 24"/>
          <p:cNvSpPr>
            <a:spLocks noChangeShapeType="1"/>
          </p:cNvSpPr>
          <p:nvPr/>
        </p:nvSpPr>
        <p:spPr bwMode="auto">
          <a:xfrm>
            <a:off x="5436854"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5" name="Rectangle 25"/>
          <p:cNvSpPr>
            <a:spLocks noChangeArrowheads="1"/>
          </p:cNvSpPr>
          <p:nvPr/>
        </p:nvSpPr>
        <p:spPr bwMode="auto">
          <a:xfrm>
            <a:off x="5932120" y="52339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16</a:t>
            </a:r>
            <a:endParaRPr lang="en-US" altLang="de-DE"/>
          </a:p>
        </p:txBody>
      </p:sp>
      <p:sp>
        <p:nvSpPr>
          <p:cNvPr id="26" name="Line 26"/>
          <p:cNvSpPr>
            <a:spLocks noChangeShapeType="1"/>
          </p:cNvSpPr>
          <p:nvPr/>
        </p:nvSpPr>
        <p:spPr bwMode="auto">
          <a:xfrm>
            <a:off x="6070223"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7" name="Rectangle 27"/>
          <p:cNvSpPr>
            <a:spLocks noChangeArrowheads="1"/>
          </p:cNvSpPr>
          <p:nvPr/>
        </p:nvSpPr>
        <p:spPr bwMode="auto">
          <a:xfrm>
            <a:off x="6565490" y="52339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18</a:t>
            </a:r>
            <a:endParaRPr lang="en-US" altLang="de-DE"/>
          </a:p>
        </p:txBody>
      </p:sp>
      <p:sp>
        <p:nvSpPr>
          <p:cNvPr id="28" name="Line 28"/>
          <p:cNvSpPr>
            <a:spLocks noChangeShapeType="1"/>
          </p:cNvSpPr>
          <p:nvPr/>
        </p:nvSpPr>
        <p:spPr bwMode="auto">
          <a:xfrm>
            <a:off x="6703594"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9" name="Rectangle 29"/>
          <p:cNvSpPr>
            <a:spLocks noChangeArrowheads="1"/>
          </p:cNvSpPr>
          <p:nvPr/>
        </p:nvSpPr>
        <p:spPr bwMode="auto">
          <a:xfrm>
            <a:off x="7198860" y="52339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20</a:t>
            </a:r>
            <a:endParaRPr lang="en-US" altLang="de-DE"/>
          </a:p>
        </p:txBody>
      </p:sp>
      <p:sp>
        <p:nvSpPr>
          <p:cNvPr id="30" name="Line 30"/>
          <p:cNvSpPr>
            <a:spLocks noChangeShapeType="1"/>
          </p:cNvSpPr>
          <p:nvPr/>
        </p:nvSpPr>
        <p:spPr bwMode="auto">
          <a:xfrm>
            <a:off x="7336963" y="5075239"/>
            <a:ext cx="1587" cy="79375"/>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1" name="Rectangle 31"/>
          <p:cNvSpPr>
            <a:spLocks noChangeArrowheads="1"/>
          </p:cNvSpPr>
          <p:nvPr/>
        </p:nvSpPr>
        <p:spPr bwMode="auto">
          <a:xfrm>
            <a:off x="665149" y="494823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0</a:t>
            </a:r>
            <a:endParaRPr lang="en-US" altLang="de-DE"/>
          </a:p>
        </p:txBody>
      </p:sp>
      <p:sp>
        <p:nvSpPr>
          <p:cNvPr id="32" name="Line 32"/>
          <p:cNvSpPr>
            <a:spLocks noChangeShapeType="1"/>
          </p:cNvSpPr>
          <p:nvPr/>
        </p:nvSpPr>
        <p:spPr bwMode="auto">
          <a:xfrm>
            <a:off x="927068" y="507523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3" name="Rectangle 33"/>
          <p:cNvSpPr>
            <a:spLocks noChangeArrowheads="1"/>
          </p:cNvSpPr>
          <p:nvPr/>
        </p:nvSpPr>
        <p:spPr bwMode="auto">
          <a:xfrm>
            <a:off x="571492" y="459263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10</a:t>
            </a:r>
            <a:endParaRPr lang="en-US" altLang="de-DE"/>
          </a:p>
        </p:txBody>
      </p:sp>
      <p:sp>
        <p:nvSpPr>
          <p:cNvPr id="34" name="Line 34"/>
          <p:cNvSpPr>
            <a:spLocks noChangeShapeType="1"/>
          </p:cNvSpPr>
          <p:nvPr/>
        </p:nvSpPr>
        <p:spPr bwMode="auto">
          <a:xfrm>
            <a:off x="927068" y="471963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5" name="Rectangle 35"/>
          <p:cNvSpPr>
            <a:spLocks noChangeArrowheads="1"/>
          </p:cNvSpPr>
          <p:nvPr/>
        </p:nvSpPr>
        <p:spPr bwMode="auto">
          <a:xfrm>
            <a:off x="571492" y="424497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20</a:t>
            </a:r>
            <a:endParaRPr lang="en-US" altLang="de-DE"/>
          </a:p>
        </p:txBody>
      </p:sp>
      <p:sp>
        <p:nvSpPr>
          <p:cNvPr id="36" name="Line 36"/>
          <p:cNvSpPr>
            <a:spLocks noChangeShapeType="1"/>
          </p:cNvSpPr>
          <p:nvPr/>
        </p:nvSpPr>
        <p:spPr bwMode="auto">
          <a:xfrm>
            <a:off x="927068" y="437038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7" name="Rectangle 37"/>
          <p:cNvSpPr>
            <a:spLocks noChangeArrowheads="1"/>
          </p:cNvSpPr>
          <p:nvPr/>
        </p:nvSpPr>
        <p:spPr bwMode="auto">
          <a:xfrm>
            <a:off x="571492" y="38877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30</a:t>
            </a:r>
            <a:endParaRPr lang="en-US" altLang="de-DE"/>
          </a:p>
        </p:txBody>
      </p:sp>
      <p:sp>
        <p:nvSpPr>
          <p:cNvPr id="38" name="Line 38"/>
          <p:cNvSpPr>
            <a:spLocks noChangeShapeType="1"/>
          </p:cNvSpPr>
          <p:nvPr/>
        </p:nvSpPr>
        <p:spPr bwMode="auto">
          <a:xfrm>
            <a:off x="927068" y="401478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9" name="Rectangle 39"/>
          <p:cNvSpPr>
            <a:spLocks noChangeArrowheads="1"/>
          </p:cNvSpPr>
          <p:nvPr/>
        </p:nvSpPr>
        <p:spPr bwMode="auto">
          <a:xfrm>
            <a:off x="571492" y="354012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40</a:t>
            </a:r>
            <a:endParaRPr lang="en-US" altLang="de-DE"/>
          </a:p>
        </p:txBody>
      </p:sp>
      <p:sp>
        <p:nvSpPr>
          <p:cNvPr id="40" name="Line 40"/>
          <p:cNvSpPr>
            <a:spLocks noChangeShapeType="1"/>
          </p:cNvSpPr>
          <p:nvPr/>
        </p:nvSpPr>
        <p:spPr bwMode="auto">
          <a:xfrm>
            <a:off x="927068" y="3667127"/>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1" name="Rectangle 41"/>
          <p:cNvSpPr>
            <a:spLocks noChangeArrowheads="1"/>
          </p:cNvSpPr>
          <p:nvPr/>
        </p:nvSpPr>
        <p:spPr bwMode="auto">
          <a:xfrm>
            <a:off x="571492" y="318293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50</a:t>
            </a:r>
            <a:endParaRPr lang="en-US" altLang="de-DE"/>
          </a:p>
        </p:txBody>
      </p:sp>
      <p:sp>
        <p:nvSpPr>
          <p:cNvPr id="42" name="Line 42"/>
          <p:cNvSpPr>
            <a:spLocks noChangeShapeType="1"/>
          </p:cNvSpPr>
          <p:nvPr/>
        </p:nvSpPr>
        <p:spPr bwMode="auto">
          <a:xfrm>
            <a:off x="927068" y="330993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3" name="Rectangle 43"/>
          <p:cNvSpPr>
            <a:spLocks noChangeArrowheads="1"/>
          </p:cNvSpPr>
          <p:nvPr/>
        </p:nvSpPr>
        <p:spPr bwMode="auto">
          <a:xfrm>
            <a:off x="571492" y="282733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60</a:t>
            </a:r>
            <a:endParaRPr lang="en-US" altLang="de-DE"/>
          </a:p>
        </p:txBody>
      </p:sp>
      <p:sp>
        <p:nvSpPr>
          <p:cNvPr id="44" name="Line 44"/>
          <p:cNvSpPr>
            <a:spLocks noChangeShapeType="1"/>
          </p:cNvSpPr>
          <p:nvPr/>
        </p:nvSpPr>
        <p:spPr bwMode="auto">
          <a:xfrm>
            <a:off x="927068" y="295433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5" name="Rectangle 45"/>
          <p:cNvSpPr>
            <a:spLocks noChangeArrowheads="1"/>
          </p:cNvSpPr>
          <p:nvPr/>
        </p:nvSpPr>
        <p:spPr bwMode="auto">
          <a:xfrm>
            <a:off x="571492" y="247967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70</a:t>
            </a:r>
            <a:endParaRPr lang="en-US" altLang="de-DE"/>
          </a:p>
        </p:txBody>
      </p:sp>
      <p:sp>
        <p:nvSpPr>
          <p:cNvPr id="46" name="Line 46"/>
          <p:cNvSpPr>
            <a:spLocks noChangeShapeType="1"/>
          </p:cNvSpPr>
          <p:nvPr/>
        </p:nvSpPr>
        <p:spPr bwMode="auto">
          <a:xfrm>
            <a:off x="927068" y="2606677"/>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7" name="Rectangle 47"/>
          <p:cNvSpPr>
            <a:spLocks noChangeArrowheads="1"/>
          </p:cNvSpPr>
          <p:nvPr/>
        </p:nvSpPr>
        <p:spPr bwMode="auto">
          <a:xfrm>
            <a:off x="571492" y="212248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80</a:t>
            </a:r>
            <a:endParaRPr lang="en-US" altLang="de-DE"/>
          </a:p>
        </p:txBody>
      </p:sp>
      <p:sp>
        <p:nvSpPr>
          <p:cNvPr id="48" name="Line 48"/>
          <p:cNvSpPr>
            <a:spLocks noChangeShapeType="1"/>
          </p:cNvSpPr>
          <p:nvPr/>
        </p:nvSpPr>
        <p:spPr bwMode="auto">
          <a:xfrm>
            <a:off x="927068" y="224948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9" name="Rectangle 49"/>
          <p:cNvSpPr>
            <a:spLocks noChangeArrowheads="1"/>
          </p:cNvSpPr>
          <p:nvPr/>
        </p:nvSpPr>
        <p:spPr bwMode="auto">
          <a:xfrm>
            <a:off x="571492" y="177482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90</a:t>
            </a:r>
            <a:endParaRPr lang="en-US" altLang="de-DE"/>
          </a:p>
        </p:txBody>
      </p:sp>
      <p:sp>
        <p:nvSpPr>
          <p:cNvPr id="50" name="Line 50"/>
          <p:cNvSpPr>
            <a:spLocks noChangeShapeType="1"/>
          </p:cNvSpPr>
          <p:nvPr/>
        </p:nvSpPr>
        <p:spPr bwMode="auto">
          <a:xfrm>
            <a:off x="927068" y="1901827"/>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1" name="Rectangle 51"/>
          <p:cNvSpPr>
            <a:spLocks noChangeArrowheads="1"/>
          </p:cNvSpPr>
          <p:nvPr/>
        </p:nvSpPr>
        <p:spPr bwMode="auto">
          <a:xfrm>
            <a:off x="468312" y="141922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100</a:t>
            </a:r>
            <a:endParaRPr lang="en-US" altLang="de-DE"/>
          </a:p>
        </p:txBody>
      </p:sp>
      <p:sp>
        <p:nvSpPr>
          <p:cNvPr id="52" name="Line 52"/>
          <p:cNvSpPr>
            <a:spLocks noChangeShapeType="1"/>
          </p:cNvSpPr>
          <p:nvPr/>
        </p:nvSpPr>
        <p:spPr bwMode="auto">
          <a:xfrm>
            <a:off x="927068" y="1544639"/>
            <a:ext cx="79370" cy="1588"/>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3" name="Freeform 53"/>
          <p:cNvSpPr>
            <a:spLocks/>
          </p:cNvSpPr>
          <p:nvPr/>
        </p:nvSpPr>
        <p:spPr bwMode="auto">
          <a:xfrm>
            <a:off x="1006438" y="3998914"/>
            <a:ext cx="5840020" cy="1076325"/>
          </a:xfrm>
          <a:custGeom>
            <a:avLst/>
            <a:gdLst>
              <a:gd name="T0" fmla="*/ 2147483647 w 3679"/>
              <a:gd name="T1" fmla="*/ 2147483647 h 678"/>
              <a:gd name="T2" fmla="*/ 2147483647 w 3679"/>
              <a:gd name="T3" fmla="*/ 2147483647 h 678"/>
              <a:gd name="T4" fmla="*/ 2147483647 w 3679"/>
              <a:gd name="T5" fmla="*/ 2147483647 h 678"/>
              <a:gd name="T6" fmla="*/ 2147483647 w 3679"/>
              <a:gd name="T7" fmla="*/ 2147483647 h 678"/>
              <a:gd name="T8" fmla="*/ 2147483647 w 3679"/>
              <a:gd name="T9" fmla="*/ 2147483647 h 678"/>
              <a:gd name="T10" fmla="*/ 2147483647 w 3679"/>
              <a:gd name="T11" fmla="*/ 2147483647 h 678"/>
              <a:gd name="T12" fmla="*/ 2147483647 w 3679"/>
              <a:gd name="T13" fmla="*/ 2147483647 h 678"/>
              <a:gd name="T14" fmla="*/ 2147483647 w 3679"/>
              <a:gd name="T15" fmla="*/ 2147483647 h 678"/>
              <a:gd name="T16" fmla="*/ 2147483647 w 3679"/>
              <a:gd name="T17" fmla="*/ 2147483647 h 678"/>
              <a:gd name="T18" fmla="*/ 2147483647 w 3679"/>
              <a:gd name="T19" fmla="*/ 2147483647 h 678"/>
              <a:gd name="T20" fmla="*/ 2147483647 w 3679"/>
              <a:gd name="T21" fmla="*/ 2147483647 h 678"/>
              <a:gd name="T22" fmla="*/ 2147483647 w 3679"/>
              <a:gd name="T23" fmla="*/ 2147483647 h 678"/>
              <a:gd name="T24" fmla="*/ 2147483647 w 3679"/>
              <a:gd name="T25" fmla="*/ 2147483647 h 678"/>
              <a:gd name="T26" fmla="*/ 2147483647 w 3679"/>
              <a:gd name="T27" fmla="*/ 2147483647 h 678"/>
              <a:gd name="T28" fmla="*/ 2147483647 w 3679"/>
              <a:gd name="T29" fmla="*/ 2147483647 h 678"/>
              <a:gd name="T30" fmla="*/ 2147483647 w 3679"/>
              <a:gd name="T31" fmla="*/ 2147483647 h 678"/>
              <a:gd name="T32" fmla="*/ 2147483647 w 3679"/>
              <a:gd name="T33" fmla="*/ 2147483647 h 678"/>
              <a:gd name="T34" fmla="*/ 2147483647 w 3679"/>
              <a:gd name="T35" fmla="*/ 2147483647 h 678"/>
              <a:gd name="T36" fmla="*/ 2147483647 w 3679"/>
              <a:gd name="T37" fmla="*/ 2147483647 h 678"/>
              <a:gd name="T38" fmla="*/ 2147483647 w 3679"/>
              <a:gd name="T39" fmla="*/ 2147483647 h 678"/>
              <a:gd name="T40" fmla="*/ 2147483647 w 3679"/>
              <a:gd name="T41" fmla="*/ 2147483647 h 678"/>
              <a:gd name="T42" fmla="*/ 2147483647 w 3679"/>
              <a:gd name="T43" fmla="*/ 2147483647 h 678"/>
              <a:gd name="T44" fmla="*/ 2147483647 w 3679"/>
              <a:gd name="T45" fmla="*/ 2147483647 h 678"/>
              <a:gd name="T46" fmla="*/ 2147483647 w 3679"/>
              <a:gd name="T47" fmla="*/ 2147483647 h 678"/>
              <a:gd name="T48" fmla="*/ 2147483647 w 3679"/>
              <a:gd name="T49" fmla="*/ 2147483647 h 678"/>
              <a:gd name="T50" fmla="*/ 2147483647 w 3679"/>
              <a:gd name="T51" fmla="*/ 2147483647 h 678"/>
              <a:gd name="T52" fmla="*/ 2147483647 w 3679"/>
              <a:gd name="T53" fmla="*/ 2147483647 h 678"/>
              <a:gd name="T54" fmla="*/ 2147483647 w 3679"/>
              <a:gd name="T55" fmla="*/ 2147483647 h 678"/>
              <a:gd name="T56" fmla="*/ 2147483647 w 3679"/>
              <a:gd name="T57" fmla="*/ 2147483647 h 678"/>
              <a:gd name="T58" fmla="*/ 2147483647 w 3679"/>
              <a:gd name="T59" fmla="*/ 2147483647 h 678"/>
              <a:gd name="T60" fmla="*/ 2147483647 w 3679"/>
              <a:gd name="T61" fmla="*/ 2147483647 h 678"/>
              <a:gd name="T62" fmla="*/ 2147483647 w 3679"/>
              <a:gd name="T63" fmla="*/ 2147483647 h 678"/>
              <a:gd name="T64" fmla="*/ 2147483647 w 3679"/>
              <a:gd name="T65" fmla="*/ 2147483647 h 678"/>
              <a:gd name="T66" fmla="*/ 2147483647 w 3679"/>
              <a:gd name="T67" fmla="*/ 2147483647 h 678"/>
              <a:gd name="T68" fmla="*/ 2147483647 w 3679"/>
              <a:gd name="T69" fmla="*/ 2147483647 h 678"/>
              <a:gd name="T70" fmla="*/ 2147483647 w 3679"/>
              <a:gd name="T71" fmla="*/ 2147483647 h 678"/>
              <a:gd name="T72" fmla="*/ 2147483647 w 3679"/>
              <a:gd name="T73" fmla="*/ 2147483647 h 678"/>
              <a:gd name="T74" fmla="*/ 2147483647 w 3679"/>
              <a:gd name="T75" fmla="*/ 2147483647 h 678"/>
              <a:gd name="T76" fmla="*/ 2147483647 w 3679"/>
              <a:gd name="T77" fmla="*/ 2147483647 h 678"/>
              <a:gd name="T78" fmla="*/ 2147483647 w 3679"/>
              <a:gd name="T79" fmla="*/ 2147483647 h 678"/>
              <a:gd name="T80" fmla="*/ 2147483647 w 3679"/>
              <a:gd name="T81" fmla="*/ 2147483647 h 678"/>
              <a:gd name="T82" fmla="*/ 2147483647 w 3679"/>
              <a:gd name="T83" fmla="*/ 2147483647 h 678"/>
              <a:gd name="T84" fmla="*/ 2147483647 w 3679"/>
              <a:gd name="T85" fmla="*/ 2147483647 h 678"/>
              <a:gd name="T86" fmla="*/ 2147483647 w 3679"/>
              <a:gd name="T87" fmla="*/ 2147483647 h 678"/>
              <a:gd name="T88" fmla="*/ 2147483647 w 3679"/>
              <a:gd name="T89" fmla="*/ 2147483647 h 678"/>
              <a:gd name="T90" fmla="*/ 2147483647 w 3679"/>
              <a:gd name="T91" fmla="*/ 2147483647 h 678"/>
              <a:gd name="T92" fmla="*/ 2147483647 w 3679"/>
              <a:gd name="T93" fmla="*/ 2147483647 h 678"/>
              <a:gd name="T94" fmla="*/ 2147483647 w 3679"/>
              <a:gd name="T95" fmla="*/ 2147483647 h 678"/>
              <a:gd name="T96" fmla="*/ 2147483647 w 3679"/>
              <a:gd name="T97" fmla="*/ 2147483647 h 678"/>
              <a:gd name="T98" fmla="*/ 2147483647 w 3679"/>
              <a:gd name="T99" fmla="*/ 2147483647 h 678"/>
              <a:gd name="T100" fmla="*/ 2147483647 w 3679"/>
              <a:gd name="T101" fmla="*/ 2147483647 h 678"/>
              <a:gd name="T102" fmla="*/ 2147483647 w 3679"/>
              <a:gd name="T103" fmla="*/ 2147483647 h 678"/>
              <a:gd name="T104" fmla="*/ 2147483647 w 3679"/>
              <a:gd name="T105" fmla="*/ 2147483647 h 678"/>
              <a:gd name="T106" fmla="*/ 2147483647 w 3679"/>
              <a:gd name="T107" fmla="*/ 2147483647 h 678"/>
              <a:gd name="T108" fmla="*/ 2147483647 w 3679"/>
              <a:gd name="T109" fmla="*/ 2147483647 h 678"/>
              <a:gd name="T110" fmla="*/ 2147483647 w 3679"/>
              <a:gd name="T111" fmla="*/ 2147483647 h 678"/>
              <a:gd name="T112" fmla="*/ 2147483647 w 3679"/>
              <a:gd name="T113" fmla="*/ 2147483647 h 678"/>
              <a:gd name="T114" fmla="*/ 2147483647 w 3679"/>
              <a:gd name="T115" fmla="*/ 2147483647 h 678"/>
              <a:gd name="T116" fmla="*/ 2147483647 w 3679"/>
              <a:gd name="T117" fmla="*/ 2147483647 h 678"/>
              <a:gd name="T118" fmla="*/ 2147483647 w 3679"/>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79"/>
              <a:gd name="T181" fmla="*/ 0 h 678"/>
              <a:gd name="T182" fmla="*/ 3679 w 3679"/>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79" h="678">
                <a:moveTo>
                  <a:pt x="0" y="678"/>
                </a:moveTo>
                <a:lnTo>
                  <a:pt x="24" y="678"/>
                </a:lnTo>
                <a:lnTo>
                  <a:pt x="24" y="673"/>
                </a:lnTo>
                <a:lnTo>
                  <a:pt x="94" y="673"/>
                </a:lnTo>
                <a:lnTo>
                  <a:pt x="94" y="668"/>
                </a:lnTo>
                <a:lnTo>
                  <a:pt x="99" y="668"/>
                </a:lnTo>
                <a:lnTo>
                  <a:pt x="99" y="663"/>
                </a:lnTo>
                <a:lnTo>
                  <a:pt x="154" y="663"/>
                </a:lnTo>
                <a:lnTo>
                  <a:pt x="154" y="658"/>
                </a:lnTo>
                <a:lnTo>
                  <a:pt x="194" y="658"/>
                </a:lnTo>
                <a:lnTo>
                  <a:pt x="194" y="653"/>
                </a:lnTo>
                <a:lnTo>
                  <a:pt x="199" y="653"/>
                </a:lnTo>
                <a:lnTo>
                  <a:pt x="289" y="653"/>
                </a:lnTo>
                <a:lnTo>
                  <a:pt x="289" y="648"/>
                </a:lnTo>
                <a:lnTo>
                  <a:pt x="294" y="648"/>
                </a:lnTo>
                <a:lnTo>
                  <a:pt x="294" y="643"/>
                </a:lnTo>
                <a:lnTo>
                  <a:pt x="324" y="643"/>
                </a:lnTo>
                <a:lnTo>
                  <a:pt x="324" y="638"/>
                </a:lnTo>
                <a:lnTo>
                  <a:pt x="329" y="638"/>
                </a:lnTo>
                <a:lnTo>
                  <a:pt x="329" y="633"/>
                </a:lnTo>
                <a:lnTo>
                  <a:pt x="339" y="633"/>
                </a:lnTo>
                <a:lnTo>
                  <a:pt x="339" y="628"/>
                </a:lnTo>
                <a:lnTo>
                  <a:pt x="349" y="628"/>
                </a:lnTo>
                <a:lnTo>
                  <a:pt x="349" y="623"/>
                </a:lnTo>
                <a:lnTo>
                  <a:pt x="383" y="623"/>
                </a:lnTo>
                <a:lnTo>
                  <a:pt x="383" y="618"/>
                </a:lnTo>
                <a:lnTo>
                  <a:pt x="423" y="618"/>
                </a:lnTo>
                <a:lnTo>
                  <a:pt x="423" y="613"/>
                </a:lnTo>
                <a:lnTo>
                  <a:pt x="438" y="613"/>
                </a:lnTo>
                <a:lnTo>
                  <a:pt x="438" y="608"/>
                </a:lnTo>
                <a:lnTo>
                  <a:pt x="468" y="608"/>
                </a:lnTo>
                <a:lnTo>
                  <a:pt x="468" y="603"/>
                </a:lnTo>
                <a:lnTo>
                  <a:pt x="483" y="603"/>
                </a:lnTo>
                <a:lnTo>
                  <a:pt x="488" y="603"/>
                </a:lnTo>
                <a:lnTo>
                  <a:pt x="488" y="598"/>
                </a:lnTo>
                <a:lnTo>
                  <a:pt x="523" y="598"/>
                </a:lnTo>
                <a:lnTo>
                  <a:pt x="523" y="593"/>
                </a:lnTo>
                <a:lnTo>
                  <a:pt x="523" y="588"/>
                </a:lnTo>
                <a:lnTo>
                  <a:pt x="543" y="588"/>
                </a:lnTo>
                <a:lnTo>
                  <a:pt x="543" y="583"/>
                </a:lnTo>
                <a:lnTo>
                  <a:pt x="638" y="583"/>
                </a:lnTo>
                <a:lnTo>
                  <a:pt x="638" y="578"/>
                </a:lnTo>
                <a:lnTo>
                  <a:pt x="643" y="578"/>
                </a:lnTo>
                <a:lnTo>
                  <a:pt x="643" y="573"/>
                </a:lnTo>
                <a:lnTo>
                  <a:pt x="648" y="573"/>
                </a:lnTo>
                <a:lnTo>
                  <a:pt x="648" y="568"/>
                </a:lnTo>
                <a:lnTo>
                  <a:pt x="648" y="563"/>
                </a:lnTo>
                <a:lnTo>
                  <a:pt x="653" y="563"/>
                </a:lnTo>
                <a:lnTo>
                  <a:pt x="653" y="558"/>
                </a:lnTo>
                <a:lnTo>
                  <a:pt x="717" y="558"/>
                </a:lnTo>
                <a:lnTo>
                  <a:pt x="717" y="553"/>
                </a:lnTo>
                <a:lnTo>
                  <a:pt x="727" y="553"/>
                </a:lnTo>
                <a:lnTo>
                  <a:pt x="727" y="548"/>
                </a:lnTo>
                <a:lnTo>
                  <a:pt x="732" y="548"/>
                </a:lnTo>
                <a:lnTo>
                  <a:pt x="732" y="543"/>
                </a:lnTo>
                <a:lnTo>
                  <a:pt x="742" y="543"/>
                </a:lnTo>
                <a:lnTo>
                  <a:pt x="767" y="543"/>
                </a:lnTo>
                <a:lnTo>
                  <a:pt x="767" y="538"/>
                </a:lnTo>
                <a:lnTo>
                  <a:pt x="782" y="538"/>
                </a:lnTo>
                <a:lnTo>
                  <a:pt x="782" y="533"/>
                </a:lnTo>
                <a:lnTo>
                  <a:pt x="787" y="533"/>
                </a:lnTo>
                <a:lnTo>
                  <a:pt x="787" y="528"/>
                </a:lnTo>
                <a:lnTo>
                  <a:pt x="812" y="528"/>
                </a:lnTo>
                <a:lnTo>
                  <a:pt x="812" y="523"/>
                </a:lnTo>
                <a:lnTo>
                  <a:pt x="832" y="523"/>
                </a:lnTo>
                <a:lnTo>
                  <a:pt x="832" y="518"/>
                </a:lnTo>
                <a:lnTo>
                  <a:pt x="837" y="518"/>
                </a:lnTo>
                <a:lnTo>
                  <a:pt x="837" y="514"/>
                </a:lnTo>
                <a:lnTo>
                  <a:pt x="847" y="514"/>
                </a:lnTo>
                <a:lnTo>
                  <a:pt x="847" y="509"/>
                </a:lnTo>
                <a:lnTo>
                  <a:pt x="862" y="509"/>
                </a:lnTo>
                <a:lnTo>
                  <a:pt x="862" y="504"/>
                </a:lnTo>
                <a:lnTo>
                  <a:pt x="867" y="504"/>
                </a:lnTo>
                <a:lnTo>
                  <a:pt x="867" y="499"/>
                </a:lnTo>
                <a:lnTo>
                  <a:pt x="872" y="499"/>
                </a:lnTo>
                <a:lnTo>
                  <a:pt x="872" y="494"/>
                </a:lnTo>
                <a:lnTo>
                  <a:pt x="882" y="494"/>
                </a:lnTo>
                <a:lnTo>
                  <a:pt x="882" y="489"/>
                </a:lnTo>
                <a:lnTo>
                  <a:pt x="922" y="489"/>
                </a:lnTo>
                <a:lnTo>
                  <a:pt x="922" y="484"/>
                </a:lnTo>
                <a:lnTo>
                  <a:pt x="1017" y="484"/>
                </a:lnTo>
                <a:lnTo>
                  <a:pt x="1017" y="479"/>
                </a:lnTo>
                <a:lnTo>
                  <a:pt x="1022" y="479"/>
                </a:lnTo>
                <a:lnTo>
                  <a:pt x="1022" y="474"/>
                </a:lnTo>
                <a:lnTo>
                  <a:pt x="1036" y="474"/>
                </a:lnTo>
                <a:lnTo>
                  <a:pt x="1036" y="469"/>
                </a:lnTo>
                <a:lnTo>
                  <a:pt x="1041" y="469"/>
                </a:lnTo>
                <a:lnTo>
                  <a:pt x="1041" y="464"/>
                </a:lnTo>
                <a:lnTo>
                  <a:pt x="1056" y="464"/>
                </a:lnTo>
                <a:lnTo>
                  <a:pt x="1056" y="459"/>
                </a:lnTo>
                <a:lnTo>
                  <a:pt x="1076" y="459"/>
                </a:lnTo>
                <a:lnTo>
                  <a:pt x="1076" y="454"/>
                </a:lnTo>
                <a:lnTo>
                  <a:pt x="1081" y="454"/>
                </a:lnTo>
                <a:lnTo>
                  <a:pt x="1081" y="449"/>
                </a:lnTo>
                <a:lnTo>
                  <a:pt x="1096" y="449"/>
                </a:lnTo>
                <a:lnTo>
                  <a:pt x="1096" y="444"/>
                </a:lnTo>
                <a:lnTo>
                  <a:pt x="1101" y="444"/>
                </a:lnTo>
                <a:lnTo>
                  <a:pt x="1101" y="439"/>
                </a:lnTo>
                <a:lnTo>
                  <a:pt x="1136" y="439"/>
                </a:lnTo>
                <a:lnTo>
                  <a:pt x="1136" y="434"/>
                </a:lnTo>
                <a:lnTo>
                  <a:pt x="1141" y="434"/>
                </a:lnTo>
                <a:lnTo>
                  <a:pt x="1141" y="429"/>
                </a:lnTo>
                <a:lnTo>
                  <a:pt x="1141" y="424"/>
                </a:lnTo>
                <a:lnTo>
                  <a:pt x="1146" y="424"/>
                </a:lnTo>
                <a:lnTo>
                  <a:pt x="1146" y="419"/>
                </a:lnTo>
                <a:lnTo>
                  <a:pt x="1156" y="419"/>
                </a:lnTo>
                <a:lnTo>
                  <a:pt x="1156" y="414"/>
                </a:lnTo>
                <a:lnTo>
                  <a:pt x="1161" y="414"/>
                </a:lnTo>
                <a:lnTo>
                  <a:pt x="1161" y="409"/>
                </a:lnTo>
                <a:lnTo>
                  <a:pt x="1186" y="409"/>
                </a:lnTo>
                <a:lnTo>
                  <a:pt x="1186" y="404"/>
                </a:lnTo>
                <a:lnTo>
                  <a:pt x="1216" y="404"/>
                </a:lnTo>
                <a:lnTo>
                  <a:pt x="1216" y="399"/>
                </a:lnTo>
                <a:lnTo>
                  <a:pt x="1231" y="399"/>
                </a:lnTo>
                <a:lnTo>
                  <a:pt x="1231" y="394"/>
                </a:lnTo>
                <a:lnTo>
                  <a:pt x="1246" y="394"/>
                </a:lnTo>
                <a:lnTo>
                  <a:pt x="1246" y="389"/>
                </a:lnTo>
                <a:lnTo>
                  <a:pt x="1271" y="389"/>
                </a:lnTo>
                <a:lnTo>
                  <a:pt x="1271" y="384"/>
                </a:lnTo>
                <a:lnTo>
                  <a:pt x="1276" y="384"/>
                </a:lnTo>
                <a:lnTo>
                  <a:pt x="1276" y="379"/>
                </a:lnTo>
                <a:lnTo>
                  <a:pt x="1281" y="379"/>
                </a:lnTo>
                <a:lnTo>
                  <a:pt x="1281" y="374"/>
                </a:lnTo>
                <a:lnTo>
                  <a:pt x="1281" y="369"/>
                </a:lnTo>
                <a:lnTo>
                  <a:pt x="1296" y="369"/>
                </a:lnTo>
                <a:lnTo>
                  <a:pt x="1296" y="364"/>
                </a:lnTo>
                <a:lnTo>
                  <a:pt x="1316" y="364"/>
                </a:lnTo>
                <a:lnTo>
                  <a:pt x="1316" y="359"/>
                </a:lnTo>
                <a:lnTo>
                  <a:pt x="1321" y="359"/>
                </a:lnTo>
                <a:lnTo>
                  <a:pt x="1321" y="354"/>
                </a:lnTo>
                <a:lnTo>
                  <a:pt x="1321" y="349"/>
                </a:lnTo>
                <a:lnTo>
                  <a:pt x="1331" y="349"/>
                </a:lnTo>
                <a:lnTo>
                  <a:pt x="1331" y="344"/>
                </a:lnTo>
                <a:lnTo>
                  <a:pt x="1331" y="339"/>
                </a:lnTo>
                <a:lnTo>
                  <a:pt x="1395" y="339"/>
                </a:lnTo>
                <a:lnTo>
                  <a:pt x="1395" y="329"/>
                </a:lnTo>
                <a:lnTo>
                  <a:pt x="1400" y="329"/>
                </a:lnTo>
                <a:lnTo>
                  <a:pt x="1400" y="324"/>
                </a:lnTo>
                <a:lnTo>
                  <a:pt x="1405" y="324"/>
                </a:lnTo>
                <a:lnTo>
                  <a:pt x="1405" y="319"/>
                </a:lnTo>
                <a:lnTo>
                  <a:pt x="1410" y="319"/>
                </a:lnTo>
                <a:lnTo>
                  <a:pt x="1410" y="314"/>
                </a:lnTo>
                <a:lnTo>
                  <a:pt x="1430" y="314"/>
                </a:lnTo>
                <a:lnTo>
                  <a:pt x="1430" y="309"/>
                </a:lnTo>
                <a:lnTo>
                  <a:pt x="1480" y="309"/>
                </a:lnTo>
                <a:lnTo>
                  <a:pt x="1480" y="304"/>
                </a:lnTo>
                <a:lnTo>
                  <a:pt x="1505" y="304"/>
                </a:lnTo>
                <a:lnTo>
                  <a:pt x="1505" y="299"/>
                </a:lnTo>
                <a:lnTo>
                  <a:pt x="1510" y="299"/>
                </a:lnTo>
                <a:lnTo>
                  <a:pt x="1510" y="294"/>
                </a:lnTo>
                <a:lnTo>
                  <a:pt x="1545" y="294"/>
                </a:lnTo>
                <a:lnTo>
                  <a:pt x="1545" y="289"/>
                </a:lnTo>
                <a:lnTo>
                  <a:pt x="1590" y="289"/>
                </a:lnTo>
                <a:lnTo>
                  <a:pt x="1590" y="284"/>
                </a:lnTo>
                <a:lnTo>
                  <a:pt x="1590" y="279"/>
                </a:lnTo>
                <a:lnTo>
                  <a:pt x="1630" y="279"/>
                </a:lnTo>
                <a:lnTo>
                  <a:pt x="1630" y="274"/>
                </a:lnTo>
                <a:lnTo>
                  <a:pt x="1630" y="269"/>
                </a:lnTo>
                <a:lnTo>
                  <a:pt x="1640" y="269"/>
                </a:lnTo>
                <a:lnTo>
                  <a:pt x="1640" y="259"/>
                </a:lnTo>
                <a:lnTo>
                  <a:pt x="1690" y="259"/>
                </a:lnTo>
                <a:lnTo>
                  <a:pt x="1690" y="254"/>
                </a:lnTo>
                <a:lnTo>
                  <a:pt x="1695" y="254"/>
                </a:lnTo>
                <a:lnTo>
                  <a:pt x="1695" y="249"/>
                </a:lnTo>
                <a:lnTo>
                  <a:pt x="1700" y="249"/>
                </a:lnTo>
                <a:lnTo>
                  <a:pt x="1700" y="244"/>
                </a:lnTo>
                <a:lnTo>
                  <a:pt x="1719" y="244"/>
                </a:lnTo>
                <a:lnTo>
                  <a:pt x="1719" y="239"/>
                </a:lnTo>
                <a:lnTo>
                  <a:pt x="1724" y="239"/>
                </a:lnTo>
                <a:lnTo>
                  <a:pt x="1724" y="234"/>
                </a:lnTo>
                <a:lnTo>
                  <a:pt x="1729" y="234"/>
                </a:lnTo>
                <a:lnTo>
                  <a:pt x="1729" y="229"/>
                </a:lnTo>
                <a:lnTo>
                  <a:pt x="1749" y="229"/>
                </a:lnTo>
                <a:lnTo>
                  <a:pt x="1749" y="224"/>
                </a:lnTo>
                <a:lnTo>
                  <a:pt x="1749" y="219"/>
                </a:lnTo>
                <a:lnTo>
                  <a:pt x="1759" y="219"/>
                </a:lnTo>
                <a:lnTo>
                  <a:pt x="1759" y="214"/>
                </a:lnTo>
                <a:lnTo>
                  <a:pt x="1769" y="214"/>
                </a:lnTo>
                <a:lnTo>
                  <a:pt x="1769" y="209"/>
                </a:lnTo>
                <a:lnTo>
                  <a:pt x="1819" y="209"/>
                </a:lnTo>
                <a:lnTo>
                  <a:pt x="1819" y="204"/>
                </a:lnTo>
                <a:lnTo>
                  <a:pt x="1844" y="204"/>
                </a:lnTo>
                <a:lnTo>
                  <a:pt x="1844" y="199"/>
                </a:lnTo>
                <a:lnTo>
                  <a:pt x="1849" y="199"/>
                </a:lnTo>
                <a:lnTo>
                  <a:pt x="1849" y="194"/>
                </a:lnTo>
                <a:lnTo>
                  <a:pt x="1854" y="194"/>
                </a:lnTo>
                <a:lnTo>
                  <a:pt x="1854" y="189"/>
                </a:lnTo>
                <a:lnTo>
                  <a:pt x="1879" y="189"/>
                </a:lnTo>
                <a:lnTo>
                  <a:pt x="1879" y="184"/>
                </a:lnTo>
                <a:lnTo>
                  <a:pt x="1879" y="179"/>
                </a:lnTo>
                <a:lnTo>
                  <a:pt x="1884" y="179"/>
                </a:lnTo>
                <a:lnTo>
                  <a:pt x="1884" y="174"/>
                </a:lnTo>
                <a:lnTo>
                  <a:pt x="1894" y="174"/>
                </a:lnTo>
                <a:lnTo>
                  <a:pt x="1894" y="169"/>
                </a:lnTo>
                <a:lnTo>
                  <a:pt x="1899" y="169"/>
                </a:lnTo>
                <a:lnTo>
                  <a:pt x="1899" y="165"/>
                </a:lnTo>
                <a:lnTo>
                  <a:pt x="1909" y="165"/>
                </a:lnTo>
                <a:lnTo>
                  <a:pt x="1909" y="160"/>
                </a:lnTo>
                <a:lnTo>
                  <a:pt x="1914" y="160"/>
                </a:lnTo>
                <a:lnTo>
                  <a:pt x="1914" y="155"/>
                </a:lnTo>
                <a:lnTo>
                  <a:pt x="2009" y="155"/>
                </a:lnTo>
                <a:lnTo>
                  <a:pt x="2009" y="150"/>
                </a:lnTo>
                <a:lnTo>
                  <a:pt x="2029" y="150"/>
                </a:lnTo>
                <a:lnTo>
                  <a:pt x="2029" y="145"/>
                </a:lnTo>
                <a:lnTo>
                  <a:pt x="2029" y="140"/>
                </a:lnTo>
                <a:lnTo>
                  <a:pt x="2058" y="140"/>
                </a:lnTo>
                <a:lnTo>
                  <a:pt x="2058" y="135"/>
                </a:lnTo>
                <a:lnTo>
                  <a:pt x="2083" y="135"/>
                </a:lnTo>
                <a:lnTo>
                  <a:pt x="2083" y="130"/>
                </a:lnTo>
                <a:lnTo>
                  <a:pt x="2093" y="130"/>
                </a:lnTo>
                <a:lnTo>
                  <a:pt x="2093" y="125"/>
                </a:lnTo>
                <a:lnTo>
                  <a:pt x="2093" y="120"/>
                </a:lnTo>
                <a:lnTo>
                  <a:pt x="2123" y="120"/>
                </a:lnTo>
                <a:lnTo>
                  <a:pt x="2123" y="115"/>
                </a:lnTo>
                <a:lnTo>
                  <a:pt x="2128" y="115"/>
                </a:lnTo>
                <a:lnTo>
                  <a:pt x="2128" y="110"/>
                </a:lnTo>
                <a:lnTo>
                  <a:pt x="2193" y="110"/>
                </a:lnTo>
                <a:lnTo>
                  <a:pt x="2193" y="105"/>
                </a:lnTo>
                <a:lnTo>
                  <a:pt x="2223" y="105"/>
                </a:lnTo>
                <a:lnTo>
                  <a:pt x="2223" y="100"/>
                </a:lnTo>
                <a:lnTo>
                  <a:pt x="2233" y="100"/>
                </a:lnTo>
                <a:lnTo>
                  <a:pt x="2233" y="90"/>
                </a:lnTo>
                <a:lnTo>
                  <a:pt x="2313" y="90"/>
                </a:lnTo>
                <a:lnTo>
                  <a:pt x="2313" y="85"/>
                </a:lnTo>
                <a:lnTo>
                  <a:pt x="2353" y="85"/>
                </a:lnTo>
                <a:lnTo>
                  <a:pt x="2353" y="80"/>
                </a:lnTo>
                <a:lnTo>
                  <a:pt x="2358" y="80"/>
                </a:lnTo>
                <a:lnTo>
                  <a:pt x="2358" y="70"/>
                </a:lnTo>
                <a:lnTo>
                  <a:pt x="2373" y="70"/>
                </a:lnTo>
                <a:lnTo>
                  <a:pt x="2373" y="65"/>
                </a:lnTo>
                <a:lnTo>
                  <a:pt x="2442" y="65"/>
                </a:lnTo>
                <a:lnTo>
                  <a:pt x="2442" y="55"/>
                </a:lnTo>
                <a:lnTo>
                  <a:pt x="2457" y="55"/>
                </a:lnTo>
                <a:lnTo>
                  <a:pt x="2457" y="50"/>
                </a:lnTo>
                <a:lnTo>
                  <a:pt x="2746" y="50"/>
                </a:lnTo>
                <a:lnTo>
                  <a:pt x="2746" y="40"/>
                </a:lnTo>
                <a:lnTo>
                  <a:pt x="2766" y="40"/>
                </a:lnTo>
                <a:lnTo>
                  <a:pt x="2766" y="30"/>
                </a:lnTo>
                <a:lnTo>
                  <a:pt x="2836" y="30"/>
                </a:lnTo>
                <a:lnTo>
                  <a:pt x="2836" y="15"/>
                </a:lnTo>
                <a:lnTo>
                  <a:pt x="2906" y="15"/>
                </a:lnTo>
                <a:lnTo>
                  <a:pt x="2906" y="0"/>
                </a:lnTo>
                <a:lnTo>
                  <a:pt x="3679" y="0"/>
                </a:lnTo>
              </a:path>
            </a:pathLst>
          </a:custGeom>
          <a:noFill/>
          <a:ln w="2857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4" name="Freeform 54"/>
          <p:cNvSpPr>
            <a:spLocks/>
          </p:cNvSpPr>
          <p:nvPr/>
        </p:nvSpPr>
        <p:spPr bwMode="auto">
          <a:xfrm>
            <a:off x="1006438" y="3975102"/>
            <a:ext cx="5365390" cy="1100138"/>
          </a:xfrm>
          <a:custGeom>
            <a:avLst/>
            <a:gdLst>
              <a:gd name="T0" fmla="*/ 2147483647 w 3380"/>
              <a:gd name="T1" fmla="*/ 2147483647 h 693"/>
              <a:gd name="T2" fmla="*/ 2147483647 w 3380"/>
              <a:gd name="T3" fmla="*/ 2147483647 h 693"/>
              <a:gd name="T4" fmla="*/ 2147483647 w 3380"/>
              <a:gd name="T5" fmla="*/ 2147483647 h 693"/>
              <a:gd name="T6" fmla="*/ 2147483647 w 3380"/>
              <a:gd name="T7" fmla="*/ 2147483647 h 693"/>
              <a:gd name="T8" fmla="*/ 2147483647 w 3380"/>
              <a:gd name="T9" fmla="*/ 2147483647 h 693"/>
              <a:gd name="T10" fmla="*/ 2147483647 w 3380"/>
              <a:gd name="T11" fmla="*/ 2147483647 h 693"/>
              <a:gd name="T12" fmla="*/ 2147483647 w 3380"/>
              <a:gd name="T13" fmla="*/ 2147483647 h 693"/>
              <a:gd name="T14" fmla="*/ 2147483647 w 3380"/>
              <a:gd name="T15" fmla="*/ 2147483647 h 693"/>
              <a:gd name="T16" fmla="*/ 2147483647 w 3380"/>
              <a:gd name="T17" fmla="*/ 2147483647 h 693"/>
              <a:gd name="T18" fmla="*/ 2147483647 w 3380"/>
              <a:gd name="T19" fmla="*/ 2147483647 h 693"/>
              <a:gd name="T20" fmla="*/ 2147483647 w 3380"/>
              <a:gd name="T21" fmla="*/ 2147483647 h 693"/>
              <a:gd name="T22" fmla="*/ 2147483647 w 3380"/>
              <a:gd name="T23" fmla="*/ 2147483647 h 693"/>
              <a:gd name="T24" fmla="*/ 2147483647 w 3380"/>
              <a:gd name="T25" fmla="*/ 2147483647 h 693"/>
              <a:gd name="T26" fmla="*/ 2147483647 w 3380"/>
              <a:gd name="T27" fmla="*/ 2147483647 h 693"/>
              <a:gd name="T28" fmla="*/ 2147483647 w 3380"/>
              <a:gd name="T29" fmla="*/ 2147483647 h 693"/>
              <a:gd name="T30" fmla="*/ 2147483647 w 3380"/>
              <a:gd name="T31" fmla="*/ 2147483647 h 693"/>
              <a:gd name="T32" fmla="*/ 2147483647 w 3380"/>
              <a:gd name="T33" fmla="*/ 2147483647 h 693"/>
              <a:gd name="T34" fmla="*/ 2147483647 w 3380"/>
              <a:gd name="T35" fmla="*/ 2147483647 h 693"/>
              <a:gd name="T36" fmla="*/ 2147483647 w 3380"/>
              <a:gd name="T37" fmla="*/ 2147483647 h 693"/>
              <a:gd name="T38" fmla="*/ 2147483647 w 3380"/>
              <a:gd name="T39" fmla="*/ 2147483647 h 693"/>
              <a:gd name="T40" fmla="*/ 2147483647 w 3380"/>
              <a:gd name="T41" fmla="*/ 2147483647 h 693"/>
              <a:gd name="T42" fmla="*/ 2147483647 w 3380"/>
              <a:gd name="T43" fmla="*/ 2147483647 h 693"/>
              <a:gd name="T44" fmla="*/ 2147483647 w 3380"/>
              <a:gd name="T45" fmla="*/ 2147483647 h 693"/>
              <a:gd name="T46" fmla="*/ 2147483647 w 3380"/>
              <a:gd name="T47" fmla="*/ 2147483647 h 693"/>
              <a:gd name="T48" fmla="*/ 2147483647 w 3380"/>
              <a:gd name="T49" fmla="*/ 2147483647 h 693"/>
              <a:gd name="T50" fmla="*/ 2147483647 w 3380"/>
              <a:gd name="T51" fmla="*/ 2147483647 h 693"/>
              <a:gd name="T52" fmla="*/ 2147483647 w 3380"/>
              <a:gd name="T53" fmla="*/ 2147483647 h 693"/>
              <a:gd name="T54" fmla="*/ 2147483647 w 3380"/>
              <a:gd name="T55" fmla="*/ 2147483647 h 693"/>
              <a:gd name="T56" fmla="*/ 2147483647 w 3380"/>
              <a:gd name="T57" fmla="*/ 2147483647 h 693"/>
              <a:gd name="T58" fmla="*/ 2147483647 w 3380"/>
              <a:gd name="T59" fmla="*/ 2147483647 h 693"/>
              <a:gd name="T60" fmla="*/ 2147483647 w 3380"/>
              <a:gd name="T61" fmla="*/ 2147483647 h 693"/>
              <a:gd name="T62" fmla="*/ 2147483647 w 3380"/>
              <a:gd name="T63" fmla="*/ 2147483647 h 693"/>
              <a:gd name="T64" fmla="*/ 2147483647 w 3380"/>
              <a:gd name="T65" fmla="*/ 2147483647 h 693"/>
              <a:gd name="T66" fmla="*/ 2147483647 w 3380"/>
              <a:gd name="T67" fmla="*/ 2147483647 h 693"/>
              <a:gd name="T68" fmla="*/ 2147483647 w 3380"/>
              <a:gd name="T69" fmla="*/ 2147483647 h 693"/>
              <a:gd name="T70" fmla="*/ 2147483647 w 3380"/>
              <a:gd name="T71" fmla="*/ 2147483647 h 693"/>
              <a:gd name="T72" fmla="*/ 2147483647 w 3380"/>
              <a:gd name="T73" fmla="*/ 2147483647 h 693"/>
              <a:gd name="T74" fmla="*/ 2147483647 w 3380"/>
              <a:gd name="T75" fmla="*/ 2147483647 h 693"/>
              <a:gd name="T76" fmla="*/ 2147483647 w 3380"/>
              <a:gd name="T77" fmla="*/ 2147483647 h 693"/>
              <a:gd name="T78" fmla="*/ 2147483647 w 3380"/>
              <a:gd name="T79" fmla="*/ 2147483647 h 693"/>
              <a:gd name="T80" fmla="*/ 2147483647 w 3380"/>
              <a:gd name="T81" fmla="*/ 2147483647 h 693"/>
              <a:gd name="T82" fmla="*/ 2147483647 w 3380"/>
              <a:gd name="T83" fmla="*/ 2147483647 h 693"/>
              <a:gd name="T84" fmla="*/ 2147483647 w 3380"/>
              <a:gd name="T85" fmla="*/ 2147483647 h 693"/>
              <a:gd name="T86" fmla="*/ 2147483647 w 3380"/>
              <a:gd name="T87" fmla="*/ 2147483647 h 693"/>
              <a:gd name="T88" fmla="*/ 2147483647 w 3380"/>
              <a:gd name="T89" fmla="*/ 2147483647 h 693"/>
              <a:gd name="T90" fmla="*/ 2147483647 w 3380"/>
              <a:gd name="T91" fmla="*/ 2147483647 h 693"/>
              <a:gd name="T92" fmla="*/ 2147483647 w 3380"/>
              <a:gd name="T93" fmla="*/ 2147483647 h 693"/>
              <a:gd name="T94" fmla="*/ 2147483647 w 3380"/>
              <a:gd name="T95" fmla="*/ 2147483647 h 693"/>
              <a:gd name="T96" fmla="*/ 2147483647 w 3380"/>
              <a:gd name="T97" fmla="*/ 2147483647 h 693"/>
              <a:gd name="T98" fmla="*/ 2147483647 w 3380"/>
              <a:gd name="T99" fmla="*/ 2147483647 h 693"/>
              <a:gd name="T100" fmla="*/ 2147483647 w 3380"/>
              <a:gd name="T101" fmla="*/ 2147483647 h 693"/>
              <a:gd name="T102" fmla="*/ 2147483647 w 3380"/>
              <a:gd name="T103" fmla="*/ 2147483647 h 693"/>
              <a:gd name="T104" fmla="*/ 2147483647 w 3380"/>
              <a:gd name="T105" fmla="*/ 2147483647 h 693"/>
              <a:gd name="T106" fmla="*/ 2147483647 w 3380"/>
              <a:gd name="T107" fmla="*/ 2147483647 h 693"/>
              <a:gd name="T108" fmla="*/ 2147483647 w 3380"/>
              <a:gd name="T109" fmla="*/ 2147483647 h 693"/>
              <a:gd name="T110" fmla="*/ 2147483647 w 3380"/>
              <a:gd name="T111" fmla="*/ 2147483647 h 693"/>
              <a:gd name="T112" fmla="*/ 2147483647 w 3380"/>
              <a:gd name="T113" fmla="*/ 2147483647 h 693"/>
              <a:gd name="T114" fmla="*/ 2147483647 w 3380"/>
              <a:gd name="T115" fmla="*/ 2147483647 h 693"/>
              <a:gd name="T116" fmla="*/ 2147483647 w 3380"/>
              <a:gd name="T117" fmla="*/ 2147483647 h 693"/>
              <a:gd name="T118" fmla="*/ 2147483647 w 3380"/>
              <a:gd name="T119" fmla="*/ 2147483647 h 693"/>
              <a:gd name="T120" fmla="*/ 2147483647 w 3380"/>
              <a:gd name="T121" fmla="*/ 2147483647 h 693"/>
              <a:gd name="T122" fmla="*/ 2147483647 w 3380"/>
              <a:gd name="T123" fmla="*/ 2147483647 h 6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80"/>
              <a:gd name="T187" fmla="*/ 0 h 693"/>
              <a:gd name="T188" fmla="*/ 3380 w 3380"/>
              <a:gd name="T189" fmla="*/ 693 h 6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80" h="693">
                <a:moveTo>
                  <a:pt x="0" y="693"/>
                </a:moveTo>
                <a:lnTo>
                  <a:pt x="244" y="693"/>
                </a:lnTo>
                <a:lnTo>
                  <a:pt x="244" y="688"/>
                </a:lnTo>
                <a:lnTo>
                  <a:pt x="249" y="688"/>
                </a:lnTo>
                <a:lnTo>
                  <a:pt x="249" y="683"/>
                </a:lnTo>
                <a:lnTo>
                  <a:pt x="284" y="683"/>
                </a:lnTo>
                <a:lnTo>
                  <a:pt x="284" y="678"/>
                </a:lnTo>
                <a:lnTo>
                  <a:pt x="299" y="678"/>
                </a:lnTo>
                <a:lnTo>
                  <a:pt x="299" y="673"/>
                </a:lnTo>
                <a:lnTo>
                  <a:pt x="299" y="668"/>
                </a:lnTo>
                <a:lnTo>
                  <a:pt x="304" y="668"/>
                </a:lnTo>
                <a:lnTo>
                  <a:pt x="309" y="668"/>
                </a:lnTo>
                <a:lnTo>
                  <a:pt x="309" y="663"/>
                </a:lnTo>
                <a:lnTo>
                  <a:pt x="349" y="663"/>
                </a:lnTo>
                <a:lnTo>
                  <a:pt x="349" y="658"/>
                </a:lnTo>
                <a:lnTo>
                  <a:pt x="363" y="658"/>
                </a:lnTo>
                <a:lnTo>
                  <a:pt x="363" y="648"/>
                </a:lnTo>
                <a:lnTo>
                  <a:pt x="378" y="648"/>
                </a:lnTo>
                <a:lnTo>
                  <a:pt x="378" y="643"/>
                </a:lnTo>
                <a:lnTo>
                  <a:pt x="393" y="643"/>
                </a:lnTo>
                <a:lnTo>
                  <a:pt x="393" y="638"/>
                </a:lnTo>
                <a:lnTo>
                  <a:pt x="408" y="638"/>
                </a:lnTo>
                <a:lnTo>
                  <a:pt x="408" y="633"/>
                </a:lnTo>
                <a:lnTo>
                  <a:pt x="418" y="633"/>
                </a:lnTo>
                <a:lnTo>
                  <a:pt x="418" y="628"/>
                </a:lnTo>
                <a:lnTo>
                  <a:pt x="423" y="628"/>
                </a:lnTo>
                <a:lnTo>
                  <a:pt x="423" y="623"/>
                </a:lnTo>
                <a:lnTo>
                  <a:pt x="443" y="623"/>
                </a:lnTo>
                <a:lnTo>
                  <a:pt x="443" y="618"/>
                </a:lnTo>
                <a:lnTo>
                  <a:pt x="448" y="618"/>
                </a:lnTo>
                <a:lnTo>
                  <a:pt x="448" y="613"/>
                </a:lnTo>
                <a:lnTo>
                  <a:pt x="463" y="613"/>
                </a:lnTo>
                <a:lnTo>
                  <a:pt x="488" y="613"/>
                </a:lnTo>
                <a:lnTo>
                  <a:pt x="488" y="608"/>
                </a:lnTo>
                <a:lnTo>
                  <a:pt x="488" y="603"/>
                </a:lnTo>
                <a:lnTo>
                  <a:pt x="513" y="603"/>
                </a:lnTo>
                <a:lnTo>
                  <a:pt x="513" y="598"/>
                </a:lnTo>
                <a:lnTo>
                  <a:pt x="528" y="598"/>
                </a:lnTo>
                <a:lnTo>
                  <a:pt x="528" y="593"/>
                </a:lnTo>
                <a:lnTo>
                  <a:pt x="548" y="593"/>
                </a:lnTo>
                <a:lnTo>
                  <a:pt x="548" y="588"/>
                </a:lnTo>
                <a:lnTo>
                  <a:pt x="568" y="588"/>
                </a:lnTo>
                <a:lnTo>
                  <a:pt x="568" y="583"/>
                </a:lnTo>
                <a:lnTo>
                  <a:pt x="573" y="583"/>
                </a:lnTo>
                <a:lnTo>
                  <a:pt x="573" y="578"/>
                </a:lnTo>
                <a:lnTo>
                  <a:pt x="583" y="578"/>
                </a:lnTo>
                <a:lnTo>
                  <a:pt x="583" y="573"/>
                </a:lnTo>
                <a:lnTo>
                  <a:pt x="598" y="573"/>
                </a:lnTo>
                <a:lnTo>
                  <a:pt x="598" y="568"/>
                </a:lnTo>
                <a:lnTo>
                  <a:pt x="603" y="568"/>
                </a:lnTo>
                <a:lnTo>
                  <a:pt x="603" y="563"/>
                </a:lnTo>
                <a:lnTo>
                  <a:pt x="608" y="563"/>
                </a:lnTo>
                <a:lnTo>
                  <a:pt x="618" y="563"/>
                </a:lnTo>
                <a:lnTo>
                  <a:pt x="618" y="558"/>
                </a:lnTo>
                <a:lnTo>
                  <a:pt x="638" y="558"/>
                </a:lnTo>
                <a:lnTo>
                  <a:pt x="638" y="553"/>
                </a:lnTo>
                <a:lnTo>
                  <a:pt x="648" y="553"/>
                </a:lnTo>
                <a:lnTo>
                  <a:pt x="648" y="548"/>
                </a:lnTo>
                <a:lnTo>
                  <a:pt x="692" y="548"/>
                </a:lnTo>
                <a:lnTo>
                  <a:pt x="692" y="543"/>
                </a:lnTo>
                <a:lnTo>
                  <a:pt x="707" y="543"/>
                </a:lnTo>
                <a:lnTo>
                  <a:pt x="707" y="538"/>
                </a:lnTo>
                <a:lnTo>
                  <a:pt x="707" y="533"/>
                </a:lnTo>
                <a:lnTo>
                  <a:pt x="717" y="533"/>
                </a:lnTo>
                <a:lnTo>
                  <a:pt x="717" y="529"/>
                </a:lnTo>
                <a:lnTo>
                  <a:pt x="722" y="529"/>
                </a:lnTo>
                <a:lnTo>
                  <a:pt x="722" y="524"/>
                </a:lnTo>
                <a:lnTo>
                  <a:pt x="722" y="519"/>
                </a:lnTo>
                <a:lnTo>
                  <a:pt x="727" y="519"/>
                </a:lnTo>
                <a:lnTo>
                  <a:pt x="727" y="514"/>
                </a:lnTo>
                <a:lnTo>
                  <a:pt x="757" y="514"/>
                </a:lnTo>
                <a:lnTo>
                  <a:pt x="757" y="509"/>
                </a:lnTo>
                <a:lnTo>
                  <a:pt x="762" y="509"/>
                </a:lnTo>
                <a:lnTo>
                  <a:pt x="762" y="504"/>
                </a:lnTo>
                <a:lnTo>
                  <a:pt x="767" y="504"/>
                </a:lnTo>
                <a:lnTo>
                  <a:pt x="767" y="499"/>
                </a:lnTo>
                <a:lnTo>
                  <a:pt x="792" y="499"/>
                </a:lnTo>
                <a:lnTo>
                  <a:pt x="792" y="494"/>
                </a:lnTo>
                <a:lnTo>
                  <a:pt x="802" y="494"/>
                </a:lnTo>
                <a:lnTo>
                  <a:pt x="802" y="489"/>
                </a:lnTo>
                <a:lnTo>
                  <a:pt x="807" y="489"/>
                </a:lnTo>
                <a:lnTo>
                  <a:pt x="807" y="484"/>
                </a:lnTo>
                <a:lnTo>
                  <a:pt x="812" y="484"/>
                </a:lnTo>
                <a:lnTo>
                  <a:pt x="812" y="479"/>
                </a:lnTo>
                <a:lnTo>
                  <a:pt x="822" y="479"/>
                </a:lnTo>
                <a:lnTo>
                  <a:pt x="822" y="474"/>
                </a:lnTo>
                <a:lnTo>
                  <a:pt x="827" y="474"/>
                </a:lnTo>
                <a:lnTo>
                  <a:pt x="827" y="469"/>
                </a:lnTo>
                <a:lnTo>
                  <a:pt x="827" y="464"/>
                </a:lnTo>
                <a:lnTo>
                  <a:pt x="832" y="464"/>
                </a:lnTo>
                <a:lnTo>
                  <a:pt x="832" y="459"/>
                </a:lnTo>
                <a:lnTo>
                  <a:pt x="832" y="454"/>
                </a:lnTo>
                <a:lnTo>
                  <a:pt x="842" y="454"/>
                </a:lnTo>
                <a:lnTo>
                  <a:pt x="842" y="449"/>
                </a:lnTo>
                <a:lnTo>
                  <a:pt x="892" y="449"/>
                </a:lnTo>
                <a:lnTo>
                  <a:pt x="892" y="444"/>
                </a:lnTo>
                <a:lnTo>
                  <a:pt x="917" y="444"/>
                </a:lnTo>
                <a:lnTo>
                  <a:pt x="942" y="444"/>
                </a:lnTo>
                <a:lnTo>
                  <a:pt x="942" y="439"/>
                </a:lnTo>
                <a:lnTo>
                  <a:pt x="957" y="439"/>
                </a:lnTo>
                <a:lnTo>
                  <a:pt x="957" y="434"/>
                </a:lnTo>
                <a:lnTo>
                  <a:pt x="967" y="434"/>
                </a:lnTo>
                <a:lnTo>
                  <a:pt x="967" y="429"/>
                </a:lnTo>
                <a:lnTo>
                  <a:pt x="967" y="424"/>
                </a:lnTo>
                <a:lnTo>
                  <a:pt x="987" y="424"/>
                </a:lnTo>
                <a:lnTo>
                  <a:pt x="987" y="414"/>
                </a:lnTo>
                <a:lnTo>
                  <a:pt x="997" y="414"/>
                </a:lnTo>
                <a:lnTo>
                  <a:pt x="997" y="409"/>
                </a:lnTo>
                <a:lnTo>
                  <a:pt x="1022" y="409"/>
                </a:lnTo>
                <a:lnTo>
                  <a:pt x="1022" y="404"/>
                </a:lnTo>
                <a:lnTo>
                  <a:pt x="1027" y="404"/>
                </a:lnTo>
                <a:lnTo>
                  <a:pt x="1027" y="399"/>
                </a:lnTo>
                <a:lnTo>
                  <a:pt x="1051" y="399"/>
                </a:lnTo>
                <a:lnTo>
                  <a:pt x="1051" y="394"/>
                </a:lnTo>
                <a:lnTo>
                  <a:pt x="1056" y="394"/>
                </a:lnTo>
                <a:lnTo>
                  <a:pt x="1056" y="389"/>
                </a:lnTo>
                <a:lnTo>
                  <a:pt x="1061" y="389"/>
                </a:lnTo>
                <a:lnTo>
                  <a:pt x="1061" y="384"/>
                </a:lnTo>
                <a:lnTo>
                  <a:pt x="1066" y="384"/>
                </a:lnTo>
                <a:lnTo>
                  <a:pt x="1066" y="379"/>
                </a:lnTo>
                <a:lnTo>
                  <a:pt x="1131" y="379"/>
                </a:lnTo>
                <a:lnTo>
                  <a:pt x="1131" y="374"/>
                </a:lnTo>
                <a:lnTo>
                  <a:pt x="1136" y="374"/>
                </a:lnTo>
                <a:lnTo>
                  <a:pt x="1136" y="369"/>
                </a:lnTo>
                <a:lnTo>
                  <a:pt x="1151" y="369"/>
                </a:lnTo>
                <a:lnTo>
                  <a:pt x="1151" y="364"/>
                </a:lnTo>
                <a:lnTo>
                  <a:pt x="1156" y="364"/>
                </a:lnTo>
                <a:lnTo>
                  <a:pt x="1156" y="359"/>
                </a:lnTo>
                <a:lnTo>
                  <a:pt x="1156" y="354"/>
                </a:lnTo>
                <a:lnTo>
                  <a:pt x="1176" y="354"/>
                </a:lnTo>
                <a:lnTo>
                  <a:pt x="1176" y="349"/>
                </a:lnTo>
                <a:lnTo>
                  <a:pt x="1186" y="349"/>
                </a:lnTo>
                <a:lnTo>
                  <a:pt x="1186" y="344"/>
                </a:lnTo>
                <a:lnTo>
                  <a:pt x="1206" y="344"/>
                </a:lnTo>
                <a:lnTo>
                  <a:pt x="1206" y="339"/>
                </a:lnTo>
                <a:lnTo>
                  <a:pt x="1231" y="339"/>
                </a:lnTo>
                <a:lnTo>
                  <a:pt x="1231" y="334"/>
                </a:lnTo>
                <a:lnTo>
                  <a:pt x="1236" y="334"/>
                </a:lnTo>
                <a:lnTo>
                  <a:pt x="1236" y="329"/>
                </a:lnTo>
                <a:lnTo>
                  <a:pt x="1261" y="329"/>
                </a:lnTo>
                <a:lnTo>
                  <a:pt x="1261" y="324"/>
                </a:lnTo>
                <a:lnTo>
                  <a:pt x="1276" y="324"/>
                </a:lnTo>
                <a:lnTo>
                  <a:pt x="1276" y="319"/>
                </a:lnTo>
                <a:lnTo>
                  <a:pt x="1291" y="319"/>
                </a:lnTo>
                <a:lnTo>
                  <a:pt x="1291" y="314"/>
                </a:lnTo>
                <a:lnTo>
                  <a:pt x="1331" y="314"/>
                </a:lnTo>
                <a:lnTo>
                  <a:pt x="1331" y="309"/>
                </a:lnTo>
                <a:lnTo>
                  <a:pt x="1346" y="309"/>
                </a:lnTo>
                <a:lnTo>
                  <a:pt x="1346" y="304"/>
                </a:lnTo>
                <a:lnTo>
                  <a:pt x="1356" y="304"/>
                </a:lnTo>
                <a:lnTo>
                  <a:pt x="1356" y="299"/>
                </a:lnTo>
                <a:lnTo>
                  <a:pt x="1356" y="294"/>
                </a:lnTo>
                <a:lnTo>
                  <a:pt x="1361" y="294"/>
                </a:lnTo>
                <a:lnTo>
                  <a:pt x="1370" y="294"/>
                </a:lnTo>
                <a:lnTo>
                  <a:pt x="1370" y="289"/>
                </a:lnTo>
                <a:lnTo>
                  <a:pt x="1395" y="289"/>
                </a:lnTo>
                <a:lnTo>
                  <a:pt x="1395" y="284"/>
                </a:lnTo>
                <a:lnTo>
                  <a:pt x="1410" y="284"/>
                </a:lnTo>
                <a:lnTo>
                  <a:pt x="1410" y="279"/>
                </a:lnTo>
                <a:lnTo>
                  <a:pt x="1435" y="279"/>
                </a:lnTo>
                <a:lnTo>
                  <a:pt x="1435" y="274"/>
                </a:lnTo>
                <a:lnTo>
                  <a:pt x="1440" y="274"/>
                </a:lnTo>
                <a:lnTo>
                  <a:pt x="1440" y="269"/>
                </a:lnTo>
                <a:lnTo>
                  <a:pt x="1450" y="269"/>
                </a:lnTo>
                <a:lnTo>
                  <a:pt x="1450" y="264"/>
                </a:lnTo>
                <a:lnTo>
                  <a:pt x="1500" y="264"/>
                </a:lnTo>
                <a:lnTo>
                  <a:pt x="1500" y="259"/>
                </a:lnTo>
                <a:lnTo>
                  <a:pt x="1520" y="259"/>
                </a:lnTo>
                <a:lnTo>
                  <a:pt x="1520" y="254"/>
                </a:lnTo>
                <a:lnTo>
                  <a:pt x="1555" y="254"/>
                </a:lnTo>
                <a:lnTo>
                  <a:pt x="1555" y="249"/>
                </a:lnTo>
                <a:lnTo>
                  <a:pt x="1560" y="249"/>
                </a:lnTo>
                <a:lnTo>
                  <a:pt x="1560" y="244"/>
                </a:lnTo>
                <a:lnTo>
                  <a:pt x="1615" y="244"/>
                </a:lnTo>
                <a:lnTo>
                  <a:pt x="1615" y="239"/>
                </a:lnTo>
                <a:lnTo>
                  <a:pt x="1630" y="239"/>
                </a:lnTo>
                <a:lnTo>
                  <a:pt x="1630" y="234"/>
                </a:lnTo>
                <a:lnTo>
                  <a:pt x="1640" y="234"/>
                </a:lnTo>
                <a:lnTo>
                  <a:pt x="1640" y="229"/>
                </a:lnTo>
                <a:lnTo>
                  <a:pt x="1665" y="229"/>
                </a:lnTo>
                <a:lnTo>
                  <a:pt x="1665" y="224"/>
                </a:lnTo>
                <a:lnTo>
                  <a:pt x="1759" y="224"/>
                </a:lnTo>
                <a:lnTo>
                  <a:pt x="1759" y="219"/>
                </a:lnTo>
                <a:lnTo>
                  <a:pt x="1759" y="214"/>
                </a:lnTo>
                <a:lnTo>
                  <a:pt x="1774" y="214"/>
                </a:lnTo>
                <a:lnTo>
                  <a:pt x="1774" y="209"/>
                </a:lnTo>
                <a:lnTo>
                  <a:pt x="1784" y="209"/>
                </a:lnTo>
                <a:lnTo>
                  <a:pt x="1784" y="204"/>
                </a:lnTo>
                <a:lnTo>
                  <a:pt x="1784" y="199"/>
                </a:lnTo>
                <a:lnTo>
                  <a:pt x="1814" y="199"/>
                </a:lnTo>
                <a:lnTo>
                  <a:pt x="1814" y="194"/>
                </a:lnTo>
                <a:lnTo>
                  <a:pt x="1829" y="194"/>
                </a:lnTo>
                <a:lnTo>
                  <a:pt x="1829" y="189"/>
                </a:lnTo>
                <a:lnTo>
                  <a:pt x="1854" y="189"/>
                </a:lnTo>
                <a:lnTo>
                  <a:pt x="1854" y="184"/>
                </a:lnTo>
                <a:lnTo>
                  <a:pt x="1864" y="184"/>
                </a:lnTo>
                <a:lnTo>
                  <a:pt x="1864" y="180"/>
                </a:lnTo>
                <a:lnTo>
                  <a:pt x="1879" y="180"/>
                </a:lnTo>
                <a:lnTo>
                  <a:pt x="1879" y="175"/>
                </a:lnTo>
                <a:lnTo>
                  <a:pt x="1894" y="175"/>
                </a:lnTo>
                <a:lnTo>
                  <a:pt x="1894" y="170"/>
                </a:lnTo>
                <a:lnTo>
                  <a:pt x="1909" y="170"/>
                </a:lnTo>
                <a:lnTo>
                  <a:pt x="1909" y="165"/>
                </a:lnTo>
                <a:lnTo>
                  <a:pt x="1924" y="165"/>
                </a:lnTo>
                <a:lnTo>
                  <a:pt x="1924" y="160"/>
                </a:lnTo>
                <a:lnTo>
                  <a:pt x="1934" y="160"/>
                </a:lnTo>
                <a:lnTo>
                  <a:pt x="1934" y="155"/>
                </a:lnTo>
                <a:lnTo>
                  <a:pt x="1949" y="155"/>
                </a:lnTo>
                <a:lnTo>
                  <a:pt x="1949" y="150"/>
                </a:lnTo>
                <a:lnTo>
                  <a:pt x="1964" y="150"/>
                </a:lnTo>
                <a:lnTo>
                  <a:pt x="1964" y="145"/>
                </a:lnTo>
                <a:lnTo>
                  <a:pt x="1994" y="145"/>
                </a:lnTo>
                <a:lnTo>
                  <a:pt x="1994" y="140"/>
                </a:lnTo>
                <a:lnTo>
                  <a:pt x="2014" y="140"/>
                </a:lnTo>
                <a:lnTo>
                  <a:pt x="2014" y="135"/>
                </a:lnTo>
                <a:lnTo>
                  <a:pt x="2039" y="135"/>
                </a:lnTo>
                <a:lnTo>
                  <a:pt x="2039" y="130"/>
                </a:lnTo>
                <a:lnTo>
                  <a:pt x="2128" y="130"/>
                </a:lnTo>
                <a:lnTo>
                  <a:pt x="2128" y="125"/>
                </a:lnTo>
                <a:lnTo>
                  <a:pt x="2158" y="125"/>
                </a:lnTo>
                <a:lnTo>
                  <a:pt x="2158" y="120"/>
                </a:lnTo>
                <a:lnTo>
                  <a:pt x="2163" y="120"/>
                </a:lnTo>
                <a:lnTo>
                  <a:pt x="2163" y="110"/>
                </a:lnTo>
                <a:lnTo>
                  <a:pt x="2183" y="110"/>
                </a:lnTo>
                <a:lnTo>
                  <a:pt x="2183" y="105"/>
                </a:lnTo>
                <a:lnTo>
                  <a:pt x="2198" y="105"/>
                </a:lnTo>
                <a:lnTo>
                  <a:pt x="2198" y="100"/>
                </a:lnTo>
                <a:lnTo>
                  <a:pt x="2203" y="100"/>
                </a:lnTo>
                <a:lnTo>
                  <a:pt x="2203" y="95"/>
                </a:lnTo>
                <a:lnTo>
                  <a:pt x="2213" y="95"/>
                </a:lnTo>
                <a:lnTo>
                  <a:pt x="2213" y="90"/>
                </a:lnTo>
                <a:lnTo>
                  <a:pt x="2263" y="90"/>
                </a:lnTo>
                <a:lnTo>
                  <a:pt x="2263" y="80"/>
                </a:lnTo>
                <a:lnTo>
                  <a:pt x="2298" y="80"/>
                </a:lnTo>
                <a:lnTo>
                  <a:pt x="2298" y="75"/>
                </a:lnTo>
                <a:lnTo>
                  <a:pt x="2363" y="75"/>
                </a:lnTo>
                <a:lnTo>
                  <a:pt x="2363" y="70"/>
                </a:lnTo>
                <a:lnTo>
                  <a:pt x="2477" y="70"/>
                </a:lnTo>
                <a:lnTo>
                  <a:pt x="2477" y="60"/>
                </a:lnTo>
                <a:lnTo>
                  <a:pt x="2617" y="60"/>
                </a:lnTo>
                <a:lnTo>
                  <a:pt x="2617" y="50"/>
                </a:lnTo>
                <a:lnTo>
                  <a:pt x="2657" y="50"/>
                </a:lnTo>
                <a:lnTo>
                  <a:pt x="2657" y="40"/>
                </a:lnTo>
                <a:lnTo>
                  <a:pt x="2707" y="40"/>
                </a:lnTo>
                <a:lnTo>
                  <a:pt x="2707" y="25"/>
                </a:lnTo>
                <a:lnTo>
                  <a:pt x="2816" y="25"/>
                </a:lnTo>
                <a:lnTo>
                  <a:pt x="2816" y="15"/>
                </a:lnTo>
                <a:lnTo>
                  <a:pt x="2936" y="15"/>
                </a:lnTo>
                <a:lnTo>
                  <a:pt x="2936" y="0"/>
                </a:lnTo>
                <a:lnTo>
                  <a:pt x="3380" y="0"/>
                </a:lnTo>
              </a:path>
            </a:pathLst>
          </a:custGeom>
          <a:noFill/>
          <a:ln w="28575">
            <a:solidFill>
              <a:srgbClr val="FF00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5" name="Rectangle 57"/>
          <p:cNvSpPr>
            <a:spLocks noChangeArrowheads="1"/>
          </p:cNvSpPr>
          <p:nvPr/>
        </p:nvSpPr>
        <p:spPr bwMode="auto">
          <a:xfrm>
            <a:off x="498472" y="5573714"/>
            <a:ext cx="1298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O</a:t>
            </a:r>
            <a:endParaRPr lang="en-US" altLang="de-DE"/>
          </a:p>
        </p:txBody>
      </p:sp>
      <p:sp>
        <p:nvSpPr>
          <p:cNvPr id="56" name="Line 58"/>
          <p:cNvSpPr>
            <a:spLocks noChangeShapeType="1"/>
          </p:cNvSpPr>
          <p:nvPr/>
        </p:nvSpPr>
        <p:spPr bwMode="auto">
          <a:xfrm>
            <a:off x="476248" y="5772152"/>
            <a:ext cx="268269" cy="1588"/>
          </a:xfrm>
          <a:prstGeom prst="line">
            <a:avLst/>
          </a:prstGeom>
          <a:noFill/>
          <a:ln w="5">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7" name="Rectangle 59"/>
          <p:cNvSpPr>
            <a:spLocks noChangeArrowheads="1"/>
          </p:cNvSpPr>
          <p:nvPr/>
        </p:nvSpPr>
        <p:spPr bwMode="auto">
          <a:xfrm>
            <a:off x="900083" y="5573714"/>
            <a:ext cx="12022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N</a:t>
            </a:r>
            <a:endParaRPr lang="en-US" altLang="de-DE"/>
          </a:p>
        </p:txBody>
      </p:sp>
      <p:sp>
        <p:nvSpPr>
          <p:cNvPr id="58" name="Line 60"/>
          <p:cNvSpPr>
            <a:spLocks noChangeShapeType="1"/>
          </p:cNvSpPr>
          <p:nvPr/>
        </p:nvSpPr>
        <p:spPr bwMode="auto">
          <a:xfrm>
            <a:off x="871510" y="5772152"/>
            <a:ext cx="268269" cy="1588"/>
          </a:xfrm>
          <a:prstGeom prst="line">
            <a:avLst/>
          </a:prstGeom>
          <a:noFill/>
          <a:ln w="5">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9" name="Rectangle 61"/>
          <p:cNvSpPr>
            <a:spLocks noChangeArrowheads="1"/>
          </p:cNvSpPr>
          <p:nvPr/>
        </p:nvSpPr>
        <p:spPr bwMode="auto">
          <a:xfrm>
            <a:off x="1638220" y="5573714"/>
            <a:ext cx="216565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Number of patients at risk :</a:t>
            </a:r>
            <a:endParaRPr lang="en-US" altLang="de-DE"/>
          </a:p>
        </p:txBody>
      </p:sp>
      <p:sp>
        <p:nvSpPr>
          <p:cNvPr id="60" name="Line 62"/>
          <p:cNvSpPr>
            <a:spLocks noChangeShapeType="1"/>
          </p:cNvSpPr>
          <p:nvPr/>
        </p:nvSpPr>
        <p:spPr bwMode="auto">
          <a:xfrm>
            <a:off x="1504879" y="5772152"/>
            <a:ext cx="5333642" cy="1588"/>
          </a:xfrm>
          <a:prstGeom prst="line">
            <a:avLst/>
          </a:prstGeom>
          <a:noFill/>
          <a:ln w="5">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61" name="Rectangle 63"/>
          <p:cNvSpPr>
            <a:spLocks noChangeArrowheads="1"/>
          </p:cNvSpPr>
          <p:nvPr/>
        </p:nvSpPr>
        <p:spPr bwMode="auto">
          <a:xfrm>
            <a:off x="7432207" y="5573714"/>
            <a:ext cx="7987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Treatment</a:t>
            </a:r>
            <a:endParaRPr lang="en-US" altLang="de-DE"/>
          </a:p>
        </p:txBody>
      </p:sp>
      <p:sp>
        <p:nvSpPr>
          <p:cNvPr id="62" name="Rectangle 64"/>
          <p:cNvSpPr>
            <a:spLocks noChangeArrowheads="1"/>
          </p:cNvSpPr>
          <p:nvPr/>
        </p:nvSpPr>
        <p:spPr bwMode="auto">
          <a:xfrm>
            <a:off x="420690"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133</a:t>
            </a:r>
            <a:endParaRPr lang="en-US" altLang="de-DE"/>
          </a:p>
        </p:txBody>
      </p:sp>
      <p:sp>
        <p:nvSpPr>
          <p:cNvPr id="63" name="Rectangle 65"/>
          <p:cNvSpPr>
            <a:spLocks noChangeArrowheads="1"/>
          </p:cNvSpPr>
          <p:nvPr/>
        </p:nvSpPr>
        <p:spPr bwMode="auto">
          <a:xfrm>
            <a:off x="817538"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492</a:t>
            </a:r>
            <a:endParaRPr lang="en-US" altLang="de-DE"/>
          </a:p>
        </p:txBody>
      </p:sp>
      <p:sp>
        <p:nvSpPr>
          <p:cNvPr id="64" name="Rectangle 66"/>
          <p:cNvSpPr>
            <a:spLocks noChangeArrowheads="1"/>
          </p:cNvSpPr>
          <p:nvPr/>
        </p:nvSpPr>
        <p:spPr bwMode="auto">
          <a:xfrm>
            <a:off x="1449321"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428</a:t>
            </a:r>
            <a:endParaRPr lang="en-US" altLang="de-DE"/>
          </a:p>
        </p:txBody>
      </p:sp>
      <p:sp>
        <p:nvSpPr>
          <p:cNvPr id="65" name="Rectangle 67"/>
          <p:cNvSpPr>
            <a:spLocks noChangeArrowheads="1"/>
          </p:cNvSpPr>
          <p:nvPr/>
        </p:nvSpPr>
        <p:spPr bwMode="auto">
          <a:xfrm>
            <a:off x="2082691"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362</a:t>
            </a:r>
            <a:endParaRPr lang="en-US" altLang="de-DE"/>
          </a:p>
        </p:txBody>
      </p:sp>
      <p:sp>
        <p:nvSpPr>
          <p:cNvPr id="66" name="Rectangle 68"/>
          <p:cNvSpPr>
            <a:spLocks noChangeArrowheads="1"/>
          </p:cNvSpPr>
          <p:nvPr/>
        </p:nvSpPr>
        <p:spPr bwMode="auto">
          <a:xfrm>
            <a:off x="2716061"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289</a:t>
            </a:r>
            <a:endParaRPr lang="en-US" altLang="de-DE"/>
          </a:p>
        </p:txBody>
      </p:sp>
      <p:sp>
        <p:nvSpPr>
          <p:cNvPr id="67" name="Rectangle 69"/>
          <p:cNvSpPr>
            <a:spLocks noChangeArrowheads="1"/>
          </p:cNvSpPr>
          <p:nvPr/>
        </p:nvSpPr>
        <p:spPr bwMode="auto">
          <a:xfrm>
            <a:off x="3349431"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226</a:t>
            </a:r>
            <a:endParaRPr lang="en-US" altLang="de-DE"/>
          </a:p>
        </p:txBody>
      </p:sp>
      <p:sp>
        <p:nvSpPr>
          <p:cNvPr id="68" name="Rectangle 70"/>
          <p:cNvSpPr>
            <a:spLocks noChangeArrowheads="1"/>
          </p:cNvSpPr>
          <p:nvPr/>
        </p:nvSpPr>
        <p:spPr bwMode="auto">
          <a:xfrm>
            <a:off x="3982801" y="5795964"/>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159</a:t>
            </a:r>
            <a:endParaRPr lang="en-US" altLang="de-DE"/>
          </a:p>
        </p:txBody>
      </p:sp>
      <p:sp>
        <p:nvSpPr>
          <p:cNvPr id="69" name="Rectangle 71"/>
          <p:cNvSpPr>
            <a:spLocks noChangeArrowheads="1"/>
          </p:cNvSpPr>
          <p:nvPr/>
        </p:nvSpPr>
        <p:spPr bwMode="auto">
          <a:xfrm>
            <a:off x="4665380" y="5795964"/>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79</a:t>
            </a:r>
            <a:endParaRPr lang="en-US" altLang="de-DE"/>
          </a:p>
        </p:txBody>
      </p:sp>
      <p:sp>
        <p:nvSpPr>
          <p:cNvPr id="70" name="Rectangle 72"/>
          <p:cNvSpPr>
            <a:spLocks noChangeArrowheads="1"/>
          </p:cNvSpPr>
          <p:nvPr/>
        </p:nvSpPr>
        <p:spPr bwMode="auto">
          <a:xfrm>
            <a:off x="5298750" y="5795964"/>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35</a:t>
            </a:r>
            <a:endParaRPr lang="en-US" altLang="de-DE"/>
          </a:p>
        </p:txBody>
      </p:sp>
      <p:sp>
        <p:nvSpPr>
          <p:cNvPr id="71" name="Rectangle 73"/>
          <p:cNvSpPr>
            <a:spLocks noChangeArrowheads="1"/>
          </p:cNvSpPr>
          <p:nvPr/>
        </p:nvSpPr>
        <p:spPr bwMode="auto">
          <a:xfrm>
            <a:off x="5979742" y="5795964"/>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6</a:t>
            </a:r>
            <a:endParaRPr lang="en-US" altLang="de-DE"/>
          </a:p>
        </p:txBody>
      </p:sp>
      <p:sp>
        <p:nvSpPr>
          <p:cNvPr id="72" name="Rectangle 74"/>
          <p:cNvSpPr>
            <a:spLocks noChangeArrowheads="1"/>
          </p:cNvSpPr>
          <p:nvPr/>
        </p:nvSpPr>
        <p:spPr bwMode="auto">
          <a:xfrm>
            <a:off x="6613112" y="5795964"/>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a:t>
            </a:r>
            <a:endParaRPr lang="en-US" altLang="de-DE"/>
          </a:p>
        </p:txBody>
      </p:sp>
      <p:sp>
        <p:nvSpPr>
          <p:cNvPr id="73" name="Rectangle 75"/>
          <p:cNvSpPr>
            <a:spLocks noChangeArrowheads="1"/>
          </p:cNvSpPr>
          <p:nvPr/>
        </p:nvSpPr>
        <p:spPr bwMode="auto">
          <a:xfrm>
            <a:off x="420690" y="604837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136</a:t>
            </a:r>
            <a:endParaRPr lang="en-US" altLang="de-DE"/>
          </a:p>
        </p:txBody>
      </p:sp>
      <p:sp>
        <p:nvSpPr>
          <p:cNvPr id="74" name="Rectangle 76"/>
          <p:cNvSpPr>
            <a:spLocks noChangeArrowheads="1"/>
          </p:cNvSpPr>
          <p:nvPr/>
        </p:nvSpPr>
        <p:spPr bwMode="auto">
          <a:xfrm>
            <a:off x="817538" y="604837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493</a:t>
            </a:r>
            <a:endParaRPr lang="en-US" altLang="de-DE"/>
          </a:p>
        </p:txBody>
      </p:sp>
      <p:sp>
        <p:nvSpPr>
          <p:cNvPr id="75" name="Rectangle 77"/>
          <p:cNvSpPr>
            <a:spLocks noChangeArrowheads="1"/>
          </p:cNvSpPr>
          <p:nvPr/>
        </p:nvSpPr>
        <p:spPr bwMode="auto">
          <a:xfrm>
            <a:off x="1449321" y="604837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433</a:t>
            </a:r>
            <a:endParaRPr lang="en-US" altLang="de-DE"/>
          </a:p>
        </p:txBody>
      </p:sp>
      <p:sp>
        <p:nvSpPr>
          <p:cNvPr id="76" name="Rectangle 78"/>
          <p:cNvSpPr>
            <a:spLocks noChangeArrowheads="1"/>
          </p:cNvSpPr>
          <p:nvPr/>
        </p:nvSpPr>
        <p:spPr bwMode="auto">
          <a:xfrm>
            <a:off x="2082691" y="604837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336</a:t>
            </a:r>
            <a:endParaRPr lang="en-US" altLang="de-DE"/>
          </a:p>
        </p:txBody>
      </p:sp>
      <p:sp>
        <p:nvSpPr>
          <p:cNvPr id="77" name="Rectangle 79"/>
          <p:cNvSpPr>
            <a:spLocks noChangeArrowheads="1"/>
          </p:cNvSpPr>
          <p:nvPr/>
        </p:nvSpPr>
        <p:spPr bwMode="auto">
          <a:xfrm>
            <a:off x="2716061" y="604837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250</a:t>
            </a:r>
            <a:endParaRPr lang="en-US" altLang="de-DE"/>
          </a:p>
        </p:txBody>
      </p:sp>
      <p:sp>
        <p:nvSpPr>
          <p:cNvPr id="78" name="Rectangle 80"/>
          <p:cNvSpPr>
            <a:spLocks noChangeArrowheads="1"/>
          </p:cNvSpPr>
          <p:nvPr/>
        </p:nvSpPr>
        <p:spPr bwMode="auto">
          <a:xfrm>
            <a:off x="3349431" y="6048377"/>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187</a:t>
            </a:r>
            <a:endParaRPr lang="en-US" altLang="de-DE"/>
          </a:p>
        </p:txBody>
      </p:sp>
      <p:sp>
        <p:nvSpPr>
          <p:cNvPr id="79" name="Rectangle 81"/>
          <p:cNvSpPr>
            <a:spLocks noChangeArrowheads="1"/>
          </p:cNvSpPr>
          <p:nvPr/>
        </p:nvSpPr>
        <p:spPr bwMode="auto">
          <a:xfrm>
            <a:off x="3982801" y="6048377"/>
            <a:ext cx="2697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115</a:t>
            </a:r>
            <a:endParaRPr lang="en-US" altLang="de-DE"/>
          </a:p>
        </p:txBody>
      </p:sp>
      <p:sp>
        <p:nvSpPr>
          <p:cNvPr id="80" name="Rectangle 82"/>
          <p:cNvSpPr>
            <a:spLocks noChangeArrowheads="1"/>
          </p:cNvSpPr>
          <p:nvPr/>
        </p:nvSpPr>
        <p:spPr bwMode="auto">
          <a:xfrm>
            <a:off x="4665380" y="604837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48</a:t>
            </a:r>
            <a:endParaRPr lang="en-US" altLang="de-DE"/>
          </a:p>
        </p:txBody>
      </p:sp>
      <p:sp>
        <p:nvSpPr>
          <p:cNvPr id="81" name="Rectangle 83"/>
          <p:cNvSpPr>
            <a:spLocks noChangeArrowheads="1"/>
          </p:cNvSpPr>
          <p:nvPr/>
        </p:nvSpPr>
        <p:spPr bwMode="auto">
          <a:xfrm>
            <a:off x="5298750" y="604837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25</a:t>
            </a:r>
            <a:endParaRPr lang="en-US" altLang="de-DE"/>
          </a:p>
        </p:txBody>
      </p:sp>
      <p:sp>
        <p:nvSpPr>
          <p:cNvPr id="82" name="Rectangle 84"/>
          <p:cNvSpPr>
            <a:spLocks noChangeArrowheads="1"/>
          </p:cNvSpPr>
          <p:nvPr/>
        </p:nvSpPr>
        <p:spPr bwMode="auto">
          <a:xfrm>
            <a:off x="5979742" y="6048377"/>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6</a:t>
            </a:r>
            <a:endParaRPr lang="en-US" altLang="de-DE"/>
          </a:p>
        </p:txBody>
      </p:sp>
      <p:sp>
        <p:nvSpPr>
          <p:cNvPr id="83" name="Rectangle 85"/>
          <p:cNvSpPr>
            <a:spLocks noChangeArrowheads="1"/>
          </p:cNvSpPr>
          <p:nvPr/>
        </p:nvSpPr>
        <p:spPr bwMode="auto">
          <a:xfrm>
            <a:off x="6613112" y="6048377"/>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0</a:t>
            </a:r>
            <a:endParaRPr lang="en-US" altLang="de-DE"/>
          </a:p>
        </p:txBody>
      </p:sp>
      <p:sp>
        <p:nvSpPr>
          <p:cNvPr id="84" name="Line 108"/>
          <p:cNvSpPr>
            <a:spLocks noChangeShapeType="1"/>
          </p:cNvSpPr>
          <p:nvPr/>
        </p:nvSpPr>
        <p:spPr bwMode="auto">
          <a:xfrm>
            <a:off x="6955989" y="5875339"/>
            <a:ext cx="396848" cy="158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85" name="Rectangle 109"/>
          <p:cNvSpPr>
            <a:spLocks noChangeArrowheads="1"/>
          </p:cNvSpPr>
          <p:nvPr/>
        </p:nvSpPr>
        <p:spPr bwMode="auto">
          <a:xfrm>
            <a:off x="7432207" y="5795964"/>
            <a:ext cx="13515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Immediate (P Ca)</a:t>
            </a:r>
            <a:endParaRPr lang="en-US" altLang="de-DE"/>
          </a:p>
        </p:txBody>
      </p:sp>
      <p:sp>
        <p:nvSpPr>
          <p:cNvPr id="86" name="Line 110"/>
          <p:cNvSpPr>
            <a:spLocks noChangeShapeType="1"/>
          </p:cNvSpPr>
          <p:nvPr/>
        </p:nvSpPr>
        <p:spPr bwMode="auto">
          <a:xfrm>
            <a:off x="6955989" y="6127752"/>
            <a:ext cx="396848" cy="1588"/>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87" name="Rectangle 111"/>
          <p:cNvSpPr>
            <a:spLocks noChangeArrowheads="1"/>
          </p:cNvSpPr>
          <p:nvPr/>
        </p:nvSpPr>
        <p:spPr bwMode="auto">
          <a:xfrm>
            <a:off x="7432207" y="6048377"/>
            <a:ext cx="121206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300" b="1"/>
              <a:t>Deferred (P Ca)</a:t>
            </a:r>
            <a:endParaRPr lang="en-US" altLang="de-DE"/>
          </a:p>
        </p:txBody>
      </p:sp>
      <p:cxnSp>
        <p:nvCxnSpPr>
          <p:cNvPr id="88" name="Straight Connector 119"/>
          <p:cNvCxnSpPr/>
          <p:nvPr/>
        </p:nvCxnSpPr>
        <p:spPr bwMode="auto">
          <a:xfrm rot="5400000" flipH="1" flipV="1">
            <a:off x="3394871" y="4226721"/>
            <a:ext cx="1598613" cy="41275"/>
          </a:xfrm>
          <a:prstGeom prst="line">
            <a:avLst/>
          </a:prstGeom>
          <a:ln w="254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TextBox 124"/>
          <p:cNvSpPr txBox="1">
            <a:spLocks noChangeArrowheads="1"/>
          </p:cNvSpPr>
          <p:nvPr/>
        </p:nvSpPr>
        <p:spPr bwMode="auto">
          <a:xfrm>
            <a:off x="4286022" y="4279491"/>
            <a:ext cx="2357296"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a:solidFill>
                  <a:srgbClr val="FFFF00"/>
                </a:solidFill>
                <a:latin typeface="Calibri" pitchFamily="34" charset="0"/>
              </a:rPr>
              <a:t>21.0% (CI: 17.3-24.7%)</a:t>
            </a:r>
          </a:p>
        </p:txBody>
      </p:sp>
      <p:sp>
        <p:nvSpPr>
          <p:cNvPr id="90" name="TextBox 126"/>
          <p:cNvSpPr txBox="1">
            <a:spLocks noChangeArrowheads="1"/>
          </p:cNvSpPr>
          <p:nvPr/>
        </p:nvSpPr>
        <p:spPr bwMode="auto">
          <a:xfrm>
            <a:off x="4286022" y="3617913"/>
            <a:ext cx="2071563"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de-DE" sz="1600" b="1" dirty="0">
                <a:solidFill>
                  <a:srgbClr val="FF0066"/>
                </a:solidFill>
                <a:latin typeface="Calibri" pitchFamily="34" charset="0"/>
              </a:rPr>
              <a:t>22.2% (CI: 18.4-25.9%)</a:t>
            </a:r>
          </a:p>
        </p:txBody>
      </p:sp>
      <p:sp>
        <p:nvSpPr>
          <p:cNvPr id="6" name="Rectangle 121"/>
          <p:cNvSpPr>
            <a:spLocks noChangeArrowheads="1"/>
          </p:cNvSpPr>
          <p:nvPr/>
        </p:nvSpPr>
        <p:spPr bwMode="auto">
          <a:xfrm>
            <a:off x="1428752" y="1643065"/>
            <a:ext cx="2808782" cy="92333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a:solidFill>
                  <a:srgbClr val="000000"/>
                </a:solidFill>
                <a:latin typeface="Calibri" pitchFamily="34" charset="0"/>
              </a:rPr>
              <a:t>Deferred/immediate</a:t>
            </a:r>
          </a:p>
          <a:p>
            <a:pPr eaLnBrk="0" fontAlgn="base" hangingPunct="0">
              <a:spcBef>
                <a:spcPct val="0"/>
              </a:spcBef>
              <a:spcAft>
                <a:spcPct val="0"/>
              </a:spcAft>
            </a:pPr>
            <a:r>
              <a:rPr lang="en-US" altLang="de-DE">
                <a:solidFill>
                  <a:srgbClr val="000000"/>
                </a:solidFill>
                <a:latin typeface="Calibri" pitchFamily="34" charset="0"/>
              </a:rPr>
              <a:t>HR=1.17 (95%CI: 0.92-1.49) </a:t>
            </a:r>
          </a:p>
          <a:p>
            <a:pPr eaLnBrk="0" fontAlgn="base" hangingPunct="0">
              <a:spcBef>
                <a:spcPct val="0"/>
              </a:spcBef>
              <a:spcAft>
                <a:spcPct val="0"/>
              </a:spcAft>
            </a:pPr>
            <a:r>
              <a:rPr lang="en-US" altLang="de-DE" b="1">
                <a:solidFill>
                  <a:srgbClr val="000000"/>
                </a:solidFill>
                <a:latin typeface="Calibri" pitchFamily="34" charset="0"/>
              </a:rPr>
              <a:t>P=0.19</a:t>
            </a:r>
          </a:p>
        </p:txBody>
      </p:sp>
      <p:sp>
        <p:nvSpPr>
          <p:cNvPr id="91" name="Title 1"/>
          <p:cNvSpPr txBox="1">
            <a:spLocks/>
          </p:cNvSpPr>
          <p:nvPr/>
        </p:nvSpPr>
        <p:spPr>
          <a:xfrm>
            <a:off x="395536" y="371475"/>
            <a:ext cx="8458200" cy="1000125"/>
          </a:xfrm>
          <a:prstGeom prst="rect">
            <a:avLst/>
          </a:prstGeom>
        </p:spPr>
        <p:txBody>
          <a:bodyPr/>
          <a:lstStyle/>
          <a:p>
            <a:pPr algn="ctr" fontAlgn="base">
              <a:spcBef>
                <a:spcPct val="0"/>
              </a:spcBef>
              <a:spcAft>
                <a:spcPct val="0"/>
              </a:spcAft>
              <a:defRPr/>
            </a:pPr>
            <a:r>
              <a:rPr lang="en-US" sz="4400" kern="0" dirty="0" err="1" smtClean="0">
                <a:solidFill>
                  <a:srgbClr val="FFFF00"/>
                </a:solidFill>
              </a:rPr>
              <a:t>Prostatakarzinom</a:t>
            </a:r>
            <a:r>
              <a:rPr lang="en-US" sz="4400" kern="0" dirty="0" smtClean="0">
                <a:solidFill>
                  <a:srgbClr val="FFFF00"/>
                </a:solidFill>
              </a:rPr>
              <a:t> </a:t>
            </a:r>
            <a:r>
              <a:rPr lang="en-US" sz="4400" kern="0" dirty="0" err="1" smtClean="0">
                <a:solidFill>
                  <a:srgbClr val="FFFF00"/>
                </a:solidFill>
              </a:rPr>
              <a:t>Mortalität</a:t>
            </a:r>
            <a:endParaRPr lang="en-US" sz="4400" kern="0" dirty="0">
              <a:solidFill>
                <a:srgbClr val="FFFF00"/>
              </a:solidFill>
            </a:endParaRPr>
          </a:p>
        </p:txBody>
      </p:sp>
    </p:spTree>
    <p:extLst>
      <p:ext uri="{BB962C8B-B14F-4D97-AF65-F5344CB8AC3E}">
        <p14:creationId xmlns:p14="http://schemas.microsoft.com/office/powerpoint/2010/main" val="1490407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3" name="Picture 5" descr="Charles B. Hugg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186" y="1870364"/>
            <a:ext cx="1662542" cy="2315224"/>
          </a:xfrm>
          <a:prstGeom prst="rect">
            <a:avLst/>
          </a:prstGeom>
          <a:noFill/>
          <a:extLst>
            <a:ext uri="{909E8E84-426E-40DD-AFC4-6F175D3DCCD1}">
              <a14:hiddenFill xmlns:a14="http://schemas.microsoft.com/office/drawing/2010/main">
                <a:solidFill>
                  <a:srgbClr val="FFFFFF"/>
                </a:solidFill>
              </a14:hiddenFill>
            </a:ext>
          </a:extLst>
        </p:spPr>
      </p:pic>
      <p:sp>
        <p:nvSpPr>
          <p:cNvPr id="539655" name="Rectangle 7"/>
          <p:cNvSpPr>
            <a:spLocks noChangeArrowheads="1"/>
          </p:cNvSpPr>
          <p:nvPr/>
        </p:nvSpPr>
        <p:spPr bwMode="auto">
          <a:xfrm>
            <a:off x="714375" y="2195080"/>
            <a:ext cx="9144000" cy="37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de-CH"/>
          </a:p>
        </p:txBody>
      </p:sp>
      <p:pic>
        <p:nvPicPr>
          <p:cNvPr id="539657" name="Picture 9" descr="http://www.usrf.org/images/Huggins_Scott_Hod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908" y="1870367"/>
            <a:ext cx="4207444" cy="2373673"/>
          </a:xfrm>
          <a:prstGeom prst="rect">
            <a:avLst/>
          </a:prstGeom>
          <a:noFill/>
          <a:extLst>
            <a:ext uri="{909E8E84-426E-40DD-AFC4-6F175D3DCCD1}">
              <a14:hiddenFill xmlns:a14="http://schemas.microsoft.com/office/drawing/2010/main">
                <a:solidFill>
                  <a:srgbClr val="FFFFFF"/>
                </a:solidFill>
              </a14:hiddenFill>
            </a:ext>
          </a:extLst>
        </p:spPr>
      </p:pic>
      <p:sp>
        <p:nvSpPr>
          <p:cNvPr id="539658" name="Text Box 10"/>
          <p:cNvSpPr txBox="1">
            <a:spLocks noChangeArrowheads="1"/>
          </p:cNvSpPr>
          <p:nvPr/>
        </p:nvSpPr>
        <p:spPr bwMode="auto">
          <a:xfrm>
            <a:off x="2947039" y="623455"/>
            <a:ext cx="3284554"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sz="2800">
                <a:solidFill>
                  <a:srgbClr val="FFFF00"/>
                </a:solidFill>
                <a:latin typeface="Arial" charset="0"/>
              </a:rPr>
              <a:t>Charles B. Huggins</a:t>
            </a:r>
          </a:p>
        </p:txBody>
      </p:sp>
      <p:pic>
        <p:nvPicPr>
          <p:cNvPr id="53965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185" y="4429129"/>
            <a:ext cx="6580909" cy="225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233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nvSpPr>
        <p:spPr bwMode="auto">
          <a:xfrm>
            <a:off x="1063674" y="1341569"/>
            <a:ext cx="6353642" cy="3891824"/>
          </a:xfrm>
          <a:custGeom>
            <a:avLst/>
            <a:gdLst>
              <a:gd name="T0" fmla="*/ 0 w 800"/>
              <a:gd name="T1" fmla="*/ 0 h 510"/>
              <a:gd name="T2" fmla="*/ 0 w 800"/>
              <a:gd name="T3" fmla="*/ 2147483647 h 510"/>
              <a:gd name="T4" fmla="*/ 2147483647 w 800"/>
              <a:gd name="T5" fmla="*/ 2147483647 h 510"/>
              <a:gd name="T6" fmla="*/ 0 60000 65536"/>
              <a:gd name="T7" fmla="*/ 0 60000 65536"/>
              <a:gd name="T8" fmla="*/ 0 60000 65536"/>
              <a:gd name="T9" fmla="*/ 0 w 800"/>
              <a:gd name="T10" fmla="*/ 0 h 510"/>
              <a:gd name="T11" fmla="*/ 800 w 800"/>
              <a:gd name="T12" fmla="*/ 510 h 510"/>
            </a:gdLst>
            <a:ahLst/>
            <a:cxnLst>
              <a:cxn ang="T6">
                <a:pos x="T0" y="T1"/>
              </a:cxn>
              <a:cxn ang="T7">
                <a:pos x="T2" y="T3"/>
              </a:cxn>
              <a:cxn ang="T8">
                <a:pos x="T4" y="T5"/>
              </a:cxn>
            </a:cxnLst>
            <a:rect l="T9" t="T10" r="T11" b="T12"/>
            <a:pathLst>
              <a:path w="800" h="510">
                <a:moveTo>
                  <a:pt x="0" y="0"/>
                </a:moveTo>
                <a:lnTo>
                  <a:pt x="0" y="510"/>
                </a:lnTo>
                <a:lnTo>
                  <a:pt x="800" y="510"/>
                </a:lnTo>
              </a:path>
            </a:pathLst>
          </a:custGeom>
          <a:noFill/>
          <a:ln w="793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 name="Rectangle 7"/>
          <p:cNvSpPr>
            <a:spLocks noChangeArrowheads="1"/>
          </p:cNvSpPr>
          <p:nvPr/>
        </p:nvSpPr>
        <p:spPr bwMode="auto">
          <a:xfrm>
            <a:off x="7496371" y="5111026"/>
            <a:ext cx="586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(years)</a:t>
            </a:r>
            <a:endParaRPr lang="en-US" altLang="de-DE"/>
          </a:p>
        </p:txBody>
      </p:sp>
      <p:sp>
        <p:nvSpPr>
          <p:cNvPr id="5" name="Rectangle 8"/>
          <p:cNvSpPr>
            <a:spLocks noChangeArrowheads="1"/>
          </p:cNvSpPr>
          <p:nvPr/>
        </p:nvSpPr>
        <p:spPr bwMode="auto">
          <a:xfrm>
            <a:off x="977299" y="538529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6" name="Line 9"/>
          <p:cNvSpPr>
            <a:spLocks noChangeShapeType="1"/>
          </p:cNvSpPr>
          <p:nvPr/>
        </p:nvSpPr>
        <p:spPr bwMode="auto">
          <a:xfrm>
            <a:off x="1063674"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7" name="Rectangle 10"/>
          <p:cNvSpPr>
            <a:spLocks noChangeArrowheads="1"/>
          </p:cNvSpPr>
          <p:nvPr/>
        </p:nvSpPr>
        <p:spPr bwMode="auto">
          <a:xfrm>
            <a:off x="1612664" y="538529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a:t>
            </a:r>
            <a:endParaRPr lang="en-US" altLang="de-DE"/>
          </a:p>
        </p:txBody>
      </p:sp>
      <p:sp>
        <p:nvSpPr>
          <p:cNvPr id="8" name="Line 11"/>
          <p:cNvSpPr>
            <a:spLocks noChangeShapeType="1"/>
          </p:cNvSpPr>
          <p:nvPr/>
        </p:nvSpPr>
        <p:spPr bwMode="auto">
          <a:xfrm>
            <a:off x="1699038"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9" name="Rectangle 12"/>
          <p:cNvSpPr>
            <a:spLocks noChangeArrowheads="1"/>
          </p:cNvSpPr>
          <p:nvPr/>
        </p:nvSpPr>
        <p:spPr bwMode="auto">
          <a:xfrm>
            <a:off x="2248028" y="538529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a:t>
            </a:r>
            <a:endParaRPr lang="en-US" altLang="de-DE"/>
          </a:p>
        </p:txBody>
      </p:sp>
      <p:sp>
        <p:nvSpPr>
          <p:cNvPr id="10" name="Line 13"/>
          <p:cNvSpPr>
            <a:spLocks noChangeShapeType="1"/>
          </p:cNvSpPr>
          <p:nvPr/>
        </p:nvSpPr>
        <p:spPr bwMode="auto">
          <a:xfrm>
            <a:off x="2334403"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1" name="Rectangle 14"/>
          <p:cNvSpPr>
            <a:spLocks noChangeArrowheads="1"/>
          </p:cNvSpPr>
          <p:nvPr/>
        </p:nvSpPr>
        <p:spPr bwMode="auto">
          <a:xfrm>
            <a:off x="2883392" y="538529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12" name="Line 15"/>
          <p:cNvSpPr>
            <a:spLocks noChangeShapeType="1"/>
          </p:cNvSpPr>
          <p:nvPr/>
        </p:nvSpPr>
        <p:spPr bwMode="auto">
          <a:xfrm>
            <a:off x="2969767"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3" name="Rectangle 16"/>
          <p:cNvSpPr>
            <a:spLocks noChangeArrowheads="1"/>
          </p:cNvSpPr>
          <p:nvPr/>
        </p:nvSpPr>
        <p:spPr bwMode="auto">
          <a:xfrm>
            <a:off x="3518756" y="538529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a:t>
            </a:r>
            <a:endParaRPr lang="en-US" altLang="de-DE"/>
          </a:p>
        </p:txBody>
      </p:sp>
      <p:sp>
        <p:nvSpPr>
          <p:cNvPr id="14" name="Line 17"/>
          <p:cNvSpPr>
            <a:spLocks noChangeShapeType="1"/>
          </p:cNvSpPr>
          <p:nvPr/>
        </p:nvSpPr>
        <p:spPr bwMode="auto">
          <a:xfrm>
            <a:off x="3605131"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5" name="Rectangle 18"/>
          <p:cNvSpPr>
            <a:spLocks noChangeArrowheads="1"/>
          </p:cNvSpPr>
          <p:nvPr/>
        </p:nvSpPr>
        <p:spPr bwMode="auto">
          <a:xfrm>
            <a:off x="4105810" y="53852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a:t>
            </a:r>
            <a:endParaRPr lang="en-US" altLang="de-DE"/>
          </a:p>
        </p:txBody>
      </p:sp>
      <p:sp>
        <p:nvSpPr>
          <p:cNvPr id="16" name="Line 19"/>
          <p:cNvSpPr>
            <a:spLocks noChangeShapeType="1"/>
          </p:cNvSpPr>
          <p:nvPr/>
        </p:nvSpPr>
        <p:spPr bwMode="auto">
          <a:xfrm>
            <a:off x="4240495"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7" name="Rectangle 20"/>
          <p:cNvSpPr>
            <a:spLocks noChangeArrowheads="1"/>
          </p:cNvSpPr>
          <p:nvPr/>
        </p:nvSpPr>
        <p:spPr bwMode="auto">
          <a:xfrm>
            <a:off x="4741174" y="53852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12</a:t>
            </a:r>
            <a:endParaRPr lang="en-US" altLang="de-DE"/>
          </a:p>
        </p:txBody>
      </p:sp>
      <p:sp>
        <p:nvSpPr>
          <p:cNvPr id="18" name="Line 21"/>
          <p:cNvSpPr>
            <a:spLocks noChangeShapeType="1"/>
          </p:cNvSpPr>
          <p:nvPr/>
        </p:nvSpPr>
        <p:spPr bwMode="auto">
          <a:xfrm>
            <a:off x="4875859"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9" name="Rectangle 22"/>
          <p:cNvSpPr>
            <a:spLocks noChangeArrowheads="1"/>
          </p:cNvSpPr>
          <p:nvPr/>
        </p:nvSpPr>
        <p:spPr bwMode="auto">
          <a:xfrm>
            <a:off x="5376538" y="53852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14</a:t>
            </a:r>
            <a:endParaRPr lang="en-US" altLang="de-DE"/>
          </a:p>
        </p:txBody>
      </p:sp>
      <p:sp>
        <p:nvSpPr>
          <p:cNvPr id="20" name="Line 23"/>
          <p:cNvSpPr>
            <a:spLocks noChangeShapeType="1"/>
          </p:cNvSpPr>
          <p:nvPr/>
        </p:nvSpPr>
        <p:spPr bwMode="auto">
          <a:xfrm>
            <a:off x="5511224"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1" name="Rectangle 24"/>
          <p:cNvSpPr>
            <a:spLocks noChangeArrowheads="1"/>
          </p:cNvSpPr>
          <p:nvPr/>
        </p:nvSpPr>
        <p:spPr bwMode="auto">
          <a:xfrm>
            <a:off x="6011902" y="53852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16</a:t>
            </a:r>
            <a:endParaRPr lang="en-US" altLang="de-DE"/>
          </a:p>
        </p:txBody>
      </p:sp>
      <p:sp>
        <p:nvSpPr>
          <p:cNvPr id="22" name="Line 25"/>
          <p:cNvSpPr>
            <a:spLocks noChangeShapeType="1"/>
          </p:cNvSpPr>
          <p:nvPr/>
        </p:nvSpPr>
        <p:spPr bwMode="auto">
          <a:xfrm>
            <a:off x="6146588"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3" name="Rectangle 26"/>
          <p:cNvSpPr>
            <a:spLocks noChangeArrowheads="1"/>
          </p:cNvSpPr>
          <p:nvPr/>
        </p:nvSpPr>
        <p:spPr bwMode="auto">
          <a:xfrm>
            <a:off x="6647266" y="53852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18</a:t>
            </a:r>
            <a:endParaRPr lang="en-US" altLang="de-DE"/>
          </a:p>
        </p:txBody>
      </p:sp>
      <p:sp>
        <p:nvSpPr>
          <p:cNvPr id="24" name="Line 27"/>
          <p:cNvSpPr>
            <a:spLocks noChangeShapeType="1"/>
          </p:cNvSpPr>
          <p:nvPr/>
        </p:nvSpPr>
        <p:spPr bwMode="auto">
          <a:xfrm>
            <a:off x="6781952"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5" name="Rectangle 28"/>
          <p:cNvSpPr>
            <a:spLocks noChangeArrowheads="1"/>
          </p:cNvSpPr>
          <p:nvPr/>
        </p:nvSpPr>
        <p:spPr bwMode="auto">
          <a:xfrm>
            <a:off x="7282631" y="53852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a:t>
            </a:r>
            <a:endParaRPr lang="en-US" altLang="de-DE"/>
          </a:p>
        </p:txBody>
      </p:sp>
      <p:sp>
        <p:nvSpPr>
          <p:cNvPr id="26" name="Line 29"/>
          <p:cNvSpPr>
            <a:spLocks noChangeShapeType="1"/>
          </p:cNvSpPr>
          <p:nvPr/>
        </p:nvSpPr>
        <p:spPr bwMode="auto">
          <a:xfrm>
            <a:off x="7417316" y="5233393"/>
            <a:ext cx="1464" cy="7595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7" name="Rectangle 30"/>
          <p:cNvSpPr>
            <a:spLocks noChangeArrowheads="1"/>
          </p:cNvSpPr>
          <p:nvPr/>
        </p:nvSpPr>
        <p:spPr bwMode="auto">
          <a:xfrm>
            <a:off x="731352" y="511102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28" name="Line 31"/>
          <p:cNvSpPr>
            <a:spLocks noChangeShapeType="1"/>
          </p:cNvSpPr>
          <p:nvPr/>
        </p:nvSpPr>
        <p:spPr bwMode="auto">
          <a:xfrm>
            <a:off x="984620" y="5233393"/>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9" name="Rectangle 32"/>
          <p:cNvSpPr>
            <a:spLocks noChangeArrowheads="1"/>
          </p:cNvSpPr>
          <p:nvPr/>
        </p:nvSpPr>
        <p:spPr bwMode="auto">
          <a:xfrm>
            <a:off x="636194" y="472142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a:t>
            </a:r>
            <a:endParaRPr lang="en-US" altLang="de-DE"/>
          </a:p>
        </p:txBody>
      </p:sp>
      <p:sp>
        <p:nvSpPr>
          <p:cNvPr id="30" name="Line 33"/>
          <p:cNvSpPr>
            <a:spLocks noChangeShapeType="1"/>
          </p:cNvSpPr>
          <p:nvPr/>
        </p:nvSpPr>
        <p:spPr bwMode="auto">
          <a:xfrm>
            <a:off x="984620" y="4843789"/>
            <a:ext cx="79055" cy="1406"/>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31" name="Rectangle 34"/>
          <p:cNvSpPr>
            <a:spLocks noChangeArrowheads="1"/>
          </p:cNvSpPr>
          <p:nvPr/>
        </p:nvSpPr>
        <p:spPr bwMode="auto">
          <a:xfrm>
            <a:off x="636194" y="433181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a:t>
            </a:r>
            <a:endParaRPr lang="en-US" altLang="de-DE"/>
          </a:p>
        </p:txBody>
      </p:sp>
      <p:sp>
        <p:nvSpPr>
          <p:cNvPr id="32" name="Line 35"/>
          <p:cNvSpPr>
            <a:spLocks noChangeShapeType="1"/>
          </p:cNvSpPr>
          <p:nvPr/>
        </p:nvSpPr>
        <p:spPr bwMode="auto">
          <a:xfrm>
            <a:off x="984620" y="4454185"/>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3" name="Rectangle 36"/>
          <p:cNvSpPr>
            <a:spLocks noChangeArrowheads="1"/>
          </p:cNvSpPr>
          <p:nvPr/>
        </p:nvSpPr>
        <p:spPr bwMode="auto">
          <a:xfrm>
            <a:off x="636194" y="394362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30</a:t>
            </a:r>
            <a:endParaRPr lang="en-US" altLang="de-DE"/>
          </a:p>
        </p:txBody>
      </p:sp>
      <p:sp>
        <p:nvSpPr>
          <p:cNvPr id="34" name="Line 37"/>
          <p:cNvSpPr>
            <a:spLocks noChangeShapeType="1"/>
          </p:cNvSpPr>
          <p:nvPr/>
        </p:nvSpPr>
        <p:spPr bwMode="auto">
          <a:xfrm>
            <a:off x="984620" y="4065987"/>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5" name="Rectangle 38"/>
          <p:cNvSpPr>
            <a:spLocks noChangeArrowheads="1"/>
          </p:cNvSpPr>
          <p:nvPr/>
        </p:nvSpPr>
        <p:spPr bwMode="auto">
          <a:xfrm>
            <a:off x="636194" y="355401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40</a:t>
            </a:r>
            <a:endParaRPr lang="en-US" altLang="de-DE"/>
          </a:p>
        </p:txBody>
      </p:sp>
      <p:sp>
        <p:nvSpPr>
          <p:cNvPr id="36" name="Line 39"/>
          <p:cNvSpPr>
            <a:spLocks noChangeShapeType="1"/>
          </p:cNvSpPr>
          <p:nvPr/>
        </p:nvSpPr>
        <p:spPr bwMode="auto">
          <a:xfrm>
            <a:off x="984620" y="3676383"/>
            <a:ext cx="79055" cy="1406"/>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7" name="Rectangle 40"/>
          <p:cNvSpPr>
            <a:spLocks noChangeArrowheads="1"/>
          </p:cNvSpPr>
          <p:nvPr/>
        </p:nvSpPr>
        <p:spPr bwMode="auto">
          <a:xfrm>
            <a:off x="636194" y="316441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50</a:t>
            </a:r>
            <a:endParaRPr lang="en-US" altLang="de-DE"/>
          </a:p>
        </p:txBody>
      </p:sp>
      <p:sp>
        <p:nvSpPr>
          <p:cNvPr id="38" name="Line 41"/>
          <p:cNvSpPr>
            <a:spLocks noChangeShapeType="1"/>
          </p:cNvSpPr>
          <p:nvPr/>
        </p:nvSpPr>
        <p:spPr bwMode="auto">
          <a:xfrm>
            <a:off x="984620" y="3286778"/>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9" name="Rectangle 42"/>
          <p:cNvSpPr>
            <a:spLocks noChangeArrowheads="1"/>
          </p:cNvSpPr>
          <p:nvPr/>
        </p:nvSpPr>
        <p:spPr bwMode="auto">
          <a:xfrm>
            <a:off x="636194" y="2776214"/>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60</a:t>
            </a:r>
            <a:endParaRPr lang="en-US" altLang="de-DE"/>
          </a:p>
        </p:txBody>
      </p:sp>
      <p:sp>
        <p:nvSpPr>
          <p:cNvPr id="40" name="Line 43"/>
          <p:cNvSpPr>
            <a:spLocks noChangeShapeType="1"/>
          </p:cNvSpPr>
          <p:nvPr/>
        </p:nvSpPr>
        <p:spPr bwMode="auto">
          <a:xfrm>
            <a:off x="984620" y="2898580"/>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1" name="Rectangle 44"/>
          <p:cNvSpPr>
            <a:spLocks noChangeArrowheads="1"/>
          </p:cNvSpPr>
          <p:nvPr/>
        </p:nvSpPr>
        <p:spPr bwMode="auto">
          <a:xfrm>
            <a:off x="636194" y="238660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70</a:t>
            </a:r>
            <a:endParaRPr lang="en-US" altLang="de-DE"/>
          </a:p>
        </p:txBody>
      </p:sp>
      <p:sp>
        <p:nvSpPr>
          <p:cNvPr id="42" name="Line 45"/>
          <p:cNvSpPr>
            <a:spLocks noChangeShapeType="1"/>
          </p:cNvSpPr>
          <p:nvPr/>
        </p:nvSpPr>
        <p:spPr bwMode="auto">
          <a:xfrm>
            <a:off x="984620" y="2508976"/>
            <a:ext cx="79055" cy="1406"/>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3" name="Rectangle 46"/>
          <p:cNvSpPr>
            <a:spLocks noChangeArrowheads="1"/>
          </p:cNvSpPr>
          <p:nvPr/>
        </p:nvSpPr>
        <p:spPr bwMode="auto">
          <a:xfrm>
            <a:off x="636194" y="199700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80</a:t>
            </a:r>
            <a:endParaRPr lang="en-US" altLang="de-DE"/>
          </a:p>
        </p:txBody>
      </p:sp>
      <p:sp>
        <p:nvSpPr>
          <p:cNvPr id="44" name="Line 47"/>
          <p:cNvSpPr>
            <a:spLocks noChangeShapeType="1"/>
          </p:cNvSpPr>
          <p:nvPr/>
        </p:nvSpPr>
        <p:spPr bwMode="auto">
          <a:xfrm>
            <a:off x="984620" y="2119371"/>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5" name="Rectangle 48"/>
          <p:cNvSpPr>
            <a:spLocks noChangeArrowheads="1"/>
          </p:cNvSpPr>
          <p:nvPr/>
        </p:nvSpPr>
        <p:spPr bwMode="auto">
          <a:xfrm>
            <a:off x="636194" y="1608807"/>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90</a:t>
            </a:r>
            <a:endParaRPr lang="en-US" altLang="de-DE"/>
          </a:p>
        </p:txBody>
      </p:sp>
      <p:sp>
        <p:nvSpPr>
          <p:cNvPr id="46" name="Line 49"/>
          <p:cNvSpPr>
            <a:spLocks noChangeShapeType="1"/>
          </p:cNvSpPr>
          <p:nvPr/>
        </p:nvSpPr>
        <p:spPr bwMode="auto">
          <a:xfrm>
            <a:off x="984620" y="1731173"/>
            <a:ext cx="79055" cy="140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7" name="Rectangle 50"/>
          <p:cNvSpPr>
            <a:spLocks noChangeArrowheads="1"/>
          </p:cNvSpPr>
          <p:nvPr/>
        </p:nvSpPr>
        <p:spPr bwMode="auto">
          <a:xfrm>
            <a:off x="532252" y="1219202"/>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100</a:t>
            </a:r>
            <a:endParaRPr lang="en-US" altLang="de-DE"/>
          </a:p>
        </p:txBody>
      </p:sp>
      <p:sp>
        <p:nvSpPr>
          <p:cNvPr id="48" name="Line 51"/>
          <p:cNvSpPr>
            <a:spLocks noChangeShapeType="1"/>
          </p:cNvSpPr>
          <p:nvPr/>
        </p:nvSpPr>
        <p:spPr bwMode="auto">
          <a:xfrm>
            <a:off x="984620" y="1341569"/>
            <a:ext cx="79055" cy="1406"/>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9" name="Freeform 52"/>
          <p:cNvSpPr>
            <a:spLocks/>
          </p:cNvSpPr>
          <p:nvPr/>
        </p:nvSpPr>
        <p:spPr bwMode="auto">
          <a:xfrm>
            <a:off x="1063674" y="2959060"/>
            <a:ext cx="5861747" cy="2274333"/>
          </a:xfrm>
          <a:custGeom>
            <a:avLst/>
            <a:gdLst>
              <a:gd name="T0" fmla="*/ 2147483647 w 4004"/>
              <a:gd name="T1" fmla="*/ 2147483647 h 1617"/>
              <a:gd name="T2" fmla="*/ 2147483647 w 4004"/>
              <a:gd name="T3" fmla="*/ 2147483647 h 1617"/>
              <a:gd name="T4" fmla="*/ 2147483647 w 4004"/>
              <a:gd name="T5" fmla="*/ 2147483647 h 1617"/>
              <a:gd name="T6" fmla="*/ 2147483647 w 4004"/>
              <a:gd name="T7" fmla="*/ 2147483647 h 1617"/>
              <a:gd name="T8" fmla="*/ 2147483647 w 4004"/>
              <a:gd name="T9" fmla="*/ 2147483647 h 1617"/>
              <a:gd name="T10" fmla="*/ 2147483647 w 4004"/>
              <a:gd name="T11" fmla="*/ 2147483647 h 1617"/>
              <a:gd name="T12" fmla="*/ 2147483647 w 4004"/>
              <a:gd name="T13" fmla="*/ 2147483647 h 1617"/>
              <a:gd name="T14" fmla="*/ 2147483647 w 4004"/>
              <a:gd name="T15" fmla="*/ 2147483647 h 1617"/>
              <a:gd name="T16" fmla="*/ 2147483647 w 4004"/>
              <a:gd name="T17" fmla="*/ 2147483647 h 1617"/>
              <a:gd name="T18" fmla="*/ 2147483647 w 4004"/>
              <a:gd name="T19" fmla="*/ 2147483647 h 1617"/>
              <a:gd name="T20" fmla="*/ 2147483647 w 4004"/>
              <a:gd name="T21" fmla="*/ 2147483647 h 1617"/>
              <a:gd name="T22" fmla="*/ 2147483647 w 4004"/>
              <a:gd name="T23" fmla="*/ 2147483647 h 1617"/>
              <a:gd name="T24" fmla="*/ 2147483647 w 4004"/>
              <a:gd name="T25" fmla="*/ 2147483647 h 1617"/>
              <a:gd name="T26" fmla="*/ 2147483647 w 4004"/>
              <a:gd name="T27" fmla="*/ 2147483647 h 1617"/>
              <a:gd name="T28" fmla="*/ 2147483647 w 4004"/>
              <a:gd name="T29" fmla="*/ 2147483647 h 1617"/>
              <a:gd name="T30" fmla="*/ 2147483647 w 4004"/>
              <a:gd name="T31" fmla="*/ 2147483647 h 1617"/>
              <a:gd name="T32" fmla="*/ 2147483647 w 4004"/>
              <a:gd name="T33" fmla="*/ 2147483647 h 1617"/>
              <a:gd name="T34" fmla="*/ 2147483647 w 4004"/>
              <a:gd name="T35" fmla="*/ 2147483647 h 1617"/>
              <a:gd name="T36" fmla="*/ 2147483647 w 4004"/>
              <a:gd name="T37" fmla="*/ 2147483647 h 1617"/>
              <a:gd name="T38" fmla="*/ 2147483647 w 4004"/>
              <a:gd name="T39" fmla="*/ 2147483647 h 1617"/>
              <a:gd name="T40" fmla="*/ 2147483647 w 4004"/>
              <a:gd name="T41" fmla="*/ 2147483647 h 1617"/>
              <a:gd name="T42" fmla="*/ 2147483647 w 4004"/>
              <a:gd name="T43" fmla="*/ 2147483647 h 1617"/>
              <a:gd name="T44" fmla="*/ 2147483647 w 4004"/>
              <a:gd name="T45" fmla="*/ 2147483647 h 1617"/>
              <a:gd name="T46" fmla="*/ 2147483647 w 4004"/>
              <a:gd name="T47" fmla="*/ 2147483647 h 1617"/>
              <a:gd name="T48" fmla="*/ 2147483647 w 4004"/>
              <a:gd name="T49" fmla="*/ 2147483647 h 1617"/>
              <a:gd name="T50" fmla="*/ 2147483647 w 4004"/>
              <a:gd name="T51" fmla="*/ 2147483647 h 1617"/>
              <a:gd name="T52" fmla="*/ 2147483647 w 4004"/>
              <a:gd name="T53" fmla="*/ 2147483647 h 1617"/>
              <a:gd name="T54" fmla="*/ 2147483647 w 4004"/>
              <a:gd name="T55" fmla="*/ 2147483647 h 1617"/>
              <a:gd name="T56" fmla="*/ 2147483647 w 4004"/>
              <a:gd name="T57" fmla="*/ 2147483647 h 1617"/>
              <a:gd name="T58" fmla="*/ 2147483647 w 4004"/>
              <a:gd name="T59" fmla="*/ 2147483647 h 1617"/>
              <a:gd name="T60" fmla="*/ 2147483647 w 4004"/>
              <a:gd name="T61" fmla="*/ 2147483647 h 1617"/>
              <a:gd name="T62" fmla="*/ 2147483647 w 4004"/>
              <a:gd name="T63" fmla="*/ 2147483647 h 1617"/>
              <a:gd name="T64" fmla="*/ 2147483647 w 4004"/>
              <a:gd name="T65" fmla="*/ 2147483647 h 1617"/>
              <a:gd name="T66" fmla="*/ 2147483647 w 4004"/>
              <a:gd name="T67" fmla="*/ 2147483647 h 1617"/>
              <a:gd name="T68" fmla="*/ 2147483647 w 4004"/>
              <a:gd name="T69" fmla="*/ 2147483647 h 1617"/>
              <a:gd name="T70" fmla="*/ 2147483647 w 4004"/>
              <a:gd name="T71" fmla="*/ 2147483647 h 1617"/>
              <a:gd name="T72" fmla="*/ 2147483647 w 4004"/>
              <a:gd name="T73" fmla="*/ 2147483647 h 1617"/>
              <a:gd name="T74" fmla="*/ 2147483647 w 4004"/>
              <a:gd name="T75" fmla="*/ 2147483647 h 1617"/>
              <a:gd name="T76" fmla="*/ 2147483647 w 4004"/>
              <a:gd name="T77" fmla="*/ 2147483647 h 1617"/>
              <a:gd name="T78" fmla="*/ 2147483647 w 4004"/>
              <a:gd name="T79" fmla="*/ 2147483647 h 1617"/>
              <a:gd name="T80" fmla="*/ 2147483647 w 4004"/>
              <a:gd name="T81" fmla="*/ 2147483647 h 1617"/>
              <a:gd name="T82" fmla="*/ 2147483647 w 4004"/>
              <a:gd name="T83" fmla="*/ 2147483647 h 1617"/>
              <a:gd name="T84" fmla="*/ 2147483647 w 4004"/>
              <a:gd name="T85" fmla="*/ 2147483647 h 1617"/>
              <a:gd name="T86" fmla="*/ 2147483647 w 4004"/>
              <a:gd name="T87" fmla="*/ 2147483647 h 1617"/>
              <a:gd name="T88" fmla="*/ 2147483647 w 4004"/>
              <a:gd name="T89" fmla="*/ 2147483647 h 1617"/>
              <a:gd name="T90" fmla="*/ 2147483647 w 4004"/>
              <a:gd name="T91" fmla="*/ 2147483647 h 1617"/>
              <a:gd name="T92" fmla="*/ 2147483647 w 4004"/>
              <a:gd name="T93" fmla="*/ 2147483647 h 1617"/>
              <a:gd name="T94" fmla="*/ 2147483647 w 4004"/>
              <a:gd name="T95" fmla="*/ 2147483647 h 1617"/>
              <a:gd name="T96" fmla="*/ 2147483647 w 4004"/>
              <a:gd name="T97" fmla="*/ 2147483647 h 1617"/>
              <a:gd name="T98" fmla="*/ 2147483647 w 4004"/>
              <a:gd name="T99" fmla="*/ 2147483647 h 1617"/>
              <a:gd name="T100" fmla="*/ 2147483647 w 4004"/>
              <a:gd name="T101" fmla="*/ 2147483647 h 1617"/>
              <a:gd name="T102" fmla="*/ 2147483647 w 4004"/>
              <a:gd name="T103" fmla="*/ 2147483647 h 1617"/>
              <a:gd name="T104" fmla="*/ 2147483647 w 4004"/>
              <a:gd name="T105" fmla="*/ 2147483647 h 1617"/>
              <a:gd name="T106" fmla="*/ 2147483647 w 4004"/>
              <a:gd name="T107" fmla="*/ 2147483647 h 1617"/>
              <a:gd name="T108" fmla="*/ 2147483647 w 4004"/>
              <a:gd name="T109" fmla="*/ 2147483647 h 1617"/>
              <a:gd name="T110" fmla="*/ 2147483647 w 4004"/>
              <a:gd name="T111" fmla="*/ 2147483647 h 1617"/>
              <a:gd name="T112" fmla="*/ 2147483647 w 4004"/>
              <a:gd name="T113" fmla="*/ 2147483647 h 1617"/>
              <a:gd name="T114" fmla="*/ 2147483647 w 4004"/>
              <a:gd name="T115" fmla="*/ 2147483647 h 1617"/>
              <a:gd name="T116" fmla="*/ 2147483647 w 4004"/>
              <a:gd name="T117" fmla="*/ 2147483647 h 1617"/>
              <a:gd name="T118" fmla="*/ 2147483647 w 4004"/>
              <a:gd name="T119" fmla="*/ 0 h 16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04"/>
              <a:gd name="T181" fmla="*/ 0 h 1617"/>
              <a:gd name="T182" fmla="*/ 4004 w 4004"/>
              <a:gd name="T183" fmla="*/ 1617 h 16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04" h="1617">
                <a:moveTo>
                  <a:pt x="0" y="1617"/>
                </a:moveTo>
                <a:lnTo>
                  <a:pt x="33" y="1617"/>
                </a:lnTo>
                <a:lnTo>
                  <a:pt x="33" y="1611"/>
                </a:lnTo>
                <a:lnTo>
                  <a:pt x="33" y="1606"/>
                </a:lnTo>
                <a:lnTo>
                  <a:pt x="38" y="1606"/>
                </a:lnTo>
                <a:lnTo>
                  <a:pt x="38" y="1600"/>
                </a:lnTo>
                <a:lnTo>
                  <a:pt x="44" y="1600"/>
                </a:lnTo>
                <a:lnTo>
                  <a:pt x="44" y="1595"/>
                </a:lnTo>
                <a:lnTo>
                  <a:pt x="55" y="1595"/>
                </a:lnTo>
                <a:lnTo>
                  <a:pt x="55" y="1590"/>
                </a:lnTo>
                <a:lnTo>
                  <a:pt x="60" y="1590"/>
                </a:lnTo>
                <a:lnTo>
                  <a:pt x="60" y="1584"/>
                </a:lnTo>
                <a:lnTo>
                  <a:pt x="120" y="1584"/>
                </a:lnTo>
                <a:lnTo>
                  <a:pt x="120" y="1579"/>
                </a:lnTo>
                <a:lnTo>
                  <a:pt x="147" y="1579"/>
                </a:lnTo>
                <a:lnTo>
                  <a:pt x="147" y="1573"/>
                </a:lnTo>
                <a:lnTo>
                  <a:pt x="147" y="1568"/>
                </a:lnTo>
                <a:lnTo>
                  <a:pt x="179" y="1568"/>
                </a:lnTo>
                <a:lnTo>
                  <a:pt x="179" y="1562"/>
                </a:lnTo>
                <a:lnTo>
                  <a:pt x="179" y="1557"/>
                </a:lnTo>
                <a:lnTo>
                  <a:pt x="185" y="1557"/>
                </a:lnTo>
                <a:lnTo>
                  <a:pt x="185" y="1552"/>
                </a:lnTo>
                <a:lnTo>
                  <a:pt x="217" y="1552"/>
                </a:lnTo>
                <a:lnTo>
                  <a:pt x="217" y="1546"/>
                </a:lnTo>
                <a:lnTo>
                  <a:pt x="234" y="1546"/>
                </a:lnTo>
                <a:lnTo>
                  <a:pt x="234" y="1535"/>
                </a:lnTo>
                <a:lnTo>
                  <a:pt x="234" y="1530"/>
                </a:lnTo>
                <a:lnTo>
                  <a:pt x="234" y="1524"/>
                </a:lnTo>
                <a:lnTo>
                  <a:pt x="239" y="1524"/>
                </a:lnTo>
                <a:lnTo>
                  <a:pt x="239" y="1519"/>
                </a:lnTo>
                <a:lnTo>
                  <a:pt x="245" y="1519"/>
                </a:lnTo>
                <a:lnTo>
                  <a:pt x="245" y="1514"/>
                </a:lnTo>
                <a:lnTo>
                  <a:pt x="250" y="1514"/>
                </a:lnTo>
                <a:lnTo>
                  <a:pt x="250" y="1508"/>
                </a:lnTo>
                <a:lnTo>
                  <a:pt x="261" y="1508"/>
                </a:lnTo>
                <a:lnTo>
                  <a:pt x="261" y="1503"/>
                </a:lnTo>
                <a:lnTo>
                  <a:pt x="277" y="1503"/>
                </a:lnTo>
                <a:lnTo>
                  <a:pt x="277" y="1497"/>
                </a:lnTo>
                <a:lnTo>
                  <a:pt x="293" y="1497"/>
                </a:lnTo>
                <a:lnTo>
                  <a:pt x="293" y="1492"/>
                </a:lnTo>
                <a:lnTo>
                  <a:pt x="293" y="1486"/>
                </a:lnTo>
                <a:lnTo>
                  <a:pt x="299" y="1486"/>
                </a:lnTo>
                <a:lnTo>
                  <a:pt x="299" y="1481"/>
                </a:lnTo>
                <a:lnTo>
                  <a:pt x="299" y="1476"/>
                </a:lnTo>
                <a:lnTo>
                  <a:pt x="321" y="1476"/>
                </a:lnTo>
                <a:lnTo>
                  <a:pt x="321" y="1470"/>
                </a:lnTo>
                <a:lnTo>
                  <a:pt x="331" y="1470"/>
                </a:lnTo>
                <a:lnTo>
                  <a:pt x="331" y="1465"/>
                </a:lnTo>
                <a:lnTo>
                  <a:pt x="331" y="1459"/>
                </a:lnTo>
                <a:lnTo>
                  <a:pt x="337" y="1459"/>
                </a:lnTo>
                <a:lnTo>
                  <a:pt x="337" y="1454"/>
                </a:lnTo>
                <a:lnTo>
                  <a:pt x="337" y="1448"/>
                </a:lnTo>
                <a:lnTo>
                  <a:pt x="348" y="1448"/>
                </a:lnTo>
                <a:lnTo>
                  <a:pt x="348" y="1443"/>
                </a:lnTo>
                <a:lnTo>
                  <a:pt x="353" y="1443"/>
                </a:lnTo>
                <a:lnTo>
                  <a:pt x="353" y="1438"/>
                </a:lnTo>
                <a:lnTo>
                  <a:pt x="353" y="1432"/>
                </a:lnTo>
                <a:lnTo>
                  <a:pt x="353" y="1427"/>
                </a:lnTo>
                <a:lnTo>
                  <a:pt x="358" y="1427"/>
                </a:lnTo>
                <a:lnTo>
                  <a:pt x="358" y="1421"/>
                </a:lnTo>
                <a:lnTo>
                  <a:pt x="358" y="1416"/>
                </a:lnTo>
                <a:lnTo>
                  <a:pt x="364" y="1416"/>
                </a:lnTo>
                <a:lnTo>
                  <a:pt x="364" y="1405"/>
                </a:lnTo>
                <a:lnTo>
                  <a:pt x="369" y="1405"/>
                </a:lnTo>
                <a:lnTo>
                  <a:pt x="369" y="1400"/>
                </a:lnTo>
                <a:lnTo>
                  <a:pt x="380" y="1400"/>
                </a:lnTo>
                <a:lnTo>
                  <a:pt x="380" y="1394"/>
                </a:lnTo>
                <a:lnTo>
                  <a:pt x="386" y="1394"/>
                </a:lnTo>
                <a:lnTo>
                  <a:pt x="386" y="1389"/>
                </a:lnTo>
                <a:lnTo>
                  <a:pt x="396" y="1389"/>
                </a:lnTo>
                <a:lnTo>
                  <a:pt x="396" y="1383"/>
                </a:lnTo>
                <a:lnTo>
                  <a:pt x="396" y="1378"/>
                </a:lnTo>
                <a:lnTo>
                  <a:pt x="413" y="1378"/>
                </a:lnTo>
                <a:lnTo>
                  <a:pt x="413" y="1373"/>
                </a:lnTo>
                <a:lnTo>
                  <a:pt x="413" y="1367"/>
                </a:lnTo>
                <a:lnTo>
                  <a:pt x="413" y="1362"/>
                </a:lnTo>
                <a:lnTo>
                  <a:pt x="424" y="1362"/>
                </a:lnTo>
                <a:lnTo>
                  <a:pt x="424" y="1356"/>
                </a:lnTo>
                <a:lnTo>
                  <a:pt x="429" y="1356"/>
                </a:lnTo>
                <a:lnTo>
                  <a:pt x="429" y="1351"/>
                </a:lnTo>
                <a:lnTo>
                  <a:pt x="445" y="1351"/>
                </a:lnTo>
                <a:lnTo>
                  <a:pt x="445" y="1345"/>
                </a:lnTo>
                <a:lnTo>
                  <a:pt x="451" y="1345"/>
                </a:lnTo>
                <a:lnTo>
                  <a:pt x="451" y="1340"/>
                </a:lnTo>
                <a:lnTo>
                  <a:pt x="456" y="1340"/>
                </a:lnTo>
                <a:lnTo>
                  <a:pt x="456" y="1335"/>
                </a:lnTo>
                <a:lnTo>
                  <a:pt x="467" y="1335"/>
                </a:lnTo>
                <a:lnTo>
                  <a:pt x="467" y="1329"/>
                </a:lnTo>
                <a:lnTo>
                  <a:pt x="478" y="1329"/>
                </a:lnTo>
                <a:lnTo>
                  <a:pt x="478" y="1324"/>
                </a:lnTo>
                <a:lnTo>
                  <a:pt x="483" y="1324"/>
                </a:lnTo>
                <a:lnTo>
                  <a:pt x="483" y="1318"/>
                </a:lnTo>
                <a:lnTo>
                  <a:pt x="483" y="1313"/>
                </a:lnTo>
                <a:lnTo>
                  <a:pt x="483" y="1307"/>
                </a:lnTo>
                <a:lnTo>
                  <a:pt x="527" y="1307"/>
                </a:lnTo>
                <a:lnTo>
                  <a:pt x="527" y="1302"/>
                </a:lnTo>
                <a:lnTo>
                  <a:pt x="554" y="1302"/>
                </a:lnTo>
                <a:lnTo>
                  <a:pt x="554" y="1297"/>
                </a:lnTo>
                <a:lnTo>
                  <a:pt x="570" y="1297"/>
                </a:lnTo>
                <a:lnTo>
                  <a:pt x="570" y="1291"/>
                </a:lnTo>
                <a:lnTo>
                  <a:pt x="592" y="1291"/>
                </a:lnTo>
                <a:lnTo>
                  <a:pt x="592" y="1280"/>
                </a:lnTo>
                <a:lnTo>
                  <a:pt x="603" y="1280"/>
                </a:lnTo>
                <a:lnTo>
                  <a:pt x="603" y="1275"/>
                </a:lnTo>
                <a:lnTo>
                  <a:pt x="608" y="1275"/>
                </a:lnTo>
                <a:lnTo>
                  <a:pt x="608" y="1269"/>
                </a:lnTo>
                <a:lnTo>
                  <a:pt x="608" y="1264"/>
                </a:lnTo>
                <a:lnTo>
                  <a:pt x="613" y="1264"/>
                </a:lnTo>
                <a:lnTo>
                  <a:pt x="613" y="1259"/>
                </a:lnTo>
                <a:lnTo>
                  <a:pt x="619" y="1259"/>
                </a:lnTo>
                <a:lnTo>
                  <a:pt x="619" y="1253"/>
                </a:lnTo>
                <a:lnTo>
                  <a:pt x="624" y="1253"/>
                </a:lnTo>
                <a:lnTo>
                  <a:pt x="624" y="1248"/>
                </a:lnTo>
                <a:lnTo>
                  <a:pt x="630" y="1248"/>
                </a:lnTo>
                <a:lnTo>
                  <a:pt x="630" y="1242"/>
                </a:lnTo>
                <a:lnTo>
                  <a:pt x="657" y="1242"/>
                </a:lnTo>
                <a:lnTo>
                  <a:pt x="657" y="1237"/>
                </a:lnTo>
                <a:lnTo>
                  <a:pt x="662" y="1237"/>
                </a:lnTo>
                <a:lnTo>
                  <a:pt x="662" y="1231"/>
                </a:lnTo>
                <a:lnTo>
                  <a:pt x="673" y="1231"/>
                </a:lnTo>
                <a:lnTo>
                  <a:pt x="673" y="1226"/>
                </a:lnTo>
                <a:lnTo>
                  <a:pt x="679" y="1226"/>
                </a:lnTo>
                <a:lnTo>
                  <a:pt x="679" y="1221"/>
                </a:lnTo>
                <a:lnTo>
                  <a:pt x="689" y="1221"/>
                </a:lnTo>
                <a:lnTo>
                  <a:pt x="689" y="1215"/>
                </a:lnTo>
                <a:lnTo>
                  <a:pt x="695" y="1215"/>
                </a:lnTo>
                <a:lnTo>
                  <a:pt x="695" y="1210"/>
                </a:lnTo>
                <a:lnTo>
                  <a:pt x="711" y="1210"/>
                </a:lnTo>
                <a:lnTo>
                  <a:pt x="711" y="1204"/>
                </a:lnTo>
                <a:lnTo>
                  <a:pt x="727" y="1204"/>
                </a:lnTo>
                <a:lnTo>
                  <a:pt x="727" y="1199"/>
                </a:lnTo>
                <a:lnTo>
                  <a:pt x="727" y="1193"/>
                </a:lnTo>
                <a:lnTo>
                  <a:pt x="727" y="1188"/>
                </a:lnTo>
                <a:lnTo>
                  <a:pt x="733" y="1188"/>
                </a:lnTo>
                <a:lnTo>
                  <a:pt x="733" y="1183"/>
                </a:lnTo>
                <a:lnTo>
                  <a:pt x="733" y="1177"/>
                </a:lnTo>
                <a:lnTo>
                  <a:pt x="738" y="1177"/>
                </a:lnTo>
                <a:lnTo>
                  <a:pt x="738" y="1172"/>
                </a:lnTo>
                <a:lnTo>
                  <a:pt x="749" y="1172"/>
                </a:lnTo>
                <a:lnTo>
                  <a:pt x="749" y="1161"/>
                </a:lnTo>
                <a:lnTo>
                  <a:pt x="760" y="1161"/>
                </a:lnTo>
                <a:lnTo>
                  <a:pt x="760" y="1156"/>
                </a:lnTo>
                <a:lnTo>
                  <a:pt x="760" y="1150"/>
                </a:lnTo>
                <a:lnTo>
                  <a:pt x="765" y="1150"/>
                </a:lnTo>
                <a:lnTo>
                  <a:pt x="765" y="1145"/>
                </a:lnTo>
                <a:lnTo>
                  <a:pt x="787" y="1145"/>
                </a:lnTo>
                <a:lnTo>
                  <a:pt x="787" y="1139"/>
                </a:lnTo>
                <a:lnTo>
                  <a:pt x="792" y="1139"/>
                </a:lnTo>
                <a:lnTo>
                  <a:pt x="792" y="1134"/>
                </a:lnTo>
                <a:lnTo>
                  <a:pt x="825" y="1134"/>
                </a:lnTo>
                <a:lnTo>
                  <a:pt x="825" y="1128"/>
                </a:lnTo>
                <a:lnTo>
                  <a:pt x="847" y="1128"/>
                </a:lnTo>
                <a:lnTo>
                  <a:pt x="847" y="1123"/>
                </a:lnTo>
                <a:lnTo>
                  <a:pt x="852" y="1123"/>
                </a:lnTo>
                <a:lnTo>
                  <a:pt x="852" y="1118"/>
                </a:lnTo>
                <a:lnTo>
                  <a:pt x="874" y="1118"/>
                </a:lnTo>
                <a:lnTo>
                  <a:pt x="874" y="1112"/>
                </a:lnTo>
                <a:lnTo>
                  <a:pt x="885" y="1112"/>
                </a:lnTo>
                <a:lnTo>
                  <a:pt x="885" y="1107"/>
                </a:lnTo>
                <a:lnTo>
                  <a:pt x="885" y="1096"/>
                </a:lnTo>
                <a:lnTo>
                  <a:pt x="890" y="1096"/>
                </a:lnTo>
                <a:lnTo>
                  <a:pt x="890" y="1090"/>
                </a:lnTo>
                <a:lnTo>
                  <a:pt x="890" y="1085"/>
                </a:lnTo>
                <a:lnTo>
                  <a:pt x="890" y="1080"/>
                </a:lnTo>
                <a:lnTo>
                  <a:pt x="890" y="1074"/>
                </a:lnTo>
                <a:lnTo>
                  <a:pt x="896" y="1074"/>
                </a:lnTo>
                <a:lnTo>
                  <a:pt x="896" y="1063"/>
                </a:lnTo>
                <a:lnTo>
                  <a:pt x="901" y="1063"/>
                </a:lnTo>
                <a:lnTo>
                  <a:pt x="901" y="1058"/>
                </a:lnTo>
                <a:lnTo>
                  <a:pt x="906" y="1058"/>
                </a:lnTo>
                <a:lnTo>
                  <a:pt x="906" y="1052"/>
                </a:lnTo>
                <a:lnTo>
                  <a:pt x="977" y="1052"/>
                </a:lnTo>
                <a:lnTo>
                  <a:pt x="977" y="1047"/>
                </a:lnTo>
                <a:lnTo>
                  <a:pt x="988" y="1047"/>
                </a:lnTo>
                <a:lnTo>
                  <a:pt x="988" y="1042"/>
                </a:lnTo>
                <a:lnTo>
                  <a:pt x="999" y="1042"/>
                </a:lnTo>
                <a:lnTo>
                  <a:pt x="999" y="1036"/>
                </a:lnTo>
                <a:lnTo>
                  <a:pt x="999" y="1031"/>
                </a:lnTo>
                <a:lnTo>
                  <a:pt x="1009" y="1031"/>
                </a:lnTo>
                <a:lnTo>
                  <a:pt x="1009" y="1025"/>
                </a:lnTo>
                <a:lnTo>
                  <a:pt x="1015" y="1025"/>
                </a:lnTo>
                <a:lnTo>
                  <a:pt x="1015" y="1020"/>
                </a:lnTo>
                <a:lnTo>
                  <a:pt x="1020" y="1020"/>
                </a:lnTo>
                <a:lnTo>
                  <a:pt x="1020" y="1014"/>
                </a:lnTo>
                <a:lnTo>
                  <a:pt x="1037" y="1014"/>
                </a:lnTo>
                <a:lnTo>
                  <a:pt x="1037" y="1009"/>
                </a:lnTo>
                <a:lnTo>
                  <a:pt x="1042" y="1009"/>
                </a:lnTo>
                <a:lnTo>
                  <a:pt x="1042" y="1004"/>
                </a:lnTo>
                <a:lnTo>
                  <a:pt x="1064" y="1004"/>
                </a:lnTo>
                <a:lnTo>
                  <a:pt x="1064" y="998"/>
                </a:lnTo>
                <a:lnTo>
                  <a:pt x="1069" y="998"/>
                </a:lnTo>
                <a:lnTo>
                  <a:pt x="1069" y="987"/>
                </a:lnTo>
                <a:lnTo>
                  <a:pt x="1075" y="987"/>
                </a:lnTo>
                <a:lnTo>
                  <a:pt x="1075" y="982"/>
                </a:lnTo>
                <a:lnTo>
                  <a:pt x="1075" y="971"/>
                </a:lnTo>
                <a:lnTo>
                  <a:pt x="1085" y="971"/>
                </a:lnTo>
                <a:lnTo>
                  <a:pt x="1085" y="966"/>
                </a:lnTo>
                <a:lnTo>
                  <a:pt x="1085" y="960"/>
                </a:lnTo>
                <a:lnTo>
                  <a:pt x="1112" y="960"/>
                </a:lnTo>
                <a:lnTo>
                  <a:pt x="1112" y="955"/>
                </a:lnTo>
                <a:lnTo>
                  <a:pt x="1118" y="955"/>
                </a:lnTo>
                <a:lnTo>
                  <a:pt x="1118" y="949"/>
                </a:lnTo>
                <a:lnTo>
                  <a:pt x="1123" y="949"/>
                </a:lnTo>
                <a:lnTo>
                  <a:pt x="1123" y="944"/>
                </a:lnTo>
                <a:lnTo>
                  <a:pt x="1123" y="939"/>
                </a:lnTo>
                <a:lnTo>
                  <a:pt x="1129" y="939"/>
                </a:lnTo>
                <a:lnTo>
                  <a:pt x="1129" y="933"/>
                </a:lnTo>
                <a:lnTo>
                  <a:pt x="1161" y="933"/>
                </a:lnTo>
                <a:lnTo>
                  <a:pt x="1161" y="928"/>
                </a:lnTo>
                <a:lnTo>
                  <a:pt x="1167" y="928"/>
                </a:lnTo>
                <a:lnTo>
                  <a:pt x="1167" y="922"/>
                </a:lnTo>
                <a:lnTo>
                  <a:pt x="1188" y="922"/>
                </a:lnTo>
                <a:lnTo>
                  <a:pt x="1188" y="917"/>
                </a:lnTo>
                <a:lnTo>
                  <a:pt x="1188" y="911"/>
                </a:lnTo>
                <a:lnTo>
                  <a:pt x="1199" y="911"/>
                </a:lnTo>
                <a:lnTo>
                  <a:pt x="1199" y="906"/>
                </a:lnTo>
                <a:lnTo>
                  <a:pt x="1210" y="906"/>
                </a:lnTo>
                <a:lnTo>
                  <a:pt x="1210" y="901"/>
                </a:lnTo>
                <a:lnTo>
                  <a:pt x="1248" y="901"/>
                </a:lnTo>
                <a:lnTo>
                  <a:pt x="1248" y="895"/>
                </a:lnTo>
                <a:lnTo>
                  <a:pt x="1248" y="884"/>
                </a:lnTo>
                <a:lnTo>
                  <a:pt x="1264" y="884"/>
                </a:lnTo>
                <a:lnTo>
                  <a:pt x="1264" y="879"/>
                </a:lnTo>
                <a:lnTo>
                  <a:pt x="1302" y="879"/>
                </a:lnTo>
                <a:lnTo>
                  <a:pt x="1302" y="873"/>
                </a:lnTo>
                <a:lnTo>
                  <a:pt x="1319" y="873"/>
                </a:lnTo>
                <a:lnTo>
                  <a:pt x="1319" y="868"/>
                </a:lnTo>
                <a:lnTo>
                  <a:pt x="1329" y="868"/>
                </a:lnTo>
                <a:lnTo>
                  <a:pt x="1329" y="863"/>
                </a:lnTo>
                <a:lnTo>
                  <a:pt x="1367" y="863"/>
                </a:lnTo>
                <a:lnTo>
                  <a:pt x="1367" y="857"/>
                </a:lnTo>
                <a:lnTo>
                  <a:pt x="1373" y="857"/>
                </a:lnTo>
                <a:lnTo>
                  <a:pt x="1373" y="852"/>
                </a:lnTo>
                <a:lnTo>
                  <a:pt x="1373" y="846"/>
                </a:lnTo>
                <a:lnTo>
                  <a:pt x="1384" y="846"/>
                </a:lnTo>
                <a:lnTo>
                  <a:pt x="1384" y="841"/>
                </a:lnTo>
                <a:lnTo>
                  <a:pt x="1389" y="841"/>
                </a:lnTo>
                <a:lnTo>
                  <a:pt x="1389" y="835"/>
                </a:lnTo>
                <a:lnTo>
                  <a:pt x="1395" y="835"/>
                </a:lnTo>
                <a:lnTo>
                  <a:pt x="1395" y="830"/>
                </a:lnTo>
                <a:lnTo>
                  <a:pt x="1405" y="830"/>
                </a:lnTo>
                <a:lnTo>
                  <a:pt x="1405" y="825"/>
                </a:lnTo>
                <a:lnTo>
                  <a:pt x="1411" y="825"/>
                </a:lnTo>
                <a:lnTo>
                  <a:pt x="1411" y="819"/>
                </a:lnTo>
                <a:lnTo>
                  <a:pt x="1416" y="819"/>
                </a:lnTo>
                <a:lnTo>
                  <a:pt x="1416" y="808"/>
                </a:lnTo>
                <a:lnTo>
                  <a:pt x="1422" y="808"/>
                </a:lnTo>
                <a:lnTo>
                  <a:pt x="1422" y="803"/>
                </a:lnTo>
                <a:lnTo>
                  <a:pt x="1427" y="803"/>
                </a:lnTo>
                <a:lnTo>
                  <a:pt x="1427" y="797"/>
                </a:lnTo>
                <a:lnTo>
                  <a:pt x="1438" y="797"/>
                </a:lnTo>
                <a:lnTo>
                  <a:pt x="1438" y="792"/>
                </a:lnTo>
                <a:lnTo>
                  <a:pt x="1443" y="792"/>
                </a:lnTo>
                <a:lnTo>
                  <a:pt x="1443" y="787"/>
                </a:lnTo>
                <a:lnTo>
                  <a:pt x="1476" y="787"/>
                </a:lnTo>
                <a:lnTo>
                  <a:pt x="1476" y="781"/>
                </a:lnTo>
                <a:lnTo>
                  <a:pt x="1476" y="776"/>
                </a:lnTo>
                <a:lnTo>
                  <a:pt x="1498" y="776"/>
                </a:lnTo>
                <a:lnTo>
                  <a:pt x="1498" y="770"/>
                </a:lnTo>
                <a:lnTo>
                  <a:pt x="1519" y="770"/>
                </a:lnTo>
                <a:lnTo>
                  <a:pt x="1519" y="765"/>
                </a:lnTo>
                <a:lnTo>
                  <a:pt x="1525" y="765"/>
                </a:lnTo>
                <a:lnTo>
                  <a:pt x="1525" y="759"/>
                </a:lnTo>
                <a:lnTo>
                  <a:pt x="1525" y="754"/>
                </a:lnTo>
                <a:lnTo>
                  <a:pt x="1579" y="754"/>
                </a:lnTo>
                <a:lnTo>
                  <a:pt x="1579" y="749"/>
                </a:lnTo>
                <a:lnTo>
                  <a:pt x="1595" y="749"/>
                </a:lnTo>
                <a:lnTo>
                  <a:pt x="1595" y="738"/>
                </a:lnTo>
                <a:lnTo>
                  <a:pt x="1606" y="738"/>
                </a:lnTo>
                <a:lnTo>
                  <a:pt x="1606" y="732"/>
                </a:lnTo>
                <a:lnTo>
                  <a:pt x="1622" y="732"/>
                </a:lnTo>
                <a:lnTo>
                  <a:pt x="1622" y="727"/>
                </a:lnTo>
                <a:lnTo>
                  <a:pt x="1650" y="727"/>
                </a:lnTo>
                <a:lnTo>
                  <a:pt x="1650" y="722"/>
                </a:lnTo>
                <a:lnTo>
                  <a:pt x="1666" y="722"/>
                </a:lnTo>
                <a:lnTo>
                  <a:pt x="1666" y="716"/>
                </a:lnTo>
                <a:lnTo>
                  <a:pt x="1666" y="711"/>
                </a:lnTo>
                <a:lnTo>
                  <a:pt x="1677" y="711"/>
                </a:lnTo>
                <a:lnTo>
                  <a:pt x="1677" y="705"/>
                </a:lnTo>
                <a:lnTo>
                  <a:pt x="1677" y="700"/>
                </a:lnTo>
                <a:lnTo>
                  <a:pt x="1725" y="700"/>
                </a:lnTo>
                <a:lnTo>
                  <a:pt x="1725" y="694"/>
                </a:lnTo>
                <a:lnTo>
                  <a:pt x="1736" y="694"/>
                </a:lnTo>
                <a:lnTo>
                  <a:pt x="1736" y="689"/>
                </a:lnTo>
                <a:lnTo>
                  <a:pt x="1763" y="689"/>
                </a:lnTo>
                <a:lnTo>
                  <a:pt x="1763" y="684"/>
                </a:lnTo>
                <a:lnTo>
                  <a:pt x="1780" y="684"/>
                </a:lnTo>
                <a:lnTo>
                  <a:pt x="1780" y="673"/>
                </a:lnTo>
                <a:lnTo>
                  <a:pt x="1796" y="673"/>
                </a:lnTo>
                <a:lnTo>
                  <a:pt x="1796" y="667"/>
                </a:lnTo>
                <a:lnTo>
                  <a:pt x="1801" y="667"/>
                </a:lnTo>
                <a:lnTo>
                  <a:pt x="1801" y="662"/>
                </a:lnTo>
                <a:lnTo>
                  <a:pt x="1807" y="662"/>
                </a:lnTo>
                <a:lnTo>
                  <a:pt x="1807" y="656"/>
                </a:lnTo>
                <a:lnTo>
                  <a:pt x="1807" y="651"/>
                </a:lnTo>
                <a:lnTo>
                  <a:pt x="1812" y="651"/>
                </a:lnTo>
                <a:lnTo>
                  <a:pt x="1812" y="646"/>
                </a:lnTo>
                <a:lnTo>
                  <a:pt x="1818" y="646"/>
                </a:lnTo>
                <a:lnTo>
                  <a:pt x="1818" y="635"/>
                </a:lnTo>
                <a:lnTo>
                  <a:pt x="1823" y="635"/>
                </a:lnTo>
                <a:lnTo>
                  <a:pt x="1823" y="629"/>
                </a:lnTo>
                <a:lnTo>
                  <a:pt x="1834" y="629"/>
                </a:lnTo>
                <a:lnTo>
                  <a:pt x="1834" y="618"/>
                </a:lnTo>
                <a:lnTo>
                  <a:pt x="1839" y="618"/>
                </a:lnTo>
                <a:lnTo>
                  <a:pt x="1839" y="613"/>
                </a:lnTo>
                <a:lnTo>
                  <a:pt x="1845" y="613"/>
                </a:lnTo>
                <a:lnTo>
                  <a:pt x="1845" y="608"/>
                </a:lnTo>
                <a:lnTo>
                  <a:pt x="1856" y="608"/>
                </a:lnTo>
                <a:lnTo>
                  <a:pt x="1856" y="597"/>
                </a:lnTo>
                <a:lnTo>
                  <a:pt x="1866" y="597"/>
                </a:lnTo>
                <a:lnTo>
                  <a:pt x="1866" y="591"/>
                </a:lnTo>
                <a:lnTo>
                  <a:pt x="1883" y="591"/>
                </a:lnTo>
                <a:lnTo>
                  <a:pt x="1883" y="586"/>
                </a:lnTo>
                <a:lnTo>
                  <a:pt x="1883" y="580"/>
                </a:lnTo>
                <a:lnTo>
                  <a:pt x="1975" y="580"/>
                </a:lnTo>
                <a:lnTo>
                  <a:pt x="1975" y="570"/>
                </a:lnTo>
                <a:lnTo>
                  <a:pt x="2018" y="570"/>
                </a:lnTo>
                <a:lnTo>
                  <a:pt x="2018" y="564"/>
                </a:lnTo>
                <a:lnTo>
                  <a:pt x="2035" y="564"/>
                </a:lnTo>
                <a:lnTo>
                  <a:pt x="2035" y="559"/>
                </a:lnTo>
                <a:lnTo>
                  <a:pt x="2035" y="553"/>
                </a:lnTo>
                <a:lnTo>
                  <a:pt x="2078" y="553"/>
                </a:lnTo>
                <a:lnTo>
                  <a:pt x="2078" y="548"/>
                </a:lnTo>
                <a:lnTo>
                  <a:pt x="2094" y="548"/>
                </a:lnTo>
                <a:lnTo>
                  <a:pt x="2094" y="542"/>
                </a:lnTo>
                <a:lnTo>
                  <a:pt x="2100" y="542"/>
                </a:lnTo>
                <a:lnTo>
                  <a:pt x="2100" y="537"/>
                </a:lnTo>
                <a:lnTo>
                  <a:pt x="2111" y="537"/>
                </a:lnTo>
                <a:lnTo>
                  <a:pt x="2111" y="532"/>
                </a:lnTo>
                <a:lnTo>
                  <a:pt x="2111" y="521"/>
                </a:lnTo>
                <a:lnTo>
                  <a:pt x="2138" y="521"/>
                </a:lnTo>
                <a:lnTo>
                  <a:pt x="2138" y="515"/>
                </a:lnTo>
                <a:lnTo>
                  <a:pt x="2138" y="510"/>
                </a:lnTo>
                <a:lnTo>
                  <a:pt x="2181" y="510"/>
                </a:lnTo>
                <a:lnTo>
                  <a:pt x="2181" y="505"/>
                </a:lnTo>
                <a:lnTo>
                  <a:pt x="2181" y="499"/>
                </a:lnTo>
                <a:lnTo>
                  <a:pt x="2203" y="499"/>
                </a:lnTo>
                <a:lnTo>
                  <a:pt x="2203" y="494"/>
                </a:lnTo>
                <a:lnTo>
                  <a:pt x="2203" y="483"/>
                </a:lnTo>
                <a:lnTo>
                  <a:pt x="2203" y="477"/>
                </a:lnTo>
                <a:lnTo>
                  <a:pt x="2214" y="477"/>
                </a:lnTo>
                <a:lnTo>
                  <a:pt x="2214" y="472"/>
                </a:lnTo>
                <a:lnTo>
                  <a:pt x="2214" y="467"/>
                </a:lnTo>
                <a:lnTo>
                  <a:pt x="2225" y="467"/>
                </a:lnTo>
                <a:lnTo>
                  <a:pt x="2225" y="461"/>
                </a:lnTo>
                <a:lnTo>
                  <a:pt x="2246" y="461"/>
                </a:lnTo>
                <a:lnTo>
                  <a:pt x="2246" y="450"/>
                </a:lnTo>
                <a:lnTo>
                  <a:pt x="2257" y="450"/>
                </a:lnTo>
                <a:lnTo>
                  <a:pt x="2257" y="439"/>
                </a:lnTo>
                <a:lnTo>
                  <a:pt x="2257" y="434"/>
                </a:lnTo>
                <a:lnTo>
                  <a:pt x="2262" y="434"/>
                </a:lnTo>
                <a:lnTo>
                  <a:pt x="2262" y="429"/>
                </a:lnTo>
                <a:lnTo>
                  <a:pt x="2268" y="429"/>
                </a:lnTo>
                <a:lnTo>
                  <a:pt x="2268" y="418"/>
                </a:lnTo>
                <a:lnTo>
                  <a:pt x="2295" y="418"/>
                </a:lnTo>
                <a:lnTo>
                  <a:pt x="2295" y="412"/>
                </a:lnTo>
                <a:lnTo>
                  <a:pt x="2295" y="407"/>
                </a:lnTo>
                <a:lnTo>
                  <a:pt x="2306" y="407"/>
                </a:lnTo>
                <a:lnTo>
                  <a:pt x="2306" y="401"/>
                </a:lnTo>
                <a:lnTo>
                  <a:pt x="2317" y="401"/>
                </a:lnTo>
                <a:lnTo>
                  <a:pt x="2317" y="391"/>
                </a:lnTo>
                <a:lnTo>
                  <a:pt x="2333" y="391"/>
                </a:lnTo>
                <a:lnTo>
                  <a:pt x="2333" y="385"/>
                </a:lnTo>
                <a:lnTo>
                  <a:pt x="2366" y="385"/>
                </a:lnTo>
                <a:lnTo>
                  <a:pt x="2366" y="380"/>
                </a:lnTo>
                <a:lnTo>
                  <a:pt x="2382" y="380"/>
                </a:lnTo>
                <a:lnTo>
                  <a:pt x="2382" y="374"/>
                </a:lnTo>
                <a:lnTo>
                  <a:pt x="2387" y="374"/>
                </a:lnTo>
                <a:lnTo>
                  <a:pt x="2387" y="363"/>
                </a:lnTo>
                <a:lnTo>
                  <a:pt x="2404" y="363"/>
                </a:lnTo>
                <a:lnTo>
                  <a:pt x="2404" y="358"/>
                </a:lnTo>
                <a:lnTo>
                  <a:pt x="2469" y="358"/>
                </a:lnTo>
                <a:lnTo>
                  <a:pt x="2469" y="353"/>
                </a:lnTo>
                <a:lnTo>
                  <a:pt x="2496" y="353"/>
                </a:lnTo>
                <a:lnTo>
                  <a:pt x="2496" y="342"/>
                </a:lnTo>
                <a:lnTo>
                  <a:pt x="2501" y="342"/>
                </a:lnTo>
                <a:lnTo>
                  <a:pt x="2501" y="336"/>
                </a:lnTo>
                <a:lnTo>
                  <a:pt x="2534" y="336"/>
                </a:lnTo>
                <a:lnTo>
                  <a:pt x="2534" y="325"/>
                </a:lnTo>
                <a:lnTo>
                  <a:pt x="2593" y="325"/>
                </a:lnTo>
                <a:lnTo>
                  <a:pt x="2593" y="320"/>
                </a:lnTo>
                <a:lnTo>
                  <a:pt x="2615" y="320"/>
                </a:lnTo>
                <a:lnTo>
                  <a:pt x="2615" y="309"/>
                </a:lnTo>
                <a:lnTo>
                  <a:pt x="2648" y="309"/>
                </a:lnTo>
                <a:lnTo>
                  <a:pt x="2648" y="298"/>
                </a:lnTo>
                <a:lnTo>
                  <a:pt x="2680" y="298"/>
                </a:lnTo>
                <a:lnTo>
                  <a:pt x="2680" y="293"/>
                </a:lnTo>
                <a:lnTo>
                  <a:pt x="2680" y="282"/>
                </a:lnTo>
                <a:lnTo>
                  <a:pt x="2724" y="282"/>
                </a:lnTo>
                <a:lnTo>
                  <a:pt x="2724" y="271"/>
                </a:lnTo>
                <a:lnTo>
                  <a:pt x="2734" y="271"/>
                </a:lnTo>
                <a:lnTo>
                  <a:pt x="2734" y="260"/>
                </a:lnTo>
                <a:lnTo>
                  <a:pt x="2734" y="250"/>
                </a:lnTo>
                <a:lnTo>
                  <a:pt x="2767" y="250"/>
                </a:lnTo>
                <a:lnTo>
                  <a:pt x="2767" y="239"/>
                </a:lnTo>
                <a:lnTo>
                  <a:pt x="2827" y="239"/>
                </a:lnTo>
                <a:lnTo>
                  <a:pt x="2827" y="228"/>
                </a:lnTo>
                <a:lnTo>
                  <a:pt x="2837" y="228"/>
                </a:lnTo>
                <a:lnTo>
                  <a:pt x="2837" y="217"/>
                </a:lnTo>
                <a:lnTo>
                  <a:pt x="2843" y="217"/>
                </a:lnTo>
                <a:lnTo>
                  <a:pt x="2843" y="195"/>
                </a:lnTo>
                <a:lnTo>
                  <a:pt x="2875" y="195"/>
                </a:lnTo>
                <a:lnTo>
                  <a:pt x="2875" y="184"/>
                </a:lnTo>
                <a:lnTo>
                  <a:pt x="2951" y="184"/>
                </a:lnTo>
                <a:lnTo>
                  <a:pt x="2951" y="174"/>
                </a:lnTo>
                <a:lnTo>
                  <a:pt x="2968" y="174"/>
                </a:lnTo>
                <a:lnTo>
                  <a:pt x="2968" y="163"/>
                </a:lnTo>
                <a:lnTo>
                  <a:pt x="2984" y="163"/>
                </a:lnTo>
                <a:lnTo>
                  <a:pt x="2984" y="146"/>
                </a:lnTo>
                <a:lnTo>
                  <a:pt x="3179" y="146"/>
                </a:lnTo>
                <a:lnTo>
                  <a:pt x="3179" y="130"/>
                </a:lnTo>
                <a:lnTo>
                  <a:pt x="3206" y="130"/>
                </a:lnTo>
                <a:lnTo>
                  <a:pt x="3206" y="108"/>
                </a:lnTo>
                <a:lnTo>
                  <a:pt x="3288" y="108"/>
                </a:lnTo>
                <a:lnTo>
                  <a:pt x="3288" y="81"/>
                </a:lnTo>
                <a:lnTo>
                  <a:pt x="3369" y="81"/>
                </a:lnTo>
                <a:lnTo>
                  <a:pt x="3369" y="49"/>
                </a:lnTo>
                <a:lnTo>
                  <a:pt x="3467" y="49"/>
                </a:lnTo>
                <a:lnTo>
                  <a:pt x="3467" y="0"/>
                </a:lnTo>
                <a:lnTo>
                  <a:pt x="4004" y="0"/>
                </a:lnTo>
              </a:path>
            </a:pathLst>
          </a:custGeom>
          <a:noFill/>
          <a:ln w="34925">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0" name="Freeform 53"/>
          <p:cNvSpPr>
            <a:spLocks/>
          </p:cNvSpPr>
          <p:nvPr/>
        </p:nvSpPr>
        <p:spPr bwMode="auto">
          <a:xfrm>
            <a:off x="1063674" y="2821222"/>
            <a:ext cx="5384492" cy="2412171"/>
          </a:xfrm>
          <a:custGeom>
            <a:avLst/>
            <a:gdLst>
              <a:gd name="T0" fmla="*/ 2147483647 w 3678"/>
              <a:gd name="T1" fmla="*/ 2147483647 h 1715"/>
              <a:gd name="T2" fmla="*/ 2147483647 w 3678"/>
              <a:gd name="T3" fmla="*/ 2147483647 h 1715"/>
              <a:gd name="T4" fmla="*/ 2147483647 w 3678"/>
              <a:gd name="T5" fmla="*/ 2147483647 h 1715"/>
              <a:gd name="T6" fmla="*/ 2147483647 w 3678"/>
              <a:gd name="T7" fmla="*/ 2147483647 h 1715"/>
              <a:gd name="T8" fmla="*/ 2147483647 w 3678"/>
              <a:gd name="T9" fmla="*/ 2147483647 h 1715"/>
              <a:gd name="T10" fmla="*/ 2147483647 w 3678"/>
              <a:gd name="T11" fmla="*/ 2147483647 h 1715"/>
              <a:gd name="T12" fmla="*/ 2147483647 w 3678"/>
              <a:gd name="T13" fmla="*/ 2147483647 h 1715"/>
              <a:gd name="T14" fmla="*/ 2147483647 w 3678"/>
              <a:gd name="T15" fmla="*/ 2147483647 h 1715"/>
              <a:gd name="T16" fmla="*/ 2147483647 w 3678"/>
              <a:gd name="T17" fmla="*/ 2147483647 h 1715"/>
              <a:gd name="T18" fmla="*/ 2147483647 w 3678"/>
              <a:gd name="T19" fmla="*/ 2147483647 h 1715"/>
              <a:gd name="T20" fmla="*/ 2147483647 w 3678"/>
              <a:gd name="T21" fmla="*/ 2147483647 h 1715"/>
              <a:gd name="T22" fmla="*/ 2147483647 w 3678"/>
              <a:gd name="T23" fmla="*/ 2147483647 h 1715"/>
              <a:gd name="T24" fmla="*/ 2147483647 w 3678"/>
              <a:gd name="T25" fmla="*/ 2147483647 h 1715"/>
              <a:gd name="T26" fmla="*/ 2147483647 w 3678"/>
              <a:gd name="T27" fmla="*/ 2147483647 h 1715"/>
              <a:gd name="T28" fmla="*/ 2147483647 w 3678"/>
              <a:gd name="T29" fmla="*/ 2147483647 h 1715"/>
              <a:gd name="T30" fmla="*/ 2147483647 w 3678"/>
              <a:gd name="T31" fmla="*/ 2147483647 h 1715"/>
              <a:gd name="T32" fmla="*/ 2147483647 w 3678"/>
              <a:gd name="T33" fmla="*/ 2147483647 h 1715"/>
              <a:gd name="T34" fmla="*/ 2147483647 w 3678"/>
              <a:gd name="T35" fmla="*/ 2147483647 h 1715"/>
              <a:gd name="T36" fmla="*/ 2147483647 w 3678"/>
              <a:gd name="T37" fmla="*/ 2147483647 h 1715"/>
              <a:gd name="T38" fmla="*/ 2147483647 w 3678"/>
              <a:gd name="T39" fmla="*/ 2147483647 h 1715"/>
              <a:gd name="T40" fmla="*/ 2147483647 w 3678"/>
              <a:gd name="T41" fmla="*/ 2147483647 h 1715"/>
              <a:gd name="T42" fmla="*/ 2147483647 w 3678"/>
              <a:gd name="T43" fmla="*/ 2147483647 h 1715"/>
              <a:gd name="T44" fmla="*/ 2147483647 w 3678"/>
              <a:gd name="T45" fmla="*/ 2147483647 h 1715"/>
              <a:gd name="T46" fmla="*/ 2147483647 w 3678"/>
              <a:gd name="T47" fmla="*/ 2147483647 h 1715"/>
              <a:gd name="T48" fmla="*/ 2147483647 w 3678"/>
              <a:gd name="T49" fmla="*/ 2147483647 h 1715"/>
              <a:gd name="T50" fmla="*/ 2147483647 w 3678"/>
              <a:gd name="T51" fmla="*/ 2147483647 h 1715"/>
              <a:gd name="T52" fmla="*/ 2147483647 w 3678"/>
              <a:gd name="T53" fmla="*/ 2147483647 h 1715"/>
              <a:gd name="T54" fmla="*/ 2147483647 w 3678"/>
              <a:gd name="T55" fmla="*/ 2147483647 h 1715"/>
              <a:gd name="T56" fmla="*/ 2147483647 w 3678"/>
              <a:gd name="T57" fmla="*/ 2147483647 h 1715"/>
              <a:gd name="T58" fmla="*/ 2147483647 w 3678"/>
              <a:gd name="T59" fmla="*/ 2147483647 h 1715"/>
              <a:gd name="T60" fmla="*/ 2147483647 w 3678"/>
              <a:gd name="T61" fmla="*/ 2147483647 h 1715"/>
              <a:gd name="T62" fmla="*/ 2147483647 w 3678"/>
              <a:gd name="T63" fmla="*/ 2147483647 h 1715"/>
              <a:gd name="T64" fmla="*/ 2147483647 w 3678"/>
              <a:gd name="T65" fmla="*/ 2147483647 h 1715"/>
              <a:gd name="T66" fmla="*/ 2147483647 w 3678"/>
              <a:gd name="T67" fmla="*/ 2147483647 h 1715"/>
              <a:gd name="T68" fmla="*/ 2147483647 w 3678"/>
              <a:gd name="T69" fmla="*/ 2147483647 h 1715"/>
              <a:gd name="T70" fmla="*/ 2147483647 w 3678"/>
              <a:gd name="T71" fmla="*/ 2147483647 h 1715"/>
              <a:gd name="T72" fmla="*/ 2147483647 w 3678"/>
              <a:gd name="T73" fmla="*/ 2147483647 h 1715"/>
              <a:gd name="T74" fmla="*/ 2147483647 w 3678"/>
              <a:gd name="T75" fmla="*/ 2147483647 h 1715"/>
              <a:gd name="T76" fmla="*/ 2147483647 w 3678"/>
              <a:gd name="T77" fmla="*/ 2147483647 h 1715"/>
              <a:gd name="T78" fmla="*/ 2147483647 w 3678"/>
              <a:gd name="T79" fmla="*/ 2147483647 h 1715"/>
              <a:gd name="T80" fmla="*/ 2147483647 w 3678"/>
              <a:gd name="T81" fmla="*/ 2147483647 h 1715"/>
              <a:gd name="T82" fmla="*/ 2147483647 w 3678"/>
              <a:gd name="T83" fmla="*/ 2147483647 h 1715"/>
              <a:gd name="T84" fmla="*/ 2147483647 w 3678"/>
              <a:gd name="T85" fmla="*/ 2147483647 h 1715"/>
              <a:gd name="T86" fmla="*/ 2147483647 w 3678"/>
              <a:gd name="T87" fmla="*/ 2147483647 h 1715"/>
              <a:gd name="T88" fmla="*/ 2147483647 w 3678"/>
              <a:gd name="T89" fmla="*/ 2147483647 h 1715"/>
              <a:gd name="T90" fmla="*/ 2147483647 w 3678"/>
              <a:gd name="T91" fmla="*/ 2147483647 h 1715"/>
              <a:gd name="T92" fmla="*/ 2147483647 w 3678"/>
              <a:gd name="T93" fmla="*/ 2147483647 h 1715"/>
              <a:gd name="T94" fmla="*/ 2147483647 w 3678"/>
              <a:gd name="T95" fmla="*/ 2147483647 h 1715"/>
              <a:gd name="T96" fmla="*/ 2147483647 w 3678"/>
              <a:gd name="T97" fmla="*/ 2147483647 h 1715"/>
              <a:gd name="T98" fmla="*/ 2147483647 w 3678"/>
              <a:gd name="T99" fmla="*/ 2147483647 h 1715"/>
              <a:gd name="T100" fmla="*/ 2147483647 w 3678"/>
              <a:gd name="T101" fmla="*/ 2147483647 h 1715"/>
              <a:gd name="T102" fmla="*/ 2147483647 w 3678"/>
              <a:gd name="T103" fmla="*/ 2147483647 h 1715"/>
              <a:gd name="T104" fmla="*/ 2147483647 w 3678"/>
              <a:gd name="T105" fmla="*/ 2147483647 h 1715"/>
              <a:gd name="T106" fmla="*/ 2147483647 w 3678"/>
              <a:gd name="T107" fmla="*/ 2147483647 h 1715"/>
              <a:gd name="T108" fmla="*/ 2147483647 w 3678"/>
              <a:gd name="T109" fmla="*/ 2147483647 h 1715"/>
              <a:gd name="T110" fmla="*/ 2147483647 w 3678"/>
              <a:gd name="T111" fmla="*/ 2147483647 h 1715"/>
              <a:gd name="T112" fmla="*/ 2147483647 w 3678"/>
              <a:gd name="T113" fmla="*/ 2147483647 h 17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78"/>
              <a:gd name="T172" fmla="*/ 0 h 1715"/>
              <a:gd name="T173" fmla="*/ 3678 w 3678"/>
              <a:gd name="T174" fmla="*/ 1715 h 17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78" h="1715">
                <a:moveTo>
                  <a:pt x="0" y="1715"/>
                </a:moveTo>
                <a:lnTo>
                  <a:pt x="11" y="1715"/>
                </a:lnTo>
                <a:lnTo>
                  <a:pt x="11" y="1709"/>
                </a:lnTo>
                <a:lnTo>
                  <a:pt x="11" y="1704"/>
                </a:lnTo>
                <a:lnTo>
                  <a:pt x="49" y="1704"/>
                </a:lnTo>
                <a:lnTo>
                  <a:pt x="49" y="1698"/>
                </a:lnTo>
                <a:lnTo>
                  <a:pt x="66" y="1698"/>
                </a:lnTo>
                <a:lnTo>
                  <a:pt x="66" y="1693"/>
                </a:lnTo>
                <a:lnTo>
                  <a:pt x="71" y="1693"/>
                </a:lnTo>
                <a:lnTo>
                  <a:pt x="71" y="1688"/>
                </a:lnTo>
                <a:lnTo>
                  <a:pt x="82" y="1688"/>
                </a:lnTo>
                <a:lnTo>
                  <a:pt x="82" y="1682"/>
                </a:lnTo>
                <a:lnTo>
                  <a:pt x="93" y="1682"/>
                </a:lnTo>
                <a:lnTo>
                  <a:pt x="93" y="1677"/>
                </a:lnTo>
                <a:lnTo>
                  <a:pt x="109" y="1677"/>
                </a:lnTo>
                <a:lnTo>
                  <a:pt x="109" y="1666"/>
                </a:lnTo>
                <a:lnTo>
                  <a:pt x="114" y="1666"/>
                </a:lnTo>
                <a:lnTo>
                  <a:pt x="114" y="1660"/>
                </a:lnTo>
                <a:lnTo>
                  <a:pt x="125" y="1660"/>
                </a:lnTo>
                <a:lnTo>
                  <a:pt x="125" y="1655"/>
                </a:lnTo>
                <a:lnTo>
                  <a:pt x="147" y="1655"/>
                </a:lnTo>
                <a:lnTo>
                  <a:pt x="147" y="1650"/>
                </a:lnTo>
                <a:lnTo>
                  <a:pt x="152" y="1650"/>
                </a:lnTo>
                <a:lnTo>
                  <a:pt x="152" y="1644"/>
                </a:lnTo>
                <a:lnTo>
                  <a:pt x="158" y="1644"/>
                </a:lnTo>
                <a:lnTo>
                  <a:pt x="158" y="1633"/>
                </a:lnTo>
                <a:lnTo>
                  <a:pt x="163" y="1633"/>
                </a:lnTo>
                <a:lnTo>
                  <a:pt x="163" y="1628"/>
                </a:lnTo>
                <a:lnTo>
                  <a:pt x="163" y="1622"/>
                </a:lnTo>
                <a:lnTo>
                  <a:pt x="163" y="1617"/>
                </a:lnTo>
                <a:lnTo>
                  <a:pt x="174" y="1617"/>
                </a:lnTo>
                <a:lnTo>
                  <a:pt x="174" y="1612"/>
                </a:lnTo>
                <a:lnTo>
                  <a:pt x="190" y="1612"/>
                </a:lnTo>
                <a:lnTo>
                  <a:pt x="190" y="1606"/>
                </a:lnTo>
                <a:lnTo>
                  <a:pt x="196" y="1606"/>
                </a:lnTo>
                <a:lnTo>
                  <a:pt x="196" y="1601"/>
                </a:lnTo>
                <a:lnTo>
                  <a:pt x="201" y="1601"/>
                </a:lnTo>
                <a:lnTo>
                  <a:pt x="201" y="1595"/>
                </a:lnTo>
                <a:lnTo>
                  <a:pt x="207" y="1595"/>
                </a:lnTo>
                <a:lnTo>
                  <a:pt x="207" y="1590"/>
                </a:lnTo>
                <a:lnTo>
                  <a:pt x="234" y="1590"/>
                </a:lnTo>
                <a:lnTo>
                  <a:pt x="234" y="1584"/>
                </a:lnTo>
                <a:lnTo>
                  <a:pt x="250" y="1584"/>
                </a:lnTo>
                <a:lnTo>
                  <a:pt x="250" y="1579"/>
                </a:lnTo>
                <a:lnTo>
                  <a:pt x="272" y="1579"/>
                </a:lnTo>
                <a:lnTo>
                  <a:pt x="272" y="1574"/>
                </a:lnTo>
                <a:lnTo>
                  <a:pt x="283" y="1574"/>
                </a:lnTo>
                <a:lnTo>
                  <a:pt x="283" y="1568"/>
                </a:lnTo>
                <a:lnTo>
                  <a:pt x="293" y="1568"/>
                </a:lnTo>
                <a:lnTo>
                  <a:pt x="293" y="1563"/>
                </a:lnTo>
                <a:lnTo>
                  <a:pt x="293" y="1557"/>
                </a:lnTo>
                <a:lnTo>
                  <a:pt x="304" y="1557"/>
                </a:lnTo>
                <a:lnTo>
                  <a:pt x="304" y="1546"/>
                </a:lnTo>
                <a:lnTo>
                  <a:pt x="331" y="1546"/>
                </a:lnTo>
                <a:lnTo>
                  <a:pt x="331" y="1541"/>
                </a:lnTo>
                <a:lnTo>
                  <a:pt x="337" y="1541"/>
                </a:lnTo>
                <a:lnTo>
                  <a:pt x="337" y="1536"/>
                </a:lnTo>
                <a:lnTo>
                  <a:pt x="337" y="1530"/>
                </a:lnTo>
                <a:lnTo>
                  <a:pt x="353" y="1530"/>
                </a:lnTo>
                <a:lnTo>
                  <a:pt x="353" y="1525"/>
                </a:lnTo>
                <a:lnTo>
                  <a:pt x="353" y="1519"/>
                </a:lnTo>
                <a:lnTo>
                  <a:pt x="358" y="1519"/>
                </a:lnTo>
                <a:lnTo>
                  <a:pt x="358" y="1514"/>
                </a:lnTo>
                <a:lnTo>
                  <a:pt x="358" y="1508"/>
                </a:lnTo>
                <a:lnTo>
                  <a:pt x="364" y="1508"/>
                </a:lnTo>
                <a:lnTo>
                  <a:pt x="364" y="1498"/>
                </a:lnTo>
                <a:lnTo>
                  <a:pt x="369" y="1498"/>
                </a:lnTo>
                <a:lnTo>
                  <a:pt x="369" y="1492"/>
                </a:lnTo>
                <a:lnTo>
                  <a:pt x="375" y="1492"/>
                </a:lnTo>
                <a:lnTo>
                  <a:pt x="375" y="1487"/>
                </a:lnTo>
                <a:lnTo>
                  <a:pt x="407" y="1487"/>
                </a:lnTo>
                <a:lnTo>
                  <a:pt x="407" y="1481"/>
                </a:lnTo>
                <a:lnTo>
                  <a:pt x="418" y="1481"/>
                </a:lnTo>
                <a:lnTo>
                  <a:pt x="418" y="1476"/>
                </a:lnTo>
                <a:lnTo>
                  <a:pt x="418" y="1471"/>
                </a:lnTo>
                <a:lnTo>
                  <a:pt x="434" y="1471"/>
                </a:lnTo>
                <a:lnTo>
                  <a:pt x="434" y="1465"/>
                </a:lnTo>
                <a:lnTo>
                  <a:pt x="440" y="1465"/>
                </a:lnTo>
                <a:lnTo>
                  <a:pt x="440" y="1460"/>
                </a:lnTo>
                <a:lnTo>
                  <a:pt x="440" y="1454"/>
                </a:lnTo>
                <a:lnTo>
                  <a:pt x="445" y="1454"/>
                </a:lnTo>
                <a:lnTo>
                  <a:pt x="445" y="1449"/>
                </a:lnTo>
                <a:lnTo>
                  <a:pt x="451" y="1449"/>
                </a:lnTo>
                <a:lnTo>
                  <a:pt x="451" y="1443"/>
                </a:lnTo>
                <a:lnTo>
                  <a:pt x="451" y="1438"/>
                </a:lnTo>
                <a:lnTo>
                  <a:pt x="472" y="1438"/>
                </a:lnTo>
                <a:lnTo>
                  <a:pt x="472" y="1433"/>
                </a:lnTo>
                <a:lnTo>
                  <a:pt x="478" y="1433"/>
                </a:lnTo>
                <a:lnTo>
                  <a:pt x="478" y="1427"/>
                </a:lnTo>
                <a:lnTo>
                  <a:pt x="489" y="1427"/>
                </a:lnTo>
                <a:lnTo>
                  <a:pt x="489" y="1422"/>
                </a:lnTo>
                <a:lnTo>
                  <a:pt x="516" y="1422"/>
                </a:lnTo>
                <a:lnTo>
                  <a:pt x="516" y="1416"/>
                </a:lnTo>
                <a:lnTo>
                  <a:pt x="521" y="1416"/>
                </a:lnTo>
                <a:lnTo>
                  <a:pt x="521" y="1411"/>
                </a:lnTo>
                <a:lnTo>
                  <a:pt x="532" y="1411"/>
                </a:lnTo>
                <a:lnTo>
                  <a:pt x="532" y="1405"/>
                </a:lnTo>
                <a:lnTo>
                  <a:pt x="532" y="1400"/>
                </a:lnTo>
                <a:lnTo>
                  <a:pt x="543" y="1400"/>
                </a:lnTo>
                <a:lnTo>
                  <a:pt x="543" y="1395"/>
                </a:lnTo>
                <a:lnTo>
                  <a:pt x="554" y="1395"/>
                </a:lnTo>
                <a:lnTo>
                  <a:pt x="554" y="1389"/>
                </a:lnTo>
                <a:lnTo>
                  <a:pt x="565" y="1389"/>
                </a:lnTo>
                <a:lnTo>
                  <a:pt x="565" y="1384"/>
                </a:lnTo>
                <a:lnTo>
                  <a:pt x="570" y="1384"/>
                </a:lnTo>
                <a:lnTo>
                  <a:pt x="570" y="1378"/>
                </a:lnTo>
                <a:lnTo>
                  <a:pt x="575" y="1378"/>
                </a:lnTo>
                <a:lnTo>
                  <a:pt x="575" y="1367"/>
                </a:lnTo>
                <a:lnTo>
                  <a:pt x="586" y="1367"/>
                </a:lnTo>
                <a:lnTo>
                  <a:pt x="586" y="1362"/>
                </a:lnTo>
                <a:lnTo>
                  <a:pt x="586" y="1357"/>
                </a:lnTo>
                <a:lnTo>
                  <a:pt x="592" y="1357"/>
                </a:lnTo>
                <a:lnTo>
                  <a:pt x="592" y="1351"/>
                </a:lnTo>
                <a:lnTo>
                  <a:pt x="613" y="1351"/>
                </a:lnTo>
                <a:lnTo>
                  <a:pt x="613" y="1346"/>
                </a:lnTo>
                <a:lnTo>
                  <a:pt x="619" y="1346"/>
                </a:lnTo>
                <a:lnTo>
                  <a:pt x="619" y="1340"/>
                </a:lnTo>
                <a:lnTo>
                  <a:pt x="619" y="1335"/>
                </a:lnTo>
                <a:lnTo>
                  <a:pt x="630" y="1335"/>
                </a:lnTo>
                <a:lnTo>
                  <a:pt x="630" y="1329"/>
                </a:lnTo>
                <a:lnTo>
                  <a:pt x="635" y="1329"/>
                </a:lnTo>
                <a:lnTo>
                  <a:pt x="635" y="1324"/>
                </a:lnTo>
                <a:lnTo>
                  <a:pt x="641" y="1324"/>
                </a:lnTo>
                <a:lnTo>
                  <a:pt x="641" y="1319"/>
                </a:lnTo>
                <a:lnTo>
                  <a:pt x="641" y="1313"/>
                </a:lnTo>
                <a:lnTo>
                  <a:pt x="651" y="1313"/>
                </a:lnTo>
                <a:lnTo>
                  <a:pt x="651" y="1308"/>
                </a:lnTo>
                <a:lnTo>
                  <a:pt x="657" y="1308"/>
                </a:lnTo>
                <a:lnTo>
                  <a:pt x="657" y="1302"/>
                </a:lnTo>
                <a:lnTo>
                  <a:pt x="662" y="1302"/>
                </a:lnTo>
                <a:lnTo>
                  <a:pt x="662" y="1297"/>
                </a:lnTo>
                <a:lnTo>
                  <a:pt x="662" y="1286"/>
                </a:lnTo>
                <a:lnTo>
                  <a:pt x="662" y="1281"/>
                </a:lnTo>
                <a:lnTo>
                  <a:pt x="662" y="1275"/>
                </a:lnTo>
                <a:lnTo>
                  <a:pt x="673" y="1275"/>
                </a:lnTo>
                <a:lnTo>
                  <a:pt x="673" y="1270"/>
                </a:lnTo>
                <a:lnTo>
                  <a:pt x="673" y="1264"/>
                </a:lnTo>
                <a:lnTo>
                  <a:pt x="684" y="1264"/>
                </a:lnTo>
                <a:lnTo>
                  <a:pt x="684" y="1254"/>
                </a:lnTo>
                <a:lnTo>
                  <a:pt x="684" y="1248"/>
                </a:lnTo>
                <a:lnTo>
                  <a:pt x="700" y="1248"/>
                </a:lnTo>
                <a:lnTo>
                  <a:pt x="700" y="1243"/>
                </a:lnTo>
                <a:lnTo>
                  <a:pt x="700" y="1237"/>
                </a:lnTo>
                <a:lnTo>
                  <a:pt x="706" y="1237"/>
                </a:lnTo>
                <a:lnTo>
                  <a:pt x="706" y="1232"/>
                </a:lnTo>
                <a:lnTo>
                  <a:pt x="716" y="1232"/>
                </a:lnTo>
                <a:lnTo>
                  <a:pt x="716" y="1226"/>
                </a:lnTo>
                <a:lnTo>
                  <a:pt x="722" y="1226"/>
                </a:lnTo>
                <a:lnTo>
                  <a:pt x="722" y="1221"/>
                </a:lnTo>
                <a:lnTo>
                  <a:pt x="733" y="1221"/>
                </a:lnTo>
                <a:lnTo>
                  <a:pt x="733" y="1216"/>
                </a:lnTo>
                <a:lnTo>
                  <a:pt x="738" y="1216"/>
                </a:lnTo>
                <a:lnTo>
                  <a:pt x="738" y="1210"/>
                </a:lnTo>
                <a:lnTo>
                  <a:pt x="738" y="1205"/>
                </a:lnTo>
                <a:lnTo>
                  <a:pt x="749" y="1205"/>
                </a:lnTo>
                <a:lnTo>
                  <a:pt x="749" y="1199"/>
                </a:lnTo>
                <a:lnTo>
                  <a:pt x="765" y="1199"/>
                </a:lnTo>
                <a:lnTo>
                  <a:pt x="765" y="1194"/>
                </a:lnTo>
                <a:lnTo>
                  <a:pt x="776" y="1194"/>
                </a:lnTo>
                <a:lnTo>
                  <a:pt x="776" y="1188"/>
                </a:lnTo>
                <a:lnTo>
                  <a:pt x="776" y="1183"/>
                </a:lnTo>
                <a:lnTo>
                  <a:pt x="787" y="1183"/>
                </a:lnTo>
                <a:lnTo>
                  <a:pt x="787" y="1178"/>
                </a:lnTo>
                <a:lnTo>
                  <a:pt x="809" y="1178"/>
                </a:lnTo>
                <a:lnTo>
                  <a:pt x="809" y="1172"/>
                </a:lnTo>
                <a:lnTo>
                  <a:pt x="814" y="1172"/>
                </a:lnTo>
                <a:lnTo>
                  <a:pt x="814" y="1167"/>
                </a:lnTo>
                <a:lnTo>
                  <a:pt x="825" y="1167"/>
                </a:lnTo>
                <a:lnTo>
                  <a:pt x="825" y="1161"/>
                </a:lnTo>
                <a:lnTo>
                  <a:pt x="825" y="1156"/>
                </a:lnTo>
                <a:lnTo>
                  <a:pt x="836" y="1156"/>
                </a:lnTo>
                <a:lnTo>
                  <a:pt x="836" y="1145"/>
                </a:lnTo>
                <a:lnTo>
                  <a:pt x="841" y="1145"/>
                </a:lnTo>
                <a:lnTo>
                  <a:pt x="841" y="1140"/>
                </a:lnTo>
                <a:lnTo>
                  <a:pt x="847" y="1140"/>
                </a:lnTo>
                <a:lnTo>
                  <a:pt x="847" y="1134"/>
                </a:lnTo>
                <a:lnTo>
                  <a:pt x="847" y="1129"/>
                </a:lnTo>
                <a:lnTo>
                  <a:pt x="863" y="1129"/>
                </a:lnTo>
                <a:lnTo>
                  <a:pt x="863" y="1123"/>
                </a:lnTo>
                <a:lnTo>
                  <a:pt x="868" y="1123"/>
                </a:lnTo>
                <a:lnTo>
                  <a:pt x="868" y="1118"/>
                </a:lnTo>
                <a:lnTo>
                  <a:pt x="868" y="1112"/>
                </a:lnTo>
                <a:lnTo>
                  <a:pt x="890" y="1112"/>
                </a:lnTo>
                <a:lnTo>
                  <a:pt x="890" y="1107"/>
                </a:lnTo>
                <a:lnTo>
                  <a:pt x="896" y="1107"/>
                </a:lnTo>
                <a:lnTo>
                  <a:pt x="896" y="1102"/>
                </a:lnTo>
                <a:lnTo>
                  <a:pt x="901" y="1102"/>
                </a:lnTo>
                <a:lnTo>
                  <a:pt x="901" y="1096"/>
                </a:lnTo>
                <a:lnTo>
                  <a:pt x="923" y="1096"/>
                </a:lnTo>
                <a:lnTo>
                  <a:pt x="923" y="1091"/>
                </a:lnTo>
                <a:lnTo>
                  <a:pt x="944" y="1091"/>
                </a:lnTo>
                <a:lnTo>
                  <a:pt x="944" y="1085"/>
                </a:lnTo>
                <a:lnTo>
                  <a:pt x="950" y="1085"/>
                </a:lnTo>
                <a:lnTo>
                  <a:pt x="950" y="1080"/>
                </a:lnTo>
                <a:lnTo>
                  <a:pt x="966" y="1080"/>
                </a:lnTo>
                <a:lnTo>
                  <a:pt x="966" y="1074"/>
                </a:lnTo>
                <a:lnTo>
                  <a:pt x="977" y="1074"/>
                </a:lnTo>
                <a:lnTo>
                  <a:pt x="977" y="1069"/>
                </a:lnTo>
                <a:lnTo>
                  <a:pt x="977" y="1064"/>
                </a:lnTo>
                <a:lnTo>
                  <a:pt x="982" y="1064"/>
                </a:lnTo>
                <a:lnTo>
                  <a:pt x="982" y="1058"/>
                </a:lnTo>
                <a:lnTo>
                  <a:pt x="988" y="1058"/>
                </a:lnTo>
                <a:lnTo>
                  <a:pt x="988" y="1047"/>
                </a:lnTo>
                <a:lnTo>
                  <a:pt x="1009" y="1047"/>
                </a:lnTo>
                <a:lnTo>
                  <a:pt x="1009" y="1042"/>
                </a:lnTo>
                <a:lnTo>
                  <a:pt x="1026" y="1042"/>
                </a:lnTo>
                <a:lnTo>
                  <a:pt x="1026" y="1037"/>
                </a:lnTo>
                <a:lnTo>
                  <a:pt x="1026" y="1031"/>
                </a:lnTo>
                <a:lnTo>
                  <a:pt x="1042" y="1031"/>
                </a:lnTo>
                <a:lnTo>
                  <a:pt x="1042" y="1026"/>
                </a:lnTo>
                <a:lnTo>
                  <a:pt x="1047" y="1026"/>
                </a:lnTo>
                <a:lnTo>
                  <a:pt x="1047" y="1020"/>
                </a:lnTo>
                <a:lnTo>
                  <a:pt x="1047" y="1015"/>
                </a:lnTo>
                <a:lnTo>
                  <a:pt x="1053" y="1015"/>
                </a:lnTo>
                <a:lnTo>
                  <a:pt x="1053" y="1009"/>
                </a:lnTo>
                <a:lnTo>
                  <a:pt x="1058" y="1009"/>
                </a:lnTo>
                <a:lnTo>
                  <a:pt x="1058" y="1004"/>
                </a:lnTo>
                <a:lnTo>
                  <a:pt x="1064" y="1004"/>
                </a:lnTo>
                <a:lnTo>
                  <a:pt x="1064" y="999"/>
                </a:lnTo>
                <a:lnTo>
                  <a:pt x="1064" y="993"/>
                </a:lnTo>
                <a:lnTo>
                  <a:pt x="1075" y="993"/>
                </a:lnTo>
                <a:lnTo>
                  <a:pt x="1075" y="988"/>
                </a:lnTo>
                <a:lnTo>
                  <a:pt x="1075" y="982"/>
                </a:lnTo>
                <a:lnTo>
                  <a:pt x="1091" y="982"/>
                </a:lnTo>
                <a:lnTo>
                  <a:pt x="1091" y="977"/>
                </a:lnTo>
                <a:lnTo>
                  <a:pt x="1118" y="977"/>
                </a:lnTo>
                <a:lnTo>
                  <a:pt x="1118" y="971"/>
                </a:lnTo>
                <a:lnTo>
                  <a:pt x="1118" y="966"/>
                </a:lnTo>
                <a:lnTo>
                  <a:pt x="1129" y="966"/>
                </a:lnTo>
                <a:lnTo>
                  <a:pt x="1129" y="955"/>
                </a:lnTo>
                <a:lnTo>
                  <a:pt x="1140" y="955"/>
                </a:lnTo>
                <a:lnTo>
                  <a:pt x="1140" y="950"/>
                </a:lnTo>
                <a:lnTo>
                  <a:pt x="1145" y="950"/>
                </a:lnTo>
                <a:lnTo>
                  <a:pt x="1145" y="944"/>
                </a:lnTo>
                <a:lnTo>
                  <a:pt x="1150" y="944"/>
                </a:lnTo>
                <a:lnTo>
                  <a:pt x="1150" y="939"/>
                </a:lnTo>
                <a:lnTo>
                  <a:pt x="1172" y="939"/>
                </a:lnTo>
                <a:lnTo>
                  <a:pt x="1172" y="933"/>
                </a:lnTo>
                <a:lnTo>
                  <a:pt x="1183" y="933"/>
                </a:lnTo>
                <a:lnTo>
                  <a:pt x="1183" y="928"/>
                </a:lnTo>
                <a:lnTo>
                  <a:pt x="1188" y="928"/>
                </a:lnTo>
                <a:lnTo>
                  <a:pt x="1188" y="923"/>
                </a:lnTo>
                <a:lnTo>
                  <a:pt x="1226" y="923"/>
                </a:lnTo>
                <a:lnTo>
                  <a:pt x="1226" y="917"/>
                </a:lnTo>
                <a:lnTo>
                  <a:pt x="1232" y="917"/>
                </a:lnTo>
                <a:lnTo>
                  <a:pt x="1232" y="912"/>
                </a:lnTo>
                <a:lnTo>
                  <a:pt x="1243" y="912"/>
                </a:lnTo>
                <a:lnTo>
                  <a:pt x="1243" y="906"/>
                </a:lnTo>
                <a:lnTo>
                  <a:pt x="1243" y="901"/>
                </a:lnTo>
                <a:lnTo>
                  <a:pt x="1248" y="901"/>
                </a:lnTo>
                <a:lnTo>
                  <a:pt x="1248" y="890"/>
                </a:lnTo>
                <a:lnTo>
                  <a:pt x="1248" y="885"/>
                </a:lnTo>
                <a:lnTo>
                  <a:pt x="1259" y="885"/>
                </a:lnTo>
                <a:lnTo>
                  <a:pt x="1259" y="874"/>
                </a:lnTo>
                <a:lnTo>
                  <a:pt x="1270" y="874"/>
                </a:lnTo>
                <a:lnTo>
                  <a:pt x="1270" y="868"/>
                </a:lnTo>
                <a:lnTo>
                  <a:pt x="1270" y="863"/>
                </a:lnTo>
                <a:lnTo>
                  <a:pt x="1286" y="863"/>
                </a:lnTo>
                <a:lnTo>
                  <a:pt x="1286" y="857"/>
                </a:lnTo>
                <a:lnTo>
                  <a:pt x="1291" y="857"/>
                </a:lnTo>
                <a:lnTo>
                  <a:pt x="1291" y="852"/>
                </a:lnTo>
                <a:lnTo>
                  <a:pt x="1291" y="847"/>
                </a:lnTo>
                <a:lnTo>
                  <a:pt x="1297" y="847"/>
                </a:lnTo>
                <a:lnTo>
                  <a:pt x="1297" y="841"/>
                </a:lnTo>
                <a:lnTo>
                  <a:pt x="1319" y="841"/>
                </a:lnTo>
                <a:lnTo>
                  <a:pt x="1319" y="836"/>
                </a:lnTo>
                <a:lnTo>
                  <a:pt x="1319" y="830"/>
                </a:lnTo>
                <a:lnTo>
                  <a:pt x="1329" y="830"/>
                </a:lnTo>
                <a:lnTo>
                  <a:pt x="1329" y="825"/>
                </a:lnTo>
                <a:lnTo>
                  <a:pt x="1346" y="825"/>
                </a:lnTo>
                <a:lnTo>
                  <a:pt x="1346" y="820"/>
                </a:lnTo>
                <a:lnTo>
                  <a:pt x="1373" y="820"/>
                </a:lnTo>
                <a:lnTo>
                  <a:pt x="1373" y="814"/>
                </a:lnTo>
                <a:lnTo>
                  <a:pt x="1405" y="814"/>
                </a:lnTo>
                <a:lnTo>
                  <a:pt x="1405" y="809"/>
                </a:lnTo>
                <a:lnTo>
                  <a:pt x="1422" y="809"/>
                </a:lnTo>
                <a:lnTo>
                  <a:pt x="1422" y="803"/>
                </a:lnTo>
                <a:lnTo>
                  <a:pt x="1427" y="803"/>
                </a:lnTo>
                <a:lnTo>
                  <a:pt x="1427" y="792"/>
                </a:lnTo>
                <a:lnTo>
                  <a:pt x="1427" y="787"/>
                </a:lnTo>
                <a:lnTo>
                  <a:pt x="1433" y="787"/>
                </a:lnTo>
                <a:lnTo>
                  <a:pt x="1433" y="782"/>
                </a:lnTo>
                <a:lnTo>
                  <a:pt x="1465" y="782"/>
                </a:lnTo>
                <a:lnTo>
                  <a:pt x="1465" y="776"/>
                </a:lnTo>
                <a:lnTo>
                  <a:pt x="1476" y="776"/>
                </a:lnTo>
                <a:lnTo>
                  <a:pt x="1476" y="771"/>
                </a:lnTo>
                <a:lnTo>
                  <a:pt x="1487" y="771"/>
                </a:lnTo>
                <a:lnTo>
                  <a:pt x="1487" y="765"/>
                </a:lnTo>
                <a:lnTo>
                  <a:pt x="1514" y="765"/>
                </a:lnTo>
                <a:lnTo>
                  <a:pt x="1514" y="760"/>
                </a:lnTo>
                <a:lnTo>
                  <a:pt x="1525" y="760"/>
                </a:lnTo>
                <a:lnTo>
                  <a:pt x="1525" y="754"/>
                </a:lnTo>
                <a:lnTo>
                  <a:pt x="1536" y="754"/>
                </a:lnTo>
                <a:lnTo>
                  <a:pt x="1536" y="749"/>
                </a:lnTo>
                <a:lnTo>
                  <a:pt x="1541" y="749"/>
                </a:lnTo>
                <a:lnTo>
                  <a:pt x="1541" y="744"/>
                </a:lnTo>
                <a:lnTo>
                  <a:pt x="1568" y="744"/>
                </a:lnTo>
                <a:lnTo>
                  <a:pt x="1568" y="738"/>
                </a:lnTo>
                <a:lnTo>
                  <a:pt x="1574" y="738"/>
                </a:lnTo>
                <a:lnTo>
                  <a:pt x="1574" y="733"/>
                </a:lnTo>
                <a:lnTo>
                  <a:pt x="1584" y="733"/>
                </a:lnTo>
                <a:lnTo>
                  <a:pt x="1584" y="722"/>
                </a:lnTo>
                <a:lnTo>
                  <a:pt x="1584" y="716"/>
                </a:lnTo>
                <a:lnTo>
                  <a:pt x="1590" y="716"/>
                </a:lnTo>
                <a:lnTo>
                  <a:pt x="1590" y="711"/>
                </a:lnTo>
                <a:lnTo>
                  <a:pt x="1590" y="706"/>
                </a:lnTo>
                <a:lnTo>
                  <a:pt x="1590" y="700"/>
                </a:lnTo>
                <a:lnTo>
                  <a:pt x="1595" y="700"/>
                </a:lnTo>
                <a:lnTo>
                  <a:pt x="1595" y="695"/>
                </a:lnTo>
                <a:lnTo>
                  <a:pt x="1606" y="695"/>
                </a:lnTo>
                <a:lnTo>
                  <a:pt x="1606" y="689"/>
                </a:lnTo>
                <a:lnTo>
                  <a:pt x="1612" y="689"/>
                </a:lnTo>
                <a:lnTo>
                  <a:pt x="1612" y="684"/>
                </a:lnTo>
                <a:lnTo>
                  <a:pt x="1612" y="678"/>
                </a:lnTo>
                <a:lnTo>
                  <a:pt x="1622" y="678"/>
                </a:lnTo>
                <a:lnTo>
                  <a:pt x="1622" y="673"/>
                </a:lnTo>
                <a:lnTo>
                  <a:pt x="1644" y="673"/>
                </a:lnTo>
                <a:lnTo>
                  <a:pt x="1644" y="668"/>
                </a:lnTo>
                <a:lnTo>
                  <a:pt x="1650" y="668"/>
                </a:lnTo>
                <a:lnTo>
                  <a:pt x="1650" y="657"/>
                </a:lnTo>
                <a:lnTo>
                  <a:pt x="1660" y="657"/>
                </a:lnTo>
                <a:lnTo>
                  <a:pt x="1660" y="651"/>
                </a:lnTo>
                <a:lnTo>
                  <a:pt x="1682" y="651"/>
                </a:lnTo>
                <a:lnTo>
                  <a:pt x="1682" y="646"/>
                </a:lnTo>
                <a:lnTo>
                  <a:pt x="1687" y="646"/>
                </a:lnTo>
                <a:lnTo>
                  <a:pt x="1687" y="640"/>
                </a:lnTo>
                <a:lnTo>
                  <a:pt x="1693" y="640"/>
                </a:lnTo>
                <a:lnTo>
                  <a:pt x="1693" y="635"/>
                </a:lnTo>
                <a:lnTo>
                  <a:pt x="1704" y="635"/>
                </a:lnTo>
                <a:lnTo>
                  <a:pt x="1704" y="630"/>
                </a:lnTo>
                <a:lnTo>
                  <a:pt x="1709" y="630"/>
                </a:lnTo>
                <a:lnTo>
                  <a:pt x="1709" y="624"/>
                </a:lnTo>
                <a:lnTo>
                  <a:pt x="1774" y="624"/>
                </a:lnTo>
                <a:lnTo>
                  <a:pt x="1774" y="619"/>
                </a:lnTo>
                <a:lnTo>
                  <a:pt x="1785" y="619"/>
                </a:lnTo>
                <a:lnTo>
                  <a:pt x="1785" y="613"/>
                </a:lnTo>
                <a:lnTo>
                  <a:pt x="1785" y="608"/>
                </a:lnTo>
                <a:lnTo>
                  <a:pt x="1812" y="608"/>
                </a:lnTo>
                <a:lnTo>
                  <a:pt x="1812" y="597"/>
                </a:lnTo>
                <a:lnTo>
                  <a:pt x="1823" y="597"/>
                </a:lnTo>
                <a:lnTo>
                  <a:pt x="1823" y="592"/>
                </a:lnTo>
                <a:lnTo>
                  <a:pt x="1829" y="592"/>
                </a:lnTo>
                <a:lnTo>
                  <a:pt x="1829" y="586"/>
                </a:lnTo>
                <a:lnTo>
                  <a:pt x="1834" y="586"/>
                </a:lnTo>
                <a:lnTo>
                  <a:pt x="1834" y="581"/>
                </a:lnTo>
                <a:lnTo>
                  <a:pt x="1839" y="581"/>
                </a:lnTo>
                <a:lnTo>
                  <a:pt x="1839" y="575"/>
                </a:lnTo>
                <a:lnTo>
                  <a:pt x="1866" y="575"/>
                </a:lnTo>
                <a:lnTo>
                  <a:pt x="1866" y="570"/>
                </a:lnTo>
                <a:lnTo>
                  <a:pt x="1883" y="570"/>
                </a:lnTo>
                <a:lnTo>
                  <a:pt x="1883" y="565"/>
                </a:lnTo>
                <a:lnTo>
                  <a:pt x="1904" y="565"/>
                </a:lnTo>
                <a:lnTo>
                  <a:pt x="1904" y="548"/>
                </a:lnTo>
                <a:lnTo>
                  <a:pt x="1948" y="548"/>
                </a:lnTo>
                <a:lnTo>
                  <a:pt x="1948" y="543"/>
                </a:lnTo>
                <a:lnTo>
                  <a:pt x="1959" y="543"/>
                </a:lnTo>
                <a:lnTo>
                  <a:pt x="1959" y="537"/>
                </a:lnTo>
                <a:lnTo>
                  <a:pt x="1986" y="537"/>
                </a:lnTo>
                <a:lnTo>
                  <a:pt x="1986" y="532"/>
                </a:lnTo>
                <a:lnTo>
                  <a:pt x="1991" y="532"/>
                </a:lnTo>
                <a:lnTo>
                  <a:pt x="1991" y="527"/>
                </a:lnTo>
                <a:lnTo>
                  <a:pt x="1997" y="527"/>
                </a:lnTo>
                <a:lnTo>
                  <a:pt x="1997" y="521"/>
                </a:lnTo>
                <a:lnTo>
                  <a:pt x="1997" y="516"/>
                </a:lnTo>
                <a:lnTo>
                  <a:pt x="2018" y="516"/>
                </a:lnTo>
                <a:lnTo>
                  <a:pt x="2018" y="510"/>
                </a:lnTo>
                <a:lnTo>
                  <a:pt x="2024" y="510"/>
                </a:lnTo>
                <a:lnTo>
                  <a:pt x="2024" y="499"/>
                </a:lnTo>
                <a:lnTo>
                  <a:pt x="2029" y="499"/>
                </a:lnTo>
                <a:lnTo>
                  <a:pt x="2029" y="494"/>
                </a:lnTo>
                <a:lnTo>
                  <a:pt x="2029" y="489"/>
                </a:lnTo>
                <a:lnTo>
                  <a:pt x="2029" y="483"/>
                </a:lnTo>
                <a:lnTo>
                  <a:pt x="2046" y="483"/>
                </a:lnTo>
                <a:lnTo>
                  <a:pt x="2046" y="478"/>
                </a:lnTo>
                <a:lnTo>
                  <a:pt x="2056" y="478"/>
                </a:lnTo>
                <a:lnTo>
                  <a:pt x="2056" y="472"/>
                </a:lnTo>
                <a:lnTo>
                  <a:pt x="2062" y="472"/>
                </a:lnTo>
                <a:lnTo>
                  <a:pt x="2062" y="467"/>
                </a:lnTo>
                <a:lnTo>
                  <a:pt x="2062" y="456"/>
                </a:lnTo>
                <a:lnTo>
                  <a:pt x="2078" y="456"/>
                </a:lnTo>
                <a:lnTo>
                  <a:pt x="2078" y="451"/>
                </a:lnTo>
                <a:lnTo>
                  <a:pt x="2089" y="451"/>
                </a:lnTo>
                <a:lnTo>
                  <a:pt x="2089" y="445"/>
                </a:lnTo>
                <a:lnTo>
                  <a:pt x="2094" y="445"/>
                </a:lnTo>
                <a:lnTo>
                  <a:pt x="2094" y="440"/>
                </a:lnTo>
                <a:lnTo>
                  <a:pt x="2100" y="440"/>
                </a:lnTo>
                <a:lnTo>
                  <a:pt x="2100" y="434"/>
                </a:lnTo>
                <a:lnTo>
                  <a:pt x="2105" y="434"/>
                </a:lnTo>
                <a:lnTo>
                  <a:pt x="2105" y="429"/>
                </a:lnTo>
                <a:lnTo>
                  <a:pt x="2116" y="429"/>
                </a:lnTo>
                <a:lnTo>
                  <a:pt x="2116" y="418"/>
                </a:lnTo>
                <a:lnTo>
                  <a:pt x="2121" y="418"/>
                </a:lnTo>
                <a:lnTo>
                  <a:pt x="2121" y="413"/>
                </a:lnTo>
                <a:lnTo>
                  <a:pt x="2132" y="413"/>
                </a:lnTo>
                <a:lnTo>
                  <a:pt x="2132" y="407"/>
                </a:lnTo>
                <a:lnTo>
                  <a:pt x="2132" y="402"/>
                </a:lnTo>
                <a:lnTo>
                  <a:pt x="2138" y="402"/>
                </a:lnTo>
                <a:lnTo>
                  <a:pt x="2138" y="396"/>
                </a:lnTo>
                <a:lnTo>
                  <a:pt x="2143" y="396"/>
                </a:lnTo>
                <a:lnTo>
                  <a:pt x="2143" y="386"/>
                </a:lnTo>
                <a:lnTo>
                  <a:pt x="2143" y="380"/>
                </a:lnTo>
                <a:lnTo>
                  <a:pt x="2170" y="380"/>
                </a:lnTo>
                <a:lnTo>
                  <a:pt x="2170" y="375"/>
                </a:lnTo>
                <a:lnTo>
                  <a:pt x="2187" y="375"/>
                </a:lnTo>
                <a:lnTo>
                  <a:pt x="2187" y="369"/>
                </a:lnTo>
                <a:lnTo>
                  <a:pt x="2203" y="369"/>
                </a:lnTo>
                <a:lnTo>
                  <a:pt x="2203" y="364"/>
                </a:lnTo>
                <a:lnTo>
                  <a:pt x="2279" y="364"/>
                </a:lnTo>
                <a:lnTo>
                  <a:pt x="2279" y="353"/>
                </a:lnTo>
                <a:lnTo>
                  <a:pt x="2328" y="353"/>
                </a:lnTo>
                <a:lnTo>
                  <a:pt x="2328" y="348"/>
                </a:lnTo>
                <a:lnTo>
                  <a:pt x="2376" y="348"/>
                </a:lnTo>
                <a:lnTo>
                  <a:pt x="2376" y="342"/>
                </a:lnTo>
                <a:lnTo>
                  <a:pt x="2382" y="342"/>
                </a:lnTo>
                <a:lnTo>
                  <a:pt x="2382" y="331"/>
                </a:lnTo>
                <a:lnTo>
                  <a:pt x="2393" y="331"/>
                </a:lnTo>
                <a:lnTo>
                  <a:pt x="2393" y="326"/>
                </a:lnTo>
                <a:lnTo>
                  <a:pt x="2404" y="326"/>
                </a:lnTo>
                <a:lnTo>
                  <a:pt x="2404" y="320"/>
                </a:lnTo>
                <a:lnTo>
                  <a:pt x="2420" y="320"/>
                </a:lnTo>
                <a:lnTo>
                  <a:pt x="2420" y="310"/>
                </a:lnTo>
                <a:lnTo>
                  <a:pt x="2425" y="310"/>
                </a:lnTo>
                <a:lnTo>
                  <a:pt x="2425" y="304"/>
                </a:lnTo>
                <a:lnTo>
                  <a:pt x="2441" y="304"/>
                </a:lnTo>
                <a:lnTo>
                  <a:pt x="2441" y="293"/>
                </a:lnTo>
                <a:lnTo>
                  <a:pt x="2474" y="293"/>
                </a:lnTo>
                <a:lnTo>
                  <a:pt x="2474" y="288"/>
                </a:lnTo>
                <a:lnTo>
                  <a:pt x="2479" y="288"/>
                </a:lnTo>
                <a:lnTo>
                  <a:pt x="2479" y="277"/>
                </a:lnTo>
                <a:lnTo>
                  <a:pt x="2485" y="277"/>
                </a:lnTo>
                <a:lnTo>
                  <a:pt x="2485" y="272"/>
                </a:lnTo>
                <a:lnTo>
                  <a:pt x="2507" y="272"/>
                </a:lnTo>
                <a:lnTo>
                  <a:pt x="2507" y="261"/>
                </a:lnTo>
                <a:lnTo>
                  <a:pt x="2517" y="261"/>
                </a:lnTo>
                <a:lnTo>
                  <a:pt x="2517" y="255"/>
                </a:lnTo>
                <a:lnTo>
                  <a:pt x="2523" y="255"/>
                </a:lnTo>
                <a:lnTo>
                  <a:pt x="2523" y="244"/>
                </a:lnTo>
                <a:lnTo>
                  <a:pt x="2545" y="244"/>
                </a:lnTo>
                <a:lnTo>
                  <a:pt x="2545" y="234"/>
                </a:lnTo>
                <a:lnTo>
                  <a:pt x="2583" y="234"/>
                </a:lnTo>
                <a:lnTo>
                  <a:pt x="2583" y="228"/>
                </a:lnTo>
                <a:lnTo>
                  <a:pt x="2615" y="228"/>
                </a:lnTo>
                <a:lnTo>
                  <a:pt x="2615" y="217"/>
                </a:lnTo>
                <a:lnTo>
                  <a:pt x="2615" y="206"/>
                </a:lnTo>
                <a:lnTo>
                  <a:pt x="2637" y="206"/>
                </a:lnTo>
                <a:lnTo>
                  <a:pt x="2637" y="196"/>
                </a:lnTo>
                <a:lnTo>
                  <a:pt x="2881" y="196"/>
                </a:lnTo>
                <a:lnTo>
                  <a:pt x="2881" y="179"/>
                </a:lnTo>
                <a:lnTo>
                  <a:pt x="2935" y="179"/>
                </a:lnTo>
                <a:lnTo>
                  <a:pt x="2935" y="169"/>
                </a:lnTo>
                <a:lnTo>
                  <a:pt x="3000" y="169"/>
                </a:lnTo>
                <a:lnTo>
                  <a:pt x="3000" y="152"/>
                </a:lnTo>
                <a:lnTo>
                  <a:pt x="3049" y="152"/>
                </a:lnTo>
                <a:lnTo>
                  <a:pt x="3049" y="136"/>
                </a:lnTo>
                <a:lnTo>
                  <a:pt x="3087" y="136"/>
                </a:lnTo>
                <a:lnTo>
                  <a:pt x="3087" y="120"/>
                </a:lnTo>
                <a:lnTo>
                  <a:pt x="3168" y="120"/>
                </a:lnTo>
                <a:lnTo>
                  <a:pt x="3168" y="103"/>
                </a:lnTo>
                <a:lnTo>
                  <a:pt x="3434" y="103"/>
                </a:lnTo>
                <a:lnTo>
                  <a:pt x="3434" y="65"/>
                </a:lnTo>
                <a:lnTo>
                  <a:pt x="3608" y="65"/>
                </a:lnTo>
                <a:lnTo>
                  <a:pt x="3608" y="0"/>
                </a:lnTo>
                <a:lnTo>
                  <a:pt x="3678" y="0"/>
                </a:lnTo>
              </a:path>
            </a:pathLst>
          </a:custGeom>
          <a:noFill/>
          <a:ln w="34925">
            <a:solidFill>
              <a:srgbClr val="FF00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1" name="Rectangle 54"/>
          <p:cNvSpPr>
            <a:spLocks noChangeArrowheads="1"/>
          </p:cNvSpPr>
          <p:nvPr/>
        </p:nvSpPr>
        <p:spPr bwMode="auto">
          <a:xfrm>
            <a:off x="560068" y="5713015"/>
            <a:ext cx="139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O</a:t>
            </a:r>
            <a:endParaRPr lang="en-US" altLang="de-DE"/>
          </a:p>
        </p:txBody>
      </p:sp>
      <p:sp>
        <p:nvSpPr>
          <p:cNvPr id="52" name="Line 55"/>
          <p:cNvSpPr>
            <a:spLocks noChangeShapeType="1"/>
          </p:cNvSpPr>
          <p:nvPr/>
        </p:nvSpPr>
        <p:spPr bwMode="auto">
          <a:xfrm>
            <a:off x="532252" y="5904301"/>
            <a:ext cx="269371" cy="1406"/>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3" name="Rectangle 56"/>
          <p:cNvSpPr>
            <a:spLocks noChangeArrowheads="1"/>
          </p:cNvSpPr>
          <p:nvPr/>
        </p:nvSpPr>
        <p:spPr bwMode="auto">
          <a:xfrm>
            <a:off x="961196" y="5713015"/>
            <a:ext cx="129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N</a:t>
            </a:r>
            <a:endParaRPr lang="en-US" altLang="de-DE"/>
          </a:p>
        </p:txBody>
      </p:sp>
      <p:sp>
        <p:nvSpPr>
          <p:cNvPr id="54" name="Line 57"/>
          <p:cNvSpPr>
            <a:spLocks noChangeShapeType="1"/>
          </p:cNvSpPr>
          <p:nvPr/>
        </p:nvSpPr>
        <p:spPr bwMode="auto">
          <a:xfrm>
            <a:off x="928989" y="5904301"/>
            <a:ext cx="270835" cy="1406"/>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5" name="Rectangle 58"/>
          <p:cNvSpPr>
            <a:spLocks noChangeArrowheads="1"/>
          </p:cNvSpPr>
          <p:nvPr/>
        </p:nvSpPr>
        <p:spPr bwMode="auto">
          <a:xfrm>
            <a:off x="1699038" y="5713015"/>
            <a:ext cx="23163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Number of patients at risk :</a:t>
            </a:r>
            <a:endParaRPr lang="en-US" altLang="de-DE"/>
          </a:p>
        </p:txBody>
      </p:sp>
      <p:sp>
        <p:nvSpPr>
          <p:cNvPr id="56" name="Line 59"/>
          <p:cNvSpPr>
            <a:spLocks noChangeShapeType="1"/>
          </p:cNvSpPr>
          <p:nvPr/>
        </p:nvSpPr>
        <p:spPr bwMode="auto">
          <a:xfrm>
            <a:off x="1564353" y="5904301"/>
            <a:ext cx="5352285" cy="1406"/>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7" name="Rectangle 60"/>
          <p:cNvSpPr>
            <a:spLocks noChangeArrowheads="1"/>
          </p:cNvSpPr>
          <p:nvPr/>
        </p:nvSpPr>
        <p:spPr bwMode="auto">
          <a:xfrm>
            <a:off x="7512474" y="5713015"/>
            <a:ext cx="8557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Treatment</a:t>
            </a:r>
            <a:endParaRPr lang="en-US" altLang="de-DE"/>
          </a:p>
        </p:txBody>
      </p:sp>
      <p:sp>
        <p:nvSpPr>
          <p:cNvPr id="58" name="Rectangle 61"/>
          <p:cNvSpPr>
            <a:spLocks noChangeArrowheads="1"/>
          </p:cNvSpPr>
          <p:nvPr/>
        </p:nvSpPr>
        <p:spPr bwMode="auto">
          <a:xfrm>
            <a:off x="481013"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240</a:t>
            </a:r>
            <a:endParaRPr lang="en-US" altLang="de-DE"/>
          </a:p>
        </p:txBody>
      </p:sp>
      <p:sp>
        <p:nvSpPr>
          <p:cNvPr id="59" name="Rectangle 62"/>
          <p:cNvSpPr>
            <a:spLocks noChangeArrowheads="1"/>
          </p:cNvSpPr>
          <p:nvPr/>
        </p:nvSpPr>
        <p:spPr bwMode="auto">
          <a:xfrm>
            <a:off x="877749"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492</a:t>
            </a:r>
            <a:endParaRPr lang="en-US" altLang="de-DE"/>
          </a:p>
        </p:txBody>
      </p:sp>
      <p:sp>
        <p:nvSpPr>
          <p:cNvPr id="60" name="Rectangle 63"/>
          <p:cNvSpPr>
            <a:spLocks noChangeArrowheads="1"/>
          </p:cNvSpPr>
          <p:nvPr/>
        </p:nvSpPr>
        <p:spPr bwMode="auto">
          <a:xfrm>
            <a:off x="1513113"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428</a:t>
            </a:r>
            <a:endParaRPr lang="en-US" altLang="de-DE"/>
          </a:p>
        </p:txBody>
      </p:sp>
      <p:sp>
        <p:nvSpPr>
          <p:cNvPr id="61" name="Rectangle 64"/>
          <p:cNvSpPr>
            <a:spLocks noChangeArrowheads="1"/>
          </p:cNvSpPr>
          <p:nvPr/>
        </p:nvSpPr>
        <p:spPr bwMode="auto">
          <a:xfrm>
            <a:off x="2148478"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362</a:t>
            </a:r>
            <a:endParaRPr lang="en-US" altLang="de-DE"/>
          </a:p>
        </p:txBody>
      </p:sp>
      <p:sp>
        <p:nvSpPr>
          <p:cNvPr id="62" name="Rectangle 65"/>
          <p:cNvSpPr>
            <a:spLocks noChangeArrowheads="1"/>
          </p:cNvSpPr>
          <p:nvPr/>
        </p:nvSpPr>
        <p:spPr bwMode="auto">
          <a:xfrm>
            <a:off x="2783842"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289</a:t>
            </a:r>
            <a:endParaRPr lang="en-US" altLang="de-DE"/>
          </a:p>
        </p:txBody>
      </p:sp>
      <p:sp>
        <p:nvSpPr>
          <p:cNvPr id="63" name="Rectangle 66"/>
          <p:cNvSpPr>
            <a:spLocks noChangeArrowheads="1"/>
          </p:cNvSpPr>
          <p:nvPr/>
        </p:nvSpPr>
        <p:spPr bwMode="auto">
          <a:xfrm>
            <a:off x="3419206"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226</a:t>
            </a:r>
            <a:endParaRPr lang="en-US" altLang="de-DE"/>
          </a:p>
        </p:txBody>
      </p:sp>
      <p:sp>
        <p:nvSpPr>
          <p:cNvPr id="64" name="Rectangle 67"/>
          <p:cNvSpPr>
            <a:spLocks noChangeArrowheads="1"/>
          </p:cNvSpPr>
          <p:nvPr/>
        </p:nvSpPr>
        <p:spPr bwMode="auto">
          <a:xfrm>
            <a:off x="4054570" y="592680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159</a:t>
            </a:r>
            <a:endParaRPr lang="en-US" altLang="de-DE"/>
          </a:p>
        </p:txBody>
      </p:sp>
      <p:sp>
        <p:nvSpPr>
          <p:cNvPr id="65" name="Rectangle 68"/>
          <p:cNvSpPr>
            <a:spLocks noChangeArrowheads="1"/>
          </p:cNvSpPr>
          <p:nvPr/>
        </p:nvSpPr>
        <p:spPr bwMode="auto">
          <a:xfrm>
            <a:off x="4741174" y="592680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79</a:t>
            </a:r>
            <a:endParaRPr lang="en-US" altLang="de-DE"/>
          </a:p>
        </p:txBody>
      </p:sp>
      <p:sp>
        <p:nvSpPr>
          <p:cNvPr id="66" name="Rectangle 69"/>
          <p:cNvSpPr>
            <a:spLocks noChangeArrowheads="1"/>
          </p:cNvSpPr>
          <p:nvPr/>
        </p:nvSpPr>
        <p:spPr bwMode="auto">
          <a:xfrm>
            <a:off x="5376538" y="592680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35</a:t>
            </a:r>
            <a:endParaRPr lang="en-US" altLang="de-DE"/>
          </a:p>
        </p:txBody>
      </p:sp>
      <p:sp>
        <p:nvSpPr>
          <p:cNvPr id="67" name="Rectangle 70"/>
          <p:cNvSpPr>
            <a:spLocks noChangeArrowheads="1"/>
          </p:cNvSpPr>
          <p:nvPr/>
        </p:nvSpPr>
        <p:spPr bwMode="auto">
          <a:xfrm>
            <a:off x="6060213" y="592680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68" name="Rectangle 71"/>
          <p:cNvSpPr>
            <a:spLocks noChangeArrowheads="1"/>
          </p:cNvSpPr>
          <p:nvPr/>
        </p:nvSpPr>
        <p:spPr bwMode="auto">
          <a:xfrm>
            <a:off x="6695577" y="592680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a:t>
            </a:r>
            <a:endParaRPr lang="en-US" altLang="de-DE"/>
          </a:p>
        </p:txBody>
      </p:sp>
      <p:sp>
        <p:nvSpPr>
          <p:cNvPr id="69" name="Rectangle 72"/>
          <p:cNvSpPr>
            <a:spLocks noChangeArrowheads="1"/>
          </p:cNvSpPr>
          <p:nvPr/>
        </p:nvSpPr>
        <p:spPr bwMode="auto">
          <a:xfrm>
            <a:off x="481013" y="6171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260</a:t>
            </a:r>
            <a:endParaRPr lang="en-US" altLang="de-DE"/>
          </a:p>
        </p:txBody>
      </p:sp>
      <p:sp>
        <p:nvSpPr>
          <p:cNvPr id="70" name="Rectangle 73"/>
          <p:cNvSpPr>
            <a:spLocks noChangeArrowheads="1"/>
          </p:cNvSpPr>
          <p:nvPr/>
        </p:nvSpPr>
        <p:spPr bwMode="auto">
          <a:xfrm>
            <a:off x="877749" y="6171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493</a:t>
            </a:r>
            <a:endParaRPr lang="en-US" altLang="de-DE"/>
          </a:p>
        </p:txBody>
      </p:sp>
      <p:sp>
        <p:nvSpPr>
          <p:cNvPr id="71" name="Rectangle 74"/>
          <p:cNvSpPr>
            <a:spLocks noChangeArrowheads="1"/>
          </p:cNvSpPr>
          <p:nvPr/>
        </p:nvSpPr>
        <p:spPr bwMode="auto">
          <a:xfrm>
            <a:off x="1513113" y="6171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433</a:t>
            </a:r>
            <a:endParaRPr lang="en-US" altLang="de-DE"/>
          </a:p>
        </p:txBody>
      </p:sp>
      <p:sp>
        <p:nvSpPr>
          <p:cNvPr id="72" name="Rectangle 75"/>
          <p:cNvSpPr>
            <a:spLocks noChangeArrowheads="1"/>
          </p:cNvSpPr>
          <p:nvPr/>
        </p:nvSpPr>
        <p:spPr bwMode="auto">
          <a:xfrm>
            <a:off x="2148478" y="6171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336</a:t>
            </a:r>
            <a:endParaRPr lang="en-US" altLang="de-DE"/>
          </a:p>
        </p:txBody>
      </p:sp>
      <p:sp>
        <p:nvSpPr>
          <p:cNvPr id="73" name="Rectangle 76"/>
          <p:cNvSpPr>
            <a:spLocks noChangeArrowheads="1"/>
          </p:cNvSpPr>
          <p:nvPr/>
        </p:nvSpPr>
        <p:spPr bwMode="auto">
          <a:xfrm>
            <a:off x="2783842" y="6171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250</a:t>
            </a:r>
            <a:endParaRPr lang="en-US" altLang="de-DE"/>
          </a:p>
        </p:txBody>
      </p:sp>
      <p:sp>
        <p:nvSpPr>
          <p:cNvPr id="74" name="Rectangle 77"/>
          <p:cNvSpPr>
            <a:spLocks noChangeArrowheads="1"/>
          </p:cNvSpPr>
          <p:nvPr/>
        </p:nvSpPr>
        <p:spPr bwMode="auto">
          <a:xfrm>
            <a:off x="3419206" y="61715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187</a:t>
            </a:r>
            <a:endParaRPr lang="en-US" altLang="de-DE"/>
          </a:p>
        </p:txBody>
      </p:sp>
      <p:sp>
        <p:nvSpPr>
          <p:cNvPr id="75" name="Rectangle 78"/>
          <p:cNvSpPr>
            <a:spLocks noChangeArrowheads="1"/>
          </p:cNvSpPr>
          <p:nvPr/>
        </p:nvSpPr>
        <p:spPr bwMode="auto">
          <a:xfrm>
            <a:off x="4054570" y="6171539"/>
            <a:ext cx="2882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115</a:t>
            </a:r>
            <a:endParaRPr lang="en-US" altLang="de-DE"/>
          </a:p>
        </p:txBody>
      </p:sp>
      <p:sp>
        <p:nvSpPr>
          <p:cNvPr id="76" name="Rectangle 79"/>
          <p:cNvSpPr>
            <a:spLocks noChangeArrowheads="1"/>
          </p:cNvSpPr>
          <p:nvPr/>
        </p:nvSpPr>
        <p:spPr bwMode="auto">
          <a:xfrm>
            <a:off x="4741174" y="617153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48</a:t>
            </a:r>
            <a:endParaRPr lang="en-US" altLang="de-DE"/>
          </a:p>
        </p:txBody>
      </p:sp>
      <p:sp>
        <p:nvSpPr>
          <p:cNvPr id="77" name="Rectangle 80"/>
          <p:cNvSpPr>
            <a:spLocks noChangeArrowheads="1"/>
          </p:cNvSpPr>
          <p:nvPr/>
        </p:nvSpPr>
        <p:spPr bwMode="auto">
          <a:xfrm>
            <a:off x="5376538" y="617153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25</a:t>
            </a:r>
            <a:endParaRPr lang="en-US" altLang="de-DE"/>
          </a:p>
        </p:txBody>
      </p:sp>
      <p:sp>
        <p:nvSpPr>
          <p:cNvPr id="78" name="Rectangle 81"/>
          <p:cNvSpPr>
            <a:spLocks noChangeArrowheads="1"/>
          </p:cNvSpPr>
          <p:nvPr/>
        </p:nvSpPr>
        <p:spPr bwMode="auto">
          <a:xfrm>
            <a:off x="6060213" y="617153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79" name="Rectangle 82"/>
          <p:cNvSpPr>
            <a:spLocks noChangeArrowheads="1"/>
          </p:cNvSpPr>
          <p:nvPr/>
        </p:nvSpPr>
        <p:spPr bwMode="auto">
          <a:xfrm>
            <a:off x="6695577" y="617153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80" name="Line 83"/>
          <p:cNvSpPr>
            <a:spLocks noChangeShapeType="1"/>
          </p:cNvSpPr>
          <p:nvPr/>
        </p:nvSpPr>
        <p:spPr bwMode="auto">
          <a:xfrm>
            <a:off x="7036683" y="6004163"/>
            <a:ext cx="396736" cy="1407"/>
          </a:xfrm>
          <a:prstGeom prst="line">
            <a:avLst/>
          </a:prstGeom>
          <a:noFill/>
          <a:ln w="34925">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81" name="Rectangle 84"/>
          <p:cNvSpPr>
            <a:spLocks noChangeArrowheads="1"/>
          </p:cNvSpPr>
          <p:nvPr/>
        </p:nvSpPr>
        <p:spPr bwMode="auto">
          <a:xfrm>
            <a:off x="7512474" y="5926805"/>
            <a:ext cx="886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Immediate</a:t>
            </a:r>
            <a:endParaRPr lang="en-US" altLang="de-DE"/>
          </a:p>
        </p:txBody>
      </p:sp>
      <p:sp>
        <p:nvSpPr>
          <p:cNvPr id="82" name="Line 85"/>
          <p:cNvSpPr>
            <a:spLocks noChangeShapeType="1"/>
          </p:cNvSpPr>
          <p:nvPr/>
        </p:nvSpPr>
        <p:spPr bwMode="auto">
          <a:xfrm>
            <a:off x="7036683" y="6247490"/>
            <a:ext cx="396736" cy="1406"/>
          </a:xfrm>
          <a:prstGeom prst="line">
            <a:avLst/>
          </a:prstGeom>
          <a:noFill/>
          <a:ln w="34925">
            <a:solidFill>
              <a:srgbClr val="FF00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83" name="Rectangle 86"/>
          <p:cNvSpPr>
            <a:spLocks noChangeArrowheads="1"/>
          </p:cNvSpPr>
          <p:nvPr/>
        </p:nvSpPr>
        <p:spPr bwMode="auto">
          <a:xfrm>
            <a:off x="7512474" y="6171539"/>
            <a:ext cx="737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Deferred</a:t>
            </a:r>
            <a:endParaRPr lang="en-US" altLang="de-DE"/>
          </a:p>
        </p:txBody>
      </p:sp>
      <p:cxnSp>
        <p:nvCxnSpPr>
          <p:cNvPr id="84" name="Straight Connector 90"/>
          <p:cNvCxnSpPr/>
          <p:nvPr/>
        </p:nvCxnSpPr>
        <p:spPr bwMode="auto">
          <a:xfrm rot="5400000" flipH="1" flipV="1">
            <a:off x="2907507" y="3885408"/>
            <a:ext cx="2690812" cy="38100"/>
          </a:xfrm>
          <a:prstGeom prst="line">
            <a:avLst/>
          </a:prstGeom>
          <a:ln w="254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TextBox 122"/>
          <p:cNvSpPr txBox="1">
            <a:spLocks noChangeArrowheads="1"/>
          </p:cNvSpPr>
          <p:nvPr/>
        </p:nvSpPr>
        <p:spPr bwMode="auto">
          <a:xfrm>
            <a:off x="4319551" y="3707326"/>
            <a:ext cx="2173999"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a:solidFill>
                  <a:srgbClr val="FFFF00"/>
                </a:solidFill>
                <a:latin typeface="Calibri" pitchFamily="34" charset="0"/>
              </a:rPr>
              <a:t>37.8% (CI: 33.4-42.1%)</a:t>
            </a:r>
          </a:p>
        </p:txBody>
      </p:sp>
      <p:sp>
        <p:nvSpPr>
          <p:cNvPr id="86" name="TextBox 126"/>
          <p:cNvSpPr txBox="1">
            <a:spLocks noChangeArrowheads="1"/>
          </p:cNvSpPr>
          <p:nvPr/>
        </p:nvSpPr>
        <p:spPr bwMode="auto">
          <a:xfrm>
            <a:off x="4319551" y="2559610"/>
            <a:ext cx="2919450" cy="34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de-DE" sz="1600" b="1" dirty="0">
                <a:solidFill>
                  <a:srgbClr val="FF0066"/>
                </a:solidFill>
                <a:latin typeface="Calibri" pitchFamily="34" charset="0"/>
              </a:rPr>
              <a:t>42.5% (CI: 38.1-47.0%)</a:t>
            </a:r>
          </a:p>
        </p:txBody>
      </p:sp>
      <p:sp>
        <p:nvSpPr>
          <p:cNvPr id="87" name="TextBox 95"/>
          <p:cNvSpPr txBox="1"/>
          <p:nvPr/>
        </p:nvSpPr>
        <p:spPr bwMode="auto">
          <a:xfrm>
            <a:off x="4918075" y="1603376"/>
            <a:ext cx="3159125" cy="661020"/>
          </a:xfrm>
          <a:prstGeom prst="rect">
            <a:avLst/>
          </a:prstGeom>
          <a:solidFill>
            <a:srgbClr val="FFD5AB"/>
          </a:solidFill>
        </p:spPr>
        <p:txBody>
          <a:bodyPr>
            <a:spAutoFit/>
          </a:bodyPr>
          <a:lstStyle/>
          <a:p>
            <a:pPr eaLnBrk="0" fontAlgn="base" hangingPunct="0">
              <a:spcBef>
                <a:spcPct val="0"/>
              </a:spcBef>
              <a:spcAft>
                <a:spcPct val="0"/>
              </a:spcAft>
              <a:defRPr/>
            </a:pPr>
            <a:r>
              <a:rPr lang="en-US" dirty="0">
                <a:solidFill>
                  <a:srgbClr val="000000"/>
                </a:solidFill>
              </a:rPr>
              <a:t>HR= 1.23 (CI: 1.03, 1.47)</a:t>
            </a:r>
          </a:p>
          <a:p>
            <a:pPr eaLnBrk="0" fontAlgn="base" hangingPunct="0">
              <a:spcBef>
                <a:spcPct val="0"/>
              </a:spcBef>
              <a:spcAft>
                <a:spcPct val="0"/>
              </a:spcAft>
              <a:defRPr/>
            </a:pPr>
            <a:r>
              <a:rPr lang="en-US" dirty="0">
                <a:solidFill>
                  <a:srgbClr val="000000"/>
                </a:solidFill>
              </a:rPr>
              <a:t>P (difference)=0.021</a:t>
            </a:r>
          </a:p>
        </p:txBody>
      </p:sp>
      <p:sp>
        <p:nvSpPr>
          <p:cNvPr id="88" name="Title 1"/>
          <p:cNvSpPr txBox="1">
            <a:spLocks/>
          </p:cNvSpPr>
          <p:nvPr/>
        </p:nvSpPr>
        <p:spPr>
          <a:xfrm>
            <a:off x="251520" y="219077"/>
            <a:ext cx="8458200" cy="1000125"/>
          </a:xfrm>
          <a:prstGeom prst="rect">
            <a:avLst/>
          </a:prstGeom>
        </p:spPr>
        <p:txBody>
          <a:bodyPr/>
          <a:lstStyle/>
          <a:p>
            <a:pPr algn="ctr" fontAlgn="base">
              <a:spcBef>
                <a:spcPct val="0"/>
              </a:spcBef>
              <a:spcAft>
                <a:spcPct val="0"/>
              </a:spcAft>
              <a:defRPr/>
            </a:pPr>
            <a:r>
              <a:rPr lang="en-US" sz="3600" kern="0" dirty="0" err="1" smtClean="0">
                <a:solidFill>
                  <a:srgbClr val="FFFF00"/>
                </a:solidFill>
              </a:rPr>
              <a:t>Andere</a:t>
            </a:r>
            <a:r>
              <a:rPr lang="en-US" sz="3600" kern="0" dirty="0" smtClean="0">
                <a:solidFill>
                  <a:srgbClr val="FFFF00"/>
                </a:solidFill>
              </a:rPr>
              <a:t> </a:t>
            </a:r>
            <a:r>
              <a:rPr lang="en-US" sz="3600" kern="0" dirty="0" err="1" smtClean="0">
                <a:solidFill>
                  <a:srgbClr val="FFFF00"/>
                </a:solidFill>
              </a:rPr>
              <a:t>Ursachen</a:t>
            </a:r>
            <a:r>
              <a:rPr lang="en-US" sz="3600" kern="0" dirty="0" smtClean="0">
                <a:solidFill>
                  <a:srgbClr val="FFFF00"/>
                </a:solidFill>
              </a:rPr>
              <a:t> </a:t>
            </a:r>
            <a:r>
              <a:rPr lang="en-US" sz="3600" kern="0" dirty="0" err="1" smtClean="0">
                <a:solidFill>
                  <a:srgbClr val="FFFF00"/>
                </a:solidFill>
              </a:rPr>
              <a:t>Mortalität</a:t>
            </a:r>
            <a:endParaRPr lang="en-US" sz="3600" kern="0" dirty="0">
              <a:solidFill>
                <a:srgbClr val="FFFF00"/>
              </a:solidFill>
            </a:endParaRPr>
          </a:p>
        </p:txBody>
      </p:sp>
    </p:spTree>
    <p:extLst>
      <p:ext uri="{BB962C8B-B14F-4D97-AF65-F5344CB8AC3E}">
        <p14:creationId xmlns:p14="http://schemas.microsoft.com/office/powerpoint/2010/main" val="3484084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28" y="44624"/>
            <a:ext cx="8839200" cy="1000125"/>
          </a:xfrm>
          <a:prstGeom prst="rect">
            <a:avLst/>
          </a:prstGeom>
        </p:spPr>
        <p:txBody>
          <a:bodyPr/>
          <a:lstStyle/>
          <a:p>
            <a:pPr algn="ctr" fontAlgn="base">
              <a:spcBef>
                <a:spcPct val="0"/>
              </a:spcBef>
              <a:spcAft>
                <a:spcPct val="0"/>
              </a:spcAft>
              <a:defRPr/>
            </a:pPr>
            <a:r>
              <a:rPr lang="en-US" sz="3200" kern="0" dirty="0" err="1" smtClean="0">
                <a:solidFill>
                  <a:srgbClr val="FFFF00"/>
                </a:solidFill>
              </a:rPr>
              <a:t>Zeit</a:t>
            </a:r>
            <a:r>
              <a:rPr lang="en-US" sz="3200" kern="0" dirty="0" smtClean="0">
                <a:solidFill>
                  <a:srgbClr val="FFFF00"/>
                </a:solidFill>
              </a:rPr>
              <a:t> </a:t>
            </a:r>
            <a:r>
              <a:rPr lang="en-US" sz="3200" kern="0" dirty="0" err="1" smtClean="0">
                <a:solidFill>
                  <a:srgbClr val="FFFF00"/>
                </a:solidFill>
              </a:rPr>
              <a:t>bis</a:t>
            </a:r>
            <a:r>
              <a:rPr lang="en-US" sz="3200" kern="0" dirty="0" smtClean="0">
                <a:solidFill>
                  <a:srgbClr val="FFFF00"/>
                </a:solidFill>
              </a:rPr>
              <a:t> </a:t>
            </a:r>
            <a:r>
              <a:rPr lang="en-US" sz="3200" kern="0" dirty="0" err="1" smtClean="0">
                <a:solidFill>
                  <a:srgbClr val="FFFF00"/>
                </a:solidFill>
              </a:rPr>
              <a:t>zur</a:t>
            </a:r>
            <a:r>
              <a:rPr lang="en-US" sz="3200" kern="0" dirty="0" smtClean="0">
                <a:solidFill>
                  <a:srgbClr val="FFFF00"/>
                </a:solidFill>
              </a:rPr>
              <a:t> </a:t>
            </a:r>
            <a:r>
              <a:rPr lang="en-US" sz="3200" kern="0" dirty="0" err="1" smtClean="0">
                <a:solidFill>
                  <a:srgbClr val="FFFF00"/>
                </a:solidFill>
              </a:rPr>
              <a:t>objektiven</a:t>
            </a:r>
            <a:r>
              <a:rPr lang="en-US" sz="3200" kern="0" dirty="0" smtClean="0">
                <a:solidFill>
                  <a:srgbClr val="FFFF00"/>
                </a:solidFill>
              </a:rPr>
              <a:t> Progression </a:t>
            </a:r>
            <a:r>
              <a:rPr lang="en-US" sz="3200" kern="0" dirty="0" err="1" smtClean="0">
                <a:solidFill>
                  <a:srgbClr val="FFFF00"/>
                </a:solidFill>
              </a:rPr>
              <a:t>bei</a:t>
            </a:r>
            <a:r>
              <a:rPr lang="en-US" sz="3200" kern="0" dirty="0" smtClean="0">
                <a:solidFill>
                  <a:srgbClr val="FFFF00"/>
                </a:solidFill>
              </a:rPr>
              <a:t> </a:t>
            </a:r>
            <a:r>
              <a:rPr lang="en-US" sz="3200" kern="0" dirty="0" err="1" smtClean="0">
                <a:solidFill>
                  <a:srgbClr val="FFFF00"/>
                </a:solidFill>
              </a:rPr>
              <a:t>sofortiger</a:t>
            </a:r>
            <a:r>
              <a:rPr lang="en-US" sz="3200" kern="0" dirty="0" smtClean="0">
                <a:solidFill>
                  <a:srgbClr val="FFFF00"/>
                </a:solidFill>
              </a:rPr>
              <a:t> </a:t>
            </a:r>
            <a:r>
              <a:rPr lang="en-US" sz="3200" kern="0" dirty="0" err="1" smtClean="0">
                <a:solidFill>
                  <a:srgbClr val="FFFF00"/>
                </a:solidFill>
              </a:rPr>
              <a:t>oder</a:t>
            </a:r>
            <a:r>
              <a:rPr lang="en-US" sz="3200" kern="0" dirty="0" smtClean="0">
                <a:solidFill>
                  <a:srgbClr val="FFFF00"/>
                </a:solidFill>
              </a:rPr>
              <a:t> </a:t>
            </a:r>
            <a:r>
              <a:rPr lang="en-US" sz="3200" kern="0" dirty="0" err="1" smtClean="0">
                <a:solidFill>
                  <a:srgbClr val="FFFF00"/>
                </a:solidFill>
              </a:rPr>
              <a:t>verzögerter</a:t>
            </a:r>
            <a:r>
              <a:rPr lang="en-US" sz="3200" kern="0" dirty="0" smtClean="0">
                <a:solidFill>
                  <a:srgbClr val="FFFF00"/>
                </a:solidFill>
              </a:rPr>
              <a:t> </a:t>
            </a:r>
            <a:r>
              <a:rPr lang="en-US" sz="3200" kern="0" dirty="0" err="1" smtClean="0">
                <a:solidFill>
                  <a:srgbClr val="FFFF00"/>
                </a:solidFill>
              </a:rPr>
              <a:t>Hormontherapie</a:t>
            </a:r>
            <a:endParaRPr lang="en-US" sz="3200" kern="0" dirty="0">
              <a:solidFill>
                <a:srgbClr val="FFFF00"/>
              </a:solidFill>
            </a:endParaRPr>
          </a:p>
        </p:txBody>
      </p:sp>
      <p:sp>
        <p:nvSpPr>
          <p:cNvPr id="4" name="Rectangle 87"/>
          <p:cNvSpPr>
            <a:spLocks noChangeArrowheads="1"/>
          </p:cNvSpPr>
          <p:nvPr/>
        </p:nvSpPr>
        <p:spPr bwMode="auto">
          <a:xfrm>
            <a:off x="4886272" y="3332022"/>
            <a:ext cx="32047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a:solidFill>
                  <a:srgbClr val="FFFF00"/>
                </a:solidFill>
              </a:rPr>
              <a:t>Immediate ADT – first objective</a:t>
            </a:r>
          </a:p>
          <a:p>
            <a:pPr eaLnBrk="0" fontAlgn="base" hangingPunct="0">
              <a:spcBef>
                <a:spcPct val="0"/>
              </a:spcBef>
              <a:spcAft>
                <a:spcPct val="0"/>
              </a:spcAft>
            </a:pPr>
            <a:r>
              <a:rPr lang="en-US" altLang="de-DE" sz="1600" b="1">
                <a:solidFill>
                  <a:srgbClr val="FFFF00"/>
                </a:solidFill>
              </a:rPr>
              <a:t> = ADT refractory prog</a:t>
            </a:r>
            <a:endParaRPr lang="en-US" altLang="de-DE" sz="1600">
              <a:solidFill>
                <a:srgbClr val="FFFF00"/>
              </a:solidFill>
            </a:endParaRPr>
          </a:p>
        </p:txBody>
      </p:sp>
      <p:sp>
        <p:nvSpPr>
          <p:cNvPr id="8" name="Rectangle 87"/>
          <p:cNvSpPr>
            <a:spLocks noChangeArrowheads="1"/>
          </p:cNvSpPr>
          <p:nvPr/>
        </p:nvSpPr>
        <p:spPr bwMode="auto">
          <a:xfrm>
            <a:off x="2171092" y="2425360"/>
            <a:ext cx="5646676" cy="100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dirty="0">
                <a:solidFill>
                  <a:srgbClr val="FF0066"/>
                </a:solidFill>
              </a:rPr>
              <a:t>Deferred ADT – first objective progression = Hormone SENSITIVE</a:t>
            </a:r>
          </a:p>
          <a:p>
            <a:pPr eaLnBrk="0" fontAlgn="base" hangingPunct="0">
              <a:spcBef>
                <a:spcPct val="0"/>
              </a:spcBef>
              <a:spcAft>
                <a:spcPct val="0"/>
              </a:spcAft>
            </a:pPr>
            <a:r>
              <a:rPr lang="en-US" altLang="de-DE" sz="1600" b="1" dirty="0">
                <a:solidFill>
                  <a:srgbClr val="FF0066"/>
                </a:solidFill>
              </a:rPr>
              <a:t>HR to immediate= 1.76 (CI: 1.43-2.17) </a:t>
            </a:r>
            <a:br>
              <a:rPr lang="en-US" altLang="de-DE" sz="1600" b="1" dirty="0">
                <a:solidFill>
                  <a:srgbClr val="FF0066"/>
                </a:solidFill>
              </a:rPr>
            </a:br>
            <a:r>
              <a:rPr lang="en-US" altLang="de-DE" sz="1600" b="1" dirty="0">
                <a:solidFill>
                  <a:srgbClr val="FF0066"/>
                </a:solidFill>
              </a:rPr>
              <a:t>P&lt;0.0001</a:t>
            </a:r>
            <a:endParaRPr lang="en-US" altLang="de-DE" sz="1600" dirty="0">
              <a:solidFill>
                <a:srgbClr val="FF0066"/>
              </a:solidFill>
            </a:endParaRPr>
          </a:p>
        </p:txBody>
      </p:sp>
      <p:sp>
        <p:nvSpPr>
          <p:cNvPr id="9" name="Freeform 7"/>
          <p:cNvSpPr>
            <a:spLocks/>
          </p:cNvSpPr>
          <p:nvPr/>
        </p:nvSpPr>
        <p:spPr bwMode="auto">
          <a:xfrm>
            <a:off x="879758" y="1295517"/>
            <a:ext cx="6055307" cy="3731631"/>
          </a:xfrm>
          <a:custGeom>
            <a:avLst/>
            <a:gdLst>
              <a:gd name="T0" fmla="*/ 0 w 800"/>
              <a:gd name="T1" fmla="*/ 0 h 478"/>
              <a:gd name="T2" fmla="*/ 0 w 800"/>
              <a:gd name="T3" fmla="*/ 2147483647 h 478"/>
              <a:gd name="T4" fmla="*/ 2147483647 w 800"/>
              <a:gd name="T5" fmla="*/ 2147483647 h 478"/>
              <a:gd name="T6" fmla="*/ 0 60000 65536"/>
              <a:gd name="T7" fmla="*/ 0 60000 65536"/>
              <a:gd name="T8" fmla="*/ 0 60000 65536"/>
              <a:gd name="T9" fmla="*/ 0 w 800"/>
              <a:gd name="T10" fmla="*/ 0 h 478"/>
              <a:gd name="T11" fmla="*/ 800 w 800"/>
              <a:gd name="T12" fmla="*/ 478 h 478"/>
            </a:gdLst>
            <a:ahLst/>
            <a:cxnLst>
              <a:cxn ang="T6">
                <a:pos x="T0" y="T1"/>
              </a:cxn>
              <a:cxn ang="T7">
                <a:pos x="T2" y="T3"/>
              </a:cxn>
              <a:cxn ang="T8">
                <a:pos x="T4" y="T5"/>
              </a:cxn>
            </a:cxnLst>
            <a:rect l="T9" t="T10" r="T11" b="T12"/>
            <a:pathLst>
              <a:path w="800" h="478">
                <a:moveTo>
                  <a:pt x="0" y="0"/>
                </a:moveTo>
                <a:lnTo>
                  <a:pt x="0" y="478"/>
                </a:lnTo>
                <a:lnTo>
                  <a:pt x="800" y="478"/>
                </a:lnTo>
              </a:path>
            </a:pathLst>
          </a:custGeom>
          <a:noFill/>
          <a:ln w="7938">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0" name="Rectangle 8"/>
          <p:cNvSpPr>
            <a:spLocks noChangeArrowheads="1"/>
          </p:cNvSpPr>
          <p:nvPr/>
        </p:nvSpPr>
        <p:spPr bwMode="auto">
          <a:xfrm>
            <a:off x="7010684" y="4902610"/>
            <a:ext cx="5866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(years)</a:t>
            </a:r>
            <a:endParaRPr lang="en-US" altLang="de-DE"/>
          </a:p>
        </p:txBody>
      </p:sp>
      <p:sp>
        <p:nvSpPr>
          <p:cNvPr id="11" name="Rectangle 9"/>
          <p:cNvSpPr>
            <a:spLocks noChangeArrowheads="1"/>
          </p:cNvSpPr>
          <p:nvPr/>
        </p:nvSpPr>
        <p:spPr bwMode="auto">
          <a:xfrm>
            <a:off x="796869" y="518319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12" name="Line 10"/>
          <p:cNvSpPr>
            <a:spLocks noChangeShapeType="1"/>
          </p:cNvSpPr>
          <p:nvPr/>
        </p:nvSpPr>
        <p:spPr bwMode="auto">
          <a:xfrm>
            <a:off x="879758"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3" name="Rectangle 11"/>
          <p:cNvSpPr>
            <a:spLocks noChangeArrowheads="1"/>
          </p:cNvSpPr>
          <p:nvPr/>
        </p:nvSpPr>
        <p:spPr bwMode="auto">
          <a:xfrm>
            <a:off x="1403272" y="518319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a:t>
            </a:r>
            <a:endParaRPr lang="en-US" altLang="de-DE"/>
          </a:p>
        </p:txBody>
      </p:sp>
      <p:sp>
        <p:nvSpPr>
          <p:cNvPr id="14" name="Line 12"/>
          <p:cNvSpPr>
            <a:spLocks noChangeShapeType="1"/>
          </p:cNvSpPr>
          <p:nvPr/>
        </p:nvSpPr>
        <p:spPr bwMode="auto">
          <a:xfrm>
            <a:off x="1486162" y="5027148"/>
            <a:ext cx="1454"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5" name="Rectangle 13"/>
          <p:cNvSpPr>
            <a:spLocks noChangeArrowheads="1"/>
          </p:cNvSpPr>
          <p:nvPr/>
        </p:nvSpPr>
        <p:spPr bwMode="auto">
          <a:xfrm>
            <a:off x="2008221" y="518319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a:t>
            </a:r>
            <a:endParaRPr lang="en-US" altLang="de-DE"/>
          </a:p>
        </p:txBody>
      </p:sp>
      <p:sp>
        <p:nvSpPr>
          <p:cNvPr id="16" name="Line 14"/>
          <p:cNvSpPr>
            <a:spLocks noChangeShapeType="1"/>
          </p:cNvSpPr>
          <p:nvPr/>
        </p:nvSpPr>
        <p:spPr bwMode="auto">
          <a:xfrm>
            <a:off x="2091111" y="5027148"/>
            <a:ext cx="1454"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7" name="Rectangle 15"/>
          <p:cNvSpPr>
            <a:spLocks noChangeArrowheads="1"/>
          </p:cNvSpPr>
          <p:nvPr/>
        </p:nvSpPr>
        <p:spPr bwMode="auto">
          <a:xfrm>
            <a:off x="2614624" y="518319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18" name="Line 16"/>
          <p:cNvSpPr>
            <a:spLocks noChangeShapeType="1"/>
          </p:cNvSpPr>
          <p:nvPr/>
        </p:nvSpPr>
        <p:spPr bwMode="auto">
          <a:xfrm>
            <a:off x="2697513"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9" name="Rectangle 17"/>
          <p:cNvSpPr>
            <a:spLocks noChangeArrowheads="1"/>
          </p:cNvSpPr>
          <p:nvPr/>
        </p:nvSpPr>
        <p:spPr bwMode="auto">
          <a:xfrm>
            <a:off x="3219573" y="518319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a:t>
            </a:r>
            <a:endParaRPr lang="en-US" altLang="de-DE"/>
          </a:p>
        </p:txBody>
      </p:sp>
      <p:sp>
        <p:nvSpPr>
          <p:cNvPr id="20" name="Line 18"/>
          <p:cNvSpPr>
            <a:spLocks noChangeShapeType="1"/>
          </p:cNvSpPr>
          <p:nvPr/>
        </p:nvSpPr>
        <p:spPr bwMode="auto">
          <a:xfrm>
            <a:off x="3302463"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1" name="Rectangle 19"/>
          <p:cNvSpPr>
            <a:spLocks noChangeArrowheads="1"/>
          </p:cNvSpPr>
          <p:nvPr/>
        </p:nvSpPr>
        <p:spPr bwMode="auto">
          <a:xfrm>
            <a:off x="3779442" y="518319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a:t>
            </a:r>
            <a:endParaRPr lang="en-US" altLang="de-DE"/>
          </a:p>
        </p:txBody>
      </p:sp>
      <p:sp>
        <p:nvSpPr>
          <p:cNvPr id="22" name="Line 20"/>
          <p:cNvSpPr>
            <a:spLocks noChangeShapeType="1"/>
          </p:cNvSpPr>
          <p:nvPr/>
        </p:nvSpPr>
        <p:spPr bwMode="auto">
          <a:xfrm>
            <a:off x="3907412"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3" name="Rectangle 21"/>
          <p:cNvSpPr>
            <a:spLocks noChangeArrowheads="1"/>
          </p:cNvSpPr>
          <p:nvPr/>
        </p:nvSpPr>
        <p:spPr bwMode="auto">
          <a:xfrm>
            <a:off x="4385845" y="518319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12</a:t>
            </a:r>
            <a:endParaRPr lang="en-US" altLang="de-DE"/>
          </a:p>
        </p:txBody>
      </p:sp>
      <p:sp>
        <p:nvSpPr>
          <p:cNvPr id="24" name="Line 22"/>
          <p:cNvSpPr>
            <a:spLocks noChangeShapeType="1"/>
          </p:cNvSpPr>
          <p:nvPr/>
        </p:nvSpPr>
        <p:spPr bwMode="auto">
          <a:xfrm>
            <a:off x="4513815" y="5027148"/>
            <a:ext cx="1454"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5" name="Rectangle 23"/>
          <p:cNvSpPr>
            <a:spLocks noChangeArrowheads="1"/>
          </p:cNvSpPr>
          <p:nvPr/>
        </p:nvSpPr>
        <p:spPr bwMode="auto">
          <a:xfrm>
            <a:off x="4990794" y="518319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14</a:t>
            </a:r>
            <a:endParaRPr lang="en-US" altLang="de-DE"/>
          </a:p>
        </p:txBody>
      </p:sp>
      <p:sp>
        <p:nvSpPr>
          <p:cNvPr id="26" name="Line 24"/>
          <p:cNvSpPr>
            <a:spLocks noChangeShapeType="1"/>
          </p:cNvSpPr>
          <p:nvPr/>
        </p:nvSpPr>
        <p:spPr bwMode="auto">
          <a:xfrm>
            <a:off x="5118764" y="5027148"/>
            <a:ext cx="1454"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7" name="Rectangle 25"/>
          <p:cNvSpPr>
            <a:spLocks noChangeArrowheads="1"/>
          </p:cNvSpPr>
          <p:nvPr/>
        </p:nvSpPr>
        <p:spPr bwMode="auto">
          <a:xfrm>
            <a:off x="5597197" y="518319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16</a:t>
            </a:r>
            <a:endParaRPr lang="en-US" altLang="de-DE"/>
          </a:p>
        </p:txBody>
      </p:sp>
      <p:sp>
        <p:nvSpPr>
          <p:cNvPr id="28" name="Line 26"/>
          <p:cNvSpPr>
            <a:spLocks noChangeShapeType="1"/>
          </p:cNvSpPr>
          <p:nvPr/>
        </p:nvSpPr>
        <p:spPr bwMode="auto">
          <a:xfrm>
            <a:off x="5725167"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9" name="Rectangle 27"/>
          <p:cNvSpPr>
            <a:spLocks noChangeArrowheads="1"/>
          </p:cNvSpPr>
          <p:nvPr/>
        </p:nvSpPr>
        <p:spPr bwMode="auto">
          <a:xfrm>
            <a:off x="6202146" y="518319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18</a:t>
            </a:r>
            <a:endParaRPr lang="en-US" altLang="de-DE"/>
          </a:p>
        </p:txBody>
      </p:sp>
      <p:sp>
        <p:nvSpPr>
          <p:cNvPr id="30" name="Line 28"/>
          <p:cNvSpPr>
            <a:spLocks noChangeShapeType="1"/>
          </p:cNvSpPr>
          <p:nvPr/>
        </p:nvSpPr>
        <p:spPr bwMode="auto">
          <a:xfrm>
            <a:off x="6330116"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31" name="Rectangle 29"/>
          <p:cNvSpPr>
            <a:spLocks noChangeArrowheads="1"/>
          </p:cNvSpPr>
          <p:nvPr/>
        </p:nvSpPr>
        <p:spPr bwMode="auto">
          <a:xfrm>
            <a:off x="6807095" y="518319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a:t>
            </a:r>
            <a:endParaRPr lang="en-US" altLang="de-DE"/>
          </a:p>
        </p:txBody>
      </p:sp>
      <p:sp>
        <p:nvSpPr>
          <p:cNvPr id="32" name="Line 30"/>
          <p:cNvSpPr>
            <a:spLocks noChangeShapeType="1"/>
          </p:cNvSpPr>
          <p:nvPr/>
        </p:nvSpPr>
        <p:spPr bwMode="auto">
          <a:xfrm>
            <a:off x="6935065" y="5027148"/>
            <a:ext cx="1455" cy="78024"/>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33" name="Rectangle 31"/>
          <p:cNvSpPr>
            <a:spLocks noChangeArrowheads="1"/>
          </p:cNvSpPr>
          <p:nvPr/>
        </p:nvSpPr>
        <p:spPr bwMode="auto">
          <a:xfrm>
            <a:off x="561288" y="4902610"/>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34" name="Line 32"/>
          <p:cNvSpPr>
            <a:spLocks noChangeShapeType="1"/>
          </p:cNvSpPr>
          <p:nvPr/>
        </p:nvSpPr>
        <p:spPr bwMode="auto">
          <a:xfrm>
            <a:off x="804139" y="5027148"/>
            <a:ext cx="75619" cy="150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35" name="Rectangle 33"/>
          <p:cNvSpPr>
            <a:spLocks noChangeArrowheads="1"/>
          </p:cNvSpPr>
          <p:nvPr/>
        </p:nvSpPr>
        <p:spPr bwMode="auto">
          <a:xfrm>
            <a:off x="471127" y="452749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a:t>
            </a:r>
            <a:endParaRPr lang="en-US" altLang="de-DE"/>
          </a:p>
        </p:txBody>
      </p:sp>
      <p:sp>
        <p:nvSpPr>
          <p:cNvPr id="36" name="Line 34"/>
          <p:cNvSpPr>
            <a:spLocks noChangeShapeType="1"/>
          </p:cNvSpPr>
          <p:nvPr/>
        </p:nvSpPr>
        <p:spPr bwMode="auto">
          <a:xfrm>
            <a:off x="804139" y="4652034"/>
            <a:ext cx="75619" cy="150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7" name="Rectangle 35"/>
          <p:cNvSpPr>
            <a:spLocks noChangeArrowheads="1"/>
          </p:cNvSpPr>
          <p:nvPr/>
        </p:nvSpPr>
        <p:spPr bwMode="auto">
          <a:xfrm>
            <a:off x="471127" y="4152382"/>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a:t>
            </a:r>
            <a:endParaRPr lang="en-US" altLang="de-DE"/>
          </a:p>
        </p:txBody>
      </p:sp>
      <p:sp>
        <p:nvSpPr>
          <p:cNvPr id="38" name="Line 36"/>
          <p:cNvSpPr>
            <a:spLocks noChangeShapeType="1"/>
          </p:cNvSpPr>
          <p:nvPr/>
        </p:nvSpPr>
        <p:spPr bwMode="auto">
          <a:xfrm>
            <a:off x="804139" y="4278421"/>
            <a:ext cx="75619" cy="150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9" name="Rectangle 37"/>
          <p:cNvSpPr>
            <a:spLocks noChangeArrowheads="1"/>
          </p:cNvSpPr>
          <p:nvPr/>
        </p:nvSpPr>
        <p:spPr bwMode="auto">
          <a:xfrm>
            <a:off x="471127" y="378627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30</a:t>
            </a:r>
            <a:endParaRPr lang="en-US" altLang="de-DE"/>
          </a:p>
        </p:txBody>
      </p:sp>
      <p:sp>
        <p:nvSpPr>
          <p:cNvPr id="40" name="Line 38"/>
          <p:cNvSpPr>
            <a:spLocks noChangeShapeType="1"/>
          </p:cNvSpPr>
          <p:nvPr/>
        </p:nvSpPr>
        <p:spPr bwMode="auto">
          <a:xfrm>
            <a:off x="804139" y="3910810"/>
            <a:ext cx="75619" cy="150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1" name="Rectangle 39"/>
          <p:cNvSpPr>
            <a:spLocks noChangeArrowheads="1"/>
          </p:cNvSpPr>
          <p:nvPr/>
        </p:nvSpPr>
        <p:spPr bwMode="auto">
          <a:xfrm>
            <a:off x="471127" y="341265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40</a:t>
            </a:r>
            <a:endParaRPr lang="en-US" altLang="de-DE"/>
          </a:p>
        </p:txBody>
      </p:sp>
      <p:sp>
        <p:nvSpPr>
          <p:cNvPr id="42" name="Line 40"/>
          <p:cNvSpPr>
            <a:spLocks noChangeShapeType="1"/>
          </p:cNvSpPr>
          <p:nvPr/>
        </p:nvSpPr>
        <p:spPr bwMode="auto">
          <a:xfrm>
            <a:off x="804139" y="3535696"/>
            <a:ext cx="75619" cy="150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3" name="Rectangle 41"/>
          <p:cNvSpPr>
            <a:spLocks noChangeArrowheads="1"/>
          </p:cNvSpPr>
          <p:nvPr/>
        </p:nvSpPr>
        <p:spPr bwMode="auto">
          <a:xfrm>
            <a:off x="471127" y="303604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50</a:t>
            </a:r>
            <a:endParaRPr lang="en-US" altLang="de-DE"/>
          </a:p>
        </p:txBody>
      </p:sp>
      <p:sp>
        <p:nvSpPr>
          <p:cNvPr id="44" name="Line 42"/>
          <p:cNvSpPr>
            <a:spLocks noChangeShapeType="1"/>
          </p:cNvSpPr>
          <p:nvPr/>
        </p:nvSpPr>
        <p:spPr bwMode="auto">
          <a:xfrm>
            <a:off x="804139" y="3162082"/>
            <a:ext cx="75619" cy="150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5" name="Rectangle 43"/>
          <p:cNvSpPr>
            <a:spLocks noChangeArrowheads="1"/>
          </p:cNvSpPr>
          <p:nvPr/>
        </p:nvSpPr>
        <p:spPr bwMode="auto">
          <a:xfrm>
            <a:off x="471127" y="2662431"/>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60</a:t>
            </a:r>
            <a:endParaRPr lang="en-US" altLang="de-DE"/>
          </a:p>
        </p:txBody>
      </p:sp>
      <p:sp>
        <p:nvSpPr>
          <p:cNvPr id="46" name="Line 44"/>
          <p:cNvSpPr>
            <a:spLocks noChangeShapeType="1"/>
          </p:cNvSpPr>
          <p:nvPr/>
        </p:nvSpPr>
        <p:spPr bwMode="auto">
          <a:xfrm>
            <a:off x="804139" y="2786969"/>
            <a:ext cx="75619" cy="150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7" name="Rectangle 45"/>
          <p:cNvSpPr>
            <a:spLocks noChangeArrowheads="1"/>
          </p:cNvSpPr>
          <p:nvPr/>
        </p:nvSpPr>
        <p:spPr bwMode="auto">
          <a:xfrm>
            <a:off x="471127" y="2287318"/>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70</a:t>
            </a:r>
            <a:endParaRPr lang="en-US" altLang="de-DE"/>
          </a:p>
        </p:txBody>
      </p:sp>
      <p:sp>
        <p:nvSpPr>
          <p:cNvPr id="48" name="Line 46"/>
          <p:cNvSpPr>
            <a:spLocks noChangeShapeType="1"/>
          </p:cNvSpPr>
          <p:nvPr/>
        </p:nvSpPr>
        <p:spPr bwMode="auto">
          <a:xfrm>
            <a:off x="804139" y="2411855"/>
            <a:ext cx="75619" cy="150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9" name="Rectangle 47"/>
          <p:cNvSpPr>
            <a:spLocks noChangeArrowheads="1"/>
          </p:cNvSpPr>
          <p:nvPr/>
        </p:nvSpPr>
        <p:spPr bwMode="auto">
          <a:xfrm>
            <a:off x="471127" y="191970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80</a:t>
            </a:r>
            <a:endParaRPr lang="en-US" altLang="de-DE"/>
          </a:p>
        </p:txBody>
      </p:sp>
      <p:sp>
        <p:nvSpPr>
          <p:cNvPr id="50" name="Line 48"/>
          <p:cNvSpPr>
            <a:spLocks noChangeShapeType="1"/>
          </p:cNvSpPr>
          <p:nvPr/>
        </p:nvSpPr>
        <p:spPr bwMode="auto">
          <a:xfrm>
            <a:off x="804139" y="2044244"/>
            <a:ext cx="75619" cy="150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1" name="Rectangle 49"/>
          <p:cNvSpPr>
            <a:spLocks noChangeArrowheads="1"/>
          </p:cNvSpPr>
          <p:nvPr/>
        </p:nvSpPr>
        <p:spPr bwMode="auto">
          <a:xfrm>
            <a:off x="471127" y="1544592"/>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90</a:t>
            </a:r>
            <a:endParaRPr lang="en-US" altLang="de-DE"/>
          </a:p>
        </p:txBody>
      </p:sp>
      <p:sp>
        <p:nvSpPr>
          <p:cNvPr id="52" name="Line 50"/>
          <p:cNvSpPr>
            <a:spLocks noChangeShapeType="1"/>
          </p:cNvSpPr>
          <p:nvPr/>
        </p:nvSpPr>
        <p:spPr bwMode="auto">
          <a:xfrm>
            <a:off x="804139" y="1670630"/>
            <a:ext cx="75619" cy="150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3" name="Rectangle 51"/>
          <p:cNvSpPr>
            <a:spLocks noChangeArrowheads="1"/>
          </p:cNvSpPr>
          <p:nvPr/>
        </p:nvSpPr>
        <p:spPr bwMode="auto">
          <a:xfrm>
            <a:off x="380966" y="117097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100</a:t>
            </a:r>
            <a:endParaRPr lang="en-US" altLang="de-DE"/>
          </a:p>
        </p:txBody>
      </p:sp>
      <p:sp>
        <p:nvSpPr>
          <p:cNvPr id="54" name="Line 52"/>
          <p:cNvSpPr>
            <a:spLocks noChangeShapeType="1"/>
          </p:cNvSpPr>
          <p:nvPr/>
        </p:nvSpPr>
        <p:spPr bwMode="auto">
          <a:xfrm>
            <a:off x="804139" y="1295517"/>
            <a:ext cx="75619" cy="150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5" name="Freeform 53"/>
          <p:cNvSpPr>
            <a:spLocks/>
          </p:cNvSpPr>
          <p:nvPr/>
        </p:nvSpPr>
        <p:spPr bwMode="auto">
          <a:xfrm>
            <a:off x="879758" y="3801276"/>
            <a:ext cx="5587053" cy="1225872"/>
          </a:xfrm>
          <a:custGeom>
            <a:avLst/>
            <a:gdLst>
              <a:gd name="T0" fmla="*/ 2147483647 w 3842"/>
              <a:gd name="T1" fmla="*/ 2147483647 h 817"/>
              <a:gd name="T2" fmla="*/ 2147483647 w 3842"/>
              <a:gd name="T3" fmla="*/ 2147483647 h 817"/>
              <a:gd name="T4" fmla="*/ 2147483647 w 3842"/>
              <a:gd name="T5" fmla="*/ 2147483647 h 817"/>
              <a:gd name="T6" fmla="*/ 2147483647 w 3842"/>
              <a:gd name="T7" fmla="*/ 2147483647 h 817"/>
              <a:gd name="T8" fmla="*/ 2147483647 w 3842"/>
              <a:gd name="T9" fmla="*/ 2147483647 h 817"/>
              <a:gd name="T10" fmla="*/ 2147483647 w 3842"/>
              <a:gd name="T11" fmla="*/ 2147483647 h 817"/>
              <a:gd name="T12" fmla="*/ 2147483647 w 3842"/>
              <a:gd name="T13" fmla="*/ 2147483647 h 817"/>
              <a:gd name="T14" fmla="*/ 2147483647 w 3842"/>
              <a:gd name="T15" fmla="*/ 2147483647 h 817"/>
              <a:gd name="T16" fmla="*/ 2147483647 w 3842"/>
              <a:gd name="T17" fmla="*/ 2147483647 h 817"/>
              <a:gd name="T18" fmla="*/ 2147483647 w 3842"/>
              <a:gd name="T19" fmla="*/ 2147483647 h 817"/>
              <a:gd name="T20" fmla="*/ 2147483647 w 3842"/>
              <a:gd name="T21" fmla="*/ 2147483647 h 817"/>
              <a:gd name="T22" fmla="*/ 2147483647 w 3842"/>
              <a:gd name="T23" fmla="*/ 2147483647 h 817"/>
              <a:gd name="T24" fmla="*/ 2147483647 w 3842"/>
              <a:gd name="T25" fmla="*/ 2147483647 h 817"/>
              <a:gd name="T26" fmla="*/ 2147483647 w 3842"/>
              <a:gd name="T27" fmla="*/ 2147483647 h 817"/>
              <a:gd name="T28" fmla="*/ 2147483647 w 3842"/>
              <a:gd name="T29" fmla="*/ 2147483647 h 817"/>
              <a:gd name="T30" fmla="*/ 2147483647 w 3842"/>
              <a:gd name="T31" fmla="*/ 2147483647 h 817"/>
              <a:gd name="T32" fmla="*/ 2147483647 w 3842"/>
              <a:gd name="T33" fmla="*/ 2147483647 h 817"/>
              <a:gd name="T34" fmla="*/ 2147483647 w 3842"/>
              <a:gd name="T35" fmla="*/ 2147483647 h 817"/>
              <a:gd name="T36" fmla="*/ 2147483647 w 3842"/>
              <a:gd name="T37" fmla="*/ 2147483647 h 817"/>
              <a:gd name="T38" fmla="*/ 2147483647 w 3842"/>
              <a:gd name="T39" fmla="*/ 2147483647 h 817"/>
              <a:gd name="T40" fmla="*/ 2147483647 w 3842"/>
              <a:gd name="T41" fmla="*/ 2147483647 h 817"/>
              <a:gd name="T42" fmla="*/ 2147483647 w 3842"/>
              <a:gd name="T43" fmla="*/ 2147483647 h 817"/>
              <a:gd name="T44" fmla="*/ 2147483647 w 3842"/>
              <a:gd name="T45" fmla="*/ 2147483647 h 817"/>
              <a:gd name="T46" fmla="*/ 2147483647 w 3842"/>
              <a:gd name="T47" fmla="*/ 2147483647 h 817"/>
              <a:gd name="T48" fmla="*/ 2147483647 w 3842"/>
              <a:gd name="T49" fmla="*/ 2147483647 h 817"/>
              <a:gd name="T50" fmla="*/ 2147483647 w 3842"/>
              <a:gd name="T51" fmla="*/ 2147483647 h 817"/>
              <a:gd name="T52" fmla="*/ 2147483647 w 3842"/>
              <a:gd name="T53" fmla="*/ 2147483647 h 817"/>
              <a:gd name="T54" fmla="*/ 2147483647 w 3842"/>
              <a:gd name="T55" fmla="*/ 2147483647 h 817"/>
              <a:gd name="T56" fmla="*/ 2147483647 w 3842"/>
              <a:gd name="T57" fmla="*/ 2147483647 h 817"/>
              <a:gd name="T58" fmla="*/ 2147483647 w 3842"/>
              <a:gd name="T59" fmla="*/ 2147483647 h 817"/>
              <a:gd name="T60" fmla="*/ 2147483647 w 3842"/>
              <a:gd name="T61" fmla="*/ 2147483647 h 817"/>
              <a:gd name="T62" fmla="*/ 2147483647 w 3842"/>
              <a:gd name="T63" fmla="*/ 2147483647 h 817"/>
              <a:gd name="T64" fmla="*/ 2147483647 w 3842"/>
              <a:gd name="T65" fmla="*/ 2147483647 h 817"/>
              <a:gd name="T66" fmla="*/ 2147483647 w 3842"/>
              <a:gd name="T67" fmla="*/ 2147483647 h 817"/>
              <a:gd name="T68" fmla="*/ 2147483647 w 3842"/>
              <a:gd name="T69" fmla="*/ 2147483647 h 817"/>
              <a:gd name="T70" fmla="*/ 2147483647 w 3842"/>
              <a:gd name="T71" fmla="*/ 2147483647 h 817"/>
              <a:gd name="T72" fmla="*/ 2147483647 w 3842"/>
              <a:gd name="T73" fmla="*/ 2147483647 h 817"/>
              <a:gd name="T74" fmla="*/ 2147483647 w 3842"/>
              <a:gd name="T75" fmla="*/ 2147483647 h 817"/>
              <a:gd name="T76" fmla="*/ 2147483647 w 3842"/>
              <a:gd name="T77" fmla="*/ 2147483647 h 817"/>
              <a:gd name="T78" fmla="*/ 2147483647 w 3842"/>
              <a:gd name="T79" fmla="*/ 2147483647 h 817"/>
              <a:gd name="T80" fmla="*/ 2147483647 w 3842"/>
              <a:gd name="T81" fmla="*/ 2147483647 h 817"/>
              <a:gd name="T82" fmla="*/ 2147483647 w 3842"/>
              <a:gd name="T83" fmla="*/ 2147483647 h 817"/>
              <a:gd name="T84" fmla="*/ 2147483647 w 3842"/>
              <a:gd name="T85" fmla="*/ 2147483647 h 817"/>
              <a:gd name="T86" fmla="*/ 2147483647 w 3842"/>
              <a:gd name="T87" fmla="*/ 2147483647 h 817"/>
              <a:gd name="T88" fmla="*/ 2147483647 w 3842"/>
              <a:gd name="T89" fmla="*/ 2147483647 h 817"/>
              <a:gd name="T90" fmla="*/ 2147483647 w 3842"/>
              <a:gd name="T91" fmla="*/ 2147483647 h 817"/>
              <a:gd name="T92" fmla="*/ 2147483647 w 3842"/>
              <a:gd name="T93" fmla="*/ 2147483647 h 817"/>
              <a:gd name="T94" fmla="*/ 2147483647 w 3842"/>
              <a:gd name="T95" fmla="*/ 2147483647 h 817"/>
              <a:gd name="T96" fmla="*/ 2147483647 w 3842"/>
              <a:gd name="T97" fmla="*/ 2147483647 h 817"/>
              <a:gd name="T98" fmla="*/ 2147483647 w 3842"/>
              <a:gd name="T99" fmla="*/ 2147483647 h 817"/>
              <a:gd name="T100" fmla="*/ 2147483647 w 3842"/>
              <a:gd name="T101" fmla="*/ 2147483647 h 817"/>
              <a:gd name="T102" fmla="*/ 2147483647 w 3842"/>
              <a:gd name="T103" fmla="*/ 2147483647 h 817"/>
              <a:gd name="T104" fmla="*/ 2147483647 w 3842"/>
              <a:gd name="T105" fmla="*/ 2147483647 h 817"/>
              <a:gd name="T106" fmla="*/ 2147483647 w 3842"/>
              <a:gd name="T107" fmla="*/ 2147483647 h 817"/>
              <a:gd name="T108" fmla="*/ 2147483647 w 3842"/>
              <a:gd name="T109" fmla="*/ 2147483647 h 8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42"/>
              <a:gd name="T166" fmla="*/ 0 h 817"/>
              <a:gd name="T167" fmla="*/ 3842 w 3842"/>
              <a:gd name="T168" fmla="*/ 817 h 8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42" h="817">
                <a:moveTo>
                  <a:pt x="0" y="817"/>
                </a:moveTo>
                <a:lnTo>
                  <a:pt x="27" y="817"/>
                </a:lnTo>
                <a:lnTo>
                  <a:pt x="27" y="812"/>
                </a:lnTo>
                <a:lnTo>
                  <a:pt x="99" y="812"/>
                </a:lnTo>
                <a:lnTo>
                  <a:pt x="99" y="807"/>
                </a:lnTo>
                <a:lnTo>
                  <a:pt x="99" y="802"/>
                </a:lnTo>
                <a:lnTo>
                  <a:pt x="99" y="796"/>
                </a:lnTo>
                <a:lnTo>
                  <a:pt x="125" y="796"/>
                </a:lnTo>
                <a:lnTo>
                  <a:pt x="125" y="791"/>
                </a:lnTo>
                <a:lnTo>
                  <a:pt x="131" y="791"/>
                </a:lnTo>
                <a:lnTo>
                  <a:pt x="131" y="786"/>
                </a:lnTo>
                <a:lnTo>
                  <a:pt x="146" y="786"/>
                </a:lnTo>
                <a:lnTo>
                  <a:pt x="146" y="781"/>
                </a:lnTo>
                <a:lnTo>
                  <a:pt x="167" y="781"/>
                </a:lnTo>
                <a:lnTo>
                  <a:pt x="167" y="776"/>
                </a:lnTo>
                <a:lnTo>
                  <a:pt x="193" y="776"/>
                </a:lnTo>
                <a:lnTo>
                  <a:pt x="193" y="770"/>
                </a:lnTo>
                <a:lnTo>
                  <a:pt x="209" y="770"/>
                </a:lnTo>
                <a:lnTo>
                  <a:pt x="209" y="765"/>
                </a:lnTo>
                <a:lnTo>
                  <a:pt x="209" y="755"/>
                </a:lnTo>
                <a:lnTo>
                  <a:pt x="224" y="755"/>
                </a:lnTo>
                <a:lnTo>
                  <a:pt x="224" y="750"/>
                </a:lnTo>
                <a:lnTo>
                  <a:pt x="250" y="750"/>
                </a:lnTo>
                <a:lnTo>
                  <a:pt x="250" y="744"/>
                </a:lnTo>
                <a:lnTo>
                  <a:pt x="282" y="744"/>
                </a:lnTo>
                <a:lnTo>
                  <a:pt x="282" y="739"/>
                </a:lnTo>
                <a:lnTo>
                  <a:pt x="282" y="734"/>
                </a:lnTo>
                <a:lnTo>
                  <a:pt x="292" y="734"/>
                </a:lnTo>
                <a:lnTo>
                  <a:pt x="292" y="729"/>
                </a:lnTo>
                <a:lnTo>
                  <a:pt x="302" y="729"/>
                </a:lnTo>
                <a:lnTo>
                  <a:pt x="302" y="724"/>
                </a:lnTo>
                <a:lnTo>
                  <a:pt x="318" y="724"/>
                </a:lnTo>
                <a:lnTo>
                  <a:pt x="318" y="718"/>
                </a:lnTo>
                <a:lnTo>
                  <a:pt x="334" y="718"/>
                </a:lnTo>
                <a:lnTo>
                  <a:pt x="360" y="718"/>
                </a:lnTo>
                <a:lnTo>
                  <a:pt x="360" y="713"/>
                </a:lnTo>
                <a:lnTo>
                  <a:pt x="370" y="713"/>
                </a:lnTo>
                <a:lnTo>
                  <a:pt x="370" y="708"/>
                </a:lnTo>
                <a:lnTo>
                  <a:pt x="438" y="708"/>
                </a:lnTo>
                <a:lnTo>
                  <a:pt x="438" y="703"/>
                </a:lnTo>
                <a:lnTo>
                  <a:pt x="453" y="703"/>
                </a:lnTo>
                <a:lnTo>
                  <a:pt x="453" y="697"/>
                </a:lnTo>
                <a:lnTo>
                  <a:pt x="464" y="697"/>
                </a:lnTo>
                <a:lnTo>
                  <a:pt x="464" y="692"/>
                </a:lnTo>
                <a:lnTo>
                  <a:pt x="479" y="692"/>
                </a:lnTo>
                <a:lnTo>
                  <a:pt x="479" y="687"/>
                </a:lnTo>
                <a:lnTo>
                  <a:pt x="485" y="687"/>
                </a:lnTo>
                <a:lnTo>
                  <a:pt x="485" y="682"/>
                </a:lnTo>
                <a:lnTo>
                  <a:pt x="505" y="682"/>
                </a:lnTo>
                <a:lnTo>
                  <a:pt x="505" y="677"/>
                </a:lnTo>
                <a:lnTo>
                  <a:pt x="505" y="671"/>
                </a:lnTo>
                <a:lnTo>
                  <a:pt x="511" y="671"/>
                </a:lnTo>
                <a:lnTo>
                  <a:pt x="511" y="666"/>
                </a:lnTo>
                <a:lnTo>
                  <a:pt x="511" y="661"/>
                </a:lnTo>
                <a:lnTo>
                  <a:pt x="511" y="656"/>
                </a:lnTo>
                <a:lnTo>
                  <a:pt x="537" y="656"/>
                </a:lnTo>
                <a:lnTo>
                  <a:pt x="537" y="651"/>
                </a:lnTo>
                <a:lnTo>
                  <a:pt x="547" y="651"/>
                </a:lnTo>
                <a:lnTo>
                  <a:pt x="547" y="645"/>
                </a:lnTo>
                <a:lnTo>
                  <a:pt x="604" y="645"/>
                </a:lnTo>
                <a:lnTo>
                  <a:pt x="604" y="640"/>
                </a:lnTo>
                <a:lnTo>
                  <a:pt x="609" y="640"/>
                </a:lnTo>
                <a:lnTo>
                  <a:pt x="609" y="635"/>
                </a:lnTo>
                <a:lnTo>
                  <a:pt x="615" y="635"/>
                </a:lnTo>
                <a:lnTo>
                  <a:pt x="615" y="630"/>
                </a:lnTo>
                <a:lnTo>
                  <a:pt x="620" y="630"/>
                </a:lnTo>
                <a:lnTo>
                  <a:pt x="620" y="625"/>
                </a:lnTo>
                <a:lnTo>
                  <a:pt x="625" y="625"/>
                </a:lnTo>
                <a:lnTo>
                  <a:pt x="625" y="619"/>
                </a:lnTo>
                <a:lnTo>
                  <a:pt x="630" y="619"/>
                </a:lnTo>
                <a:lnTo>
                  <a:pt x="630" y="614"/>
                </a:lnTo>
                <a:lnTo>
                  <a:pt x="646" y="614"/>
                </a:lnTo>
                <a:lnTo>
                  <a:pt x="646" y="609"/>
                </a:lnTo>
                <a:lnTo>
                  <a:pt x="646" y="604"/>
                </a:lnTo>
                <a:lnTo>
                  <a:pt x="656" y="604"/>
                </a:lnTo>
                <a:lnTo>
                  <a:pt x="656" y="599"/>
                </a:lnTo>
                <a:lnTo>
                  <a:pt x="656" y="593"/>
                </a:lnTo>
                <a:lnTo>
                  <a:pt x="662" y="593"/>
                </a:lnTo>
                <a:lnTo>
                  <a:pt x="662" y="588"/>
                </a:lnTo>
                <a:lnTo>
                  <a:pt x="672" y="588"/>
                </a:lnTo>
                <a:lnTo>
                  <a:pt x="672" y="583"/>
                </a:lnTo>
                <a:lnTo>
                  <a:pt x="672" y="578"/>
                </a:lnTo>
                <a:lnTo>
                  <a:pt x="719" y="578"/>
                </a:lnTo>
                <a:lnTo>
                  <a:pt x="719" y="573"/>
                </a:lnTo>
                <a:lnTo>
                  <a:pt x="719" y="567"/>
                </a:lnTo>
                <a:lnTo>
                  <a:pt x="724" y="567"/>
                </a:lnTo>
                <a:lnTo>
                  <a:pt x="724" y="562"/>
                </a:lnTo>
                <a:lnTo>
                  <a:pt x="729" y="562"/>
                </a:lnTo>
                <a:lnTo>
                  <a:pt x="729" y="557"/>
                </a:lnTo>
                <a:lnTo>
                  <a:pt x="750" y="557"/>
                </a:lnTo>
                <a:lnTo>
                  <a:pt x="750" y="552"/>
                </a:lnTo>
                <a:lnTo>
                  <a:pt x="771" y="552"/>
                </a:lnTo>
                <a:lnTo>
                  <a:pt x="771" y="547"/>
                </a:lnTo>
                <a:lnTo>
                  <a:pt x="776" y="547"/>
                </a:lnTo>
                <a:lnTo>
                  <a:pt x="776" y="541"/>
                </a:lnTo>
                <a:lnTo>
                  <a:pt x="807" y="541"/>
                </a:lnTo>
                <a:lnTo>
                  <a:pt x="807" y="536"/>
                </a:lnTo>
                <a:lnTo>
                  <a:pt x="807" y="531"/>
                </a:lnTo>
                <a:lnTo>
                  <a:pt x="823" y="531"/>
                </a:lnTo>
                <a:lnTo>
                  <a:pt x="823" y="526"/>
                </a:lnTo>
                <a:lnTo>
                  <a:pt x="838" y="526"/>
                </a:lnTo>
                <a:lnTo>
                  <a:pt x="838" y="521"/>
                </a:lnTo>
                <a:lnTo>
                  <a:pt x="844" y="521"/>
                </a:lnTo>
                <a:lnTo>
                  <a:pt x="844" y="515"/>
                </a:lnTo>
                <a:lnTo>
                  <a:pt x="854" y="515"/>
                </a:lnTo>
                <a:lnTo>
                  <a:pt x="854" y="510"/>
                </a:lnTo>
                <a:lnTo>
                  <a:pt x="870" y="510"/>
                </a:lnTo>
                <a:lnTo>
                  <a:pt x="870" y="505"/>
                </a:lnTo>
                <a:lnTo>
                  <a:pt x="880" y="505"/>
                </a:lnTo>
                <a:lnTo>
                  <a:pt x="880" y="500"/>
                </a:lnTo>
                <a:lnTo>
                  <a:pt x="922" y="500"/>
                </a:lnTo>
                <a:lnTo>
                  <a:pt x="922" y="495"/>
                </a:lnTo>
                <a:lnTo>
                  <a:pt x="927" y="495"/>
                </a:lnTo>
                <a:lnTo>
                  <a:pt x="927" y="489"/>
                </a:lnTo>
                <a:lnTo>
                  <a:pt x="932" y="489"/>
                </a:lnTo>
                <a:lnTo>
                  <a:pt x="932" y="484"/>
                </a:lnTo>
                <a:lnTo>
                  <a:pt x="969" y="484"/>
                </a:lnTo>
                <a:lnTo>
                  <a:pt x="969" y="479"/>
                </a:lnTo>
                <a:lnTo>
                  <a:pt x="984" y="479"/>
                </a:lnTo>
                <a:lnTo>
                  <a:pt x="984" y="474"/>
                </a:lnTo>
                <a:lnTo>
                  <a:pt x="1000" y="474"/>
                </a:lnTo>
                <a:lnTo>
                  <a:pt x="1000" y="469"/>
                </a:lnTo>
                <a:lnTo>
                  <a:pt x="1010" y="469"/>
                </a:lnTo>
                <a:lnTo>
                  <a:pt x="1010" y="463"/>
                </a:lnTo>
                <a:lnTo>
                  <a:pt x="1026" y="463"/>
                </a:lnTo>
                <a:lnTo>
                  <a:pt x="1026" y="458"/>
                </a:lnTo>
                <a:lnTo>
                  <a:pt x="1026" y="453"/>
                </a:lnTo>
                <a:lnTo>
                  <a:pt x="1041" y="453"/>
                </a:lnTo>
                <a:lnTo>
                  <a:pt x="1041" y="448"/>
                </a:lnTo>
                <a:lnTo>
                  <a:pt x="1041" y="443"/>
                </a:lnTo>
                <a:lnTo>
                  <a:pt x="1052" y="443"/>
                </a:lnTo>
                <a:lnTo>
                  <a:pt x="1052" y="437"/>
                </a:lnTo>
                <a:lnTo>
                  <a:pt x="1062" y="437"/>
                </a:lnTo>
                <a:lnTo>
                  <a:pt x="1062" y="432"/>
                </a:lnTo>
                <a:lnTo>
                  <a:pt x="1083" y="432"/>
                </a:lnTo>
                <a:lnTo>
                  <a:pt x="1083" y="427"/>
                </a:lnTo>
                <a:lnTo>
                  <a:pt x="1088" y="427"/>
                </a:lnTo>
                <a:lnTo>
                  <a:pt x="1088" y="422"/>
                </a:lnTo>
                <a:lnTo>
                  <a:pt x="1109" y="422"/>
                </a:lnTo>
                <a:lnTo>
                  <a:pt x="1109" y="417"/>
                </a:lnTo>
                <a:lnTo>
                  <a:pt x="1125" y="417"/>
                </a:lnTo>
                <a:lnTo>
                  <a:pt x="1125" y="411"/>
                </a:lnTo>
                <a:lnTo>
                  <a:pt x="1161" y="411"/>
                </a:lnTo>
                <a:lnTo>
                  <a:pt x="1161" y="406"/>
                </a:lnTo>
                <a:lnTo>
                  <a:pt x="1198" y="406"/>
                </a:lnTo>
                <a:lnTo>
                  <a:pt x="1198" y="401"/>
                </a:lnTo>
                <a:lnTo>
                  <a:pt x="1234" y="401"/>
                </a:lnTo>
                <a:lnTo>
                  <a:pt x="1234" y="396"/>
                </a:lnTo>
                <a:lnTo>
                  <a:pt x="1250" y="396"/>
                </a:lnTo>
                <a:lnTo>
                  <a:pt x="1250" y="390"/>
                </a:lnTo>
                <a:lnTo>
                  <a:pt x="1255" y="390"/>
                </a:lnTo>
                <a:lnTo>
                  <a:pt x="1255" y="385"/>
                </a:lnTo>
                <a:lnTo>
                  <a:pt x="1260" y="385"/>
                </a:lnTo>
                <a:lnTo>
                  <a:pt x="1260" y="380"/>
                </a:lnTo>
                <a:lnTo>
                  <a:pt x="1270" y="380"/>
                </a:lnTo>
                <a:lnTo>
                  <a:pt x="1270" y="375"/>
                </a:lnTo>
                <a:lnTo>
                  <a:pt x="1286" y="375"/>
                </a:lnTo>
                <a:lnTo>
                  <a:pt x="1286" y="370"/>
                </a:lnTo>
                <a:lnTo>
                  <a:pt x="1291" y="370"/>
                </a:lnTo>
                <a:lnTo>
                  <a:pt x="1291" y="364"/>
                </a:lnTo>
                <a:lnTo>
                  <a:pt x="1302" y="364"/>
                </a:lnTo>
                <a:lnTo>
                  <a:pt x="1302" y="359"/>
                </a:lnTo>
                <a:lnTo>
                  <a:pt x="1312" y="359"/>
                </a:lnTo>
                <a:lnTo>
                  <a:pt x="1312" y="354"/>
                </a:lnTo>
                <a:lnTo>
                  <a:pt x="1323" y="354"/>
                </a:lnTo>
                <a:lnTo>
                  <a:pt x="1323" y="349"/>
                </a:lnTo>
                <a:lnTo>
                  <a:pt x="1333" y="349"/>
                </a:lnTo>
                <a:lnTo>
                  <a:pt x="1333" y="344"/>
                </a:lnTo>
                <a:lnTo>
                  <a:pt x="1338" y="344"/>
                </a:lnTo>
                <a:lnTo>
                  <a:pt x="1338" y="338"/>
                </a:lnTo>
                <a:lnTo>
                  <a:pt x="1338" y="333"/>
                </a:lnTo>
                <a:lnTo>
                  <a:pt x="1343" y="333"/>
                </a:lnTo>
                <a:lnTo>
                  <a:pt x="1343" y="328"/>
                </a:lnTo>
                <a:lnTo>
                  <a:pt x="1354" y="328"/>
                </a:lnTo>
                <a:lnTo>
                  <a:pt x="1354" y="323"/>
                </a:lnTo>
                <a:lnTo>
                  <a:pt x="1380" y="323"/>
                </a:lnTo>
                <a:lnTo>
                  <a:pt x="1380" y="312"/>
                </a:lnTo>
                <a:lnTo>
                  <a:pt x="1390" y="312"/>
                </a:lnTo>
                <a:lnTo>
                  <a:pt x="1390" y="307"/>
                </a:lnTo>
                <a:lnTo>
                  <a:pt x="1395" y="307"/>
                </a:lnTo>
                <a:lnTo>
                  <a:pt x="1395" y="302"/>
                </a:lnTo>
                <a:lnTo>
                  <a:pt x="1432" y="302"/>
                </a:lnTo>
                <a:lnTo>
                  <a:pt x="1432" y="297"/>
                </a:lnTo>
                <a:lnTo>
                  <a:pt x="1458" y="297"/>
                </a:lnTo>
                <a:lnTo>
                  <a:pt x="1458" y="292"/>
                </a:lnTo>
                <a:lnTo>
                  <a:pt x="1463" y="292"/>
                </a:lnTo>
                <a:lnTo>
                  <a:pt x="1463" y="286"/>
                </a:lnTo>
                <a:lnTo>
                  <a:pt x="1479" y="286"/>
                </a:lnTo>
                <a:lnTo>
                  <a:pt x="1479" y="281"/>
                </a:lnTo>
                <a:lnTo>
                  <a:pt x="1494" y="281"/>
                </a:lnTo>
                <a:lnTo>
                  <a:pt x="1494" y="276"/>
                </a:lnTo>
                <a:lnTo>
                  <a:pt x="1531" y="276"/>
                </a:lnTo>
                <a:lnTo>
                  <a:pt x="1531" y="271"/>
                </a:lnTo>
                <a:lnTo>
                  <a:pt x="1531" y="266"/>
                </a:lnTo>
                <a:lnTo>
                  <a:pt x="1531" y="260"/>
                </a:lnTo>
                <a:lnTo>
                  <a:pt x="1562" y="260"/>
                </a:lnTo>
                <a:lnTo>
                  <a:pt x="1562" y="255"/>
                </a:lnTo>
                <a:lnTo>
                  <a:pt x="1598" y="255"/>
                </a:lnTo>
                <a:lnTo>
                  <a:pt x="1598" y="250"/>
                </a:lnTo>
                <a:lnTo>
                  <a:pt x="1619" y="250"/>
                </a:lnTo>
                <a:lnTo>
                  <a:pt x="1619" y="245"/>
                </a:lnTo>
                <a:lnTo>
                  <a:pt x="1656" y="245"/>
                </a:lnTo>
                <a:lnTo>
                  <a:pt x="1656" y="240"/>
                </a:lnTo>
                <a:lnTo>
                  <a:pt x="1666" y="240"/>
                </a:lnTo>
                <a:lnTo>
                  <a:pt x="1666" y="234"/>
                </a:lnTo>
                <a:lnTo>
                  <a:pt x="1676" y="234"/>
                </a:lnTo>
                <a:lnTo>
                  <a:pt x="1676" y="229"/>
                </a:lnTo>
                <a:lnTo>
                  <a:pt x="1703" y="229"/>
                </a:lnTo>
                <a:lnTo>
                  <a:pt x="1703" y="224"/>
                </a:lnTo>
                <a:lnTo>
                  <a:pt x="1703" y="219"/>
                </a:lnTo>
                <a:lnTo>
                  <a:pt x="1713" y="219"/>
                </a:lnTo>
                <a:lnTo>
                  <a:pt x="1713" y="208"/>
                </a:lnTo>
                <a:lnTo>
                  <a:pt x="1729" y="208"/>
                </a:lnTo>
                <a:lnTo>
                  <a:pt x="1729" y="203"/>
                </a:lnTo>
                <a:lnTo>
                  <a:pt x="1734" y="203"/>
                </a:lnTo>
                <a:lnTo>
                  <a:pt x="1734" y="198"/>
                </a:lnTo>
                <a:lnTo>
                  <a:pt x="1739" y="198"/>
                </a:lnTo>
                <a:lnTo>
                  <a:pt x="1739" y="193"/>
                </a:lnTo>
                <a:lnTo>
                  <a:pt x="1775" y="193"/>
                </a:lnTo>
                <a:lnTo>
                  <a:pt x="1775" y="188"/>
                </a:lnTo>
                <a:lnTo>
                  <a:pt x="1791" y="188"/>
                </a:lnTo>
                <a:lnTo>
                  <a:pt x="1791" y="182"/>
                </a:lnTo>
                <a:lnTo>
                  <a:pt x="1801" y="182"/>
                </a:lnTo>
                <a:lnTo>
                  <a:pt x="1801" y="177"/>
                </a:lnTo>
                <a:lnTo>
                  <a:pt x="1801" y="172"/>
                </a:lnTo>
                <a:lnTo>
                  <a:pt x="1801" y="167"/>
                </a:lnTo>
                <a:lnTo>
                  <a:pt x="1848" y="167"/>
                </a:lnTo>
                <a:lnTo>
                  <a:pt x="1848" y="162"/>
                </a:lnTo>
                <a:lnTo>
                  <a:pt x="1848" y="156"/>
                </a:lnTo>
                <a:lnTo>
                  <a:pt x="1853" y="156"/>
                </a:lnTo>
                <a:lnTo>
                  <a:pt x="1853" y="151"/>
                </a:lnTo>
                <a:lnTo>
                  <a:pt x="1869" y="151"/>
                </a:lnTo>
                <a:lnTo>
                  <a:pt x="1869" y="146"/>
                </a:lnTo>
                <a:lnTo>
                  <a:pt x="1890" y="146"/>
                </a:lnTo>
                <a:lnTo>
                  <a:pt x="1890" y="141"/>
                </a:lnTo>
                <a:lnTo>
                  <a:pt x="1890" y="136"/>
                </a:lnTo>
                <a:lnTo>
                  <a:pt x="1900" y="136"/>
                </a:lnTo>
                <a:lnTo>
                  <a:pt x="1900" y="130"/>
                </a:lnTo>
                <a:lnTo>
                  <a:pt x="1911" y="130"/>
                </a:lnTo>
                <a:lnTo>
                  <a:pt x="1911" y="125"/>
                </a:lnTo>
                <a:lnTo>
                  <a:pt x="1921" y="125"/>
                </a:lnTo>
                <a:lnTo>
                  <a:pt x="1921" y="120"/>
                </a:lnTo>
                <a:lnTo>
                  <a:pt x="1952" y="120"/>
                </a:lnTo>
                <a:lnTo>
                  <a:pt x="1952" y="110"/>
                </a:lnTo>
                <a:lnTo>
                  <a:pt x="1968" y="110"/>
                </a:lnTo>
                <a:lnTo>
                  <a:pt x="1968" y="104"/>
                </a:lnTo>
                <a:lnTo>
                  <a:pt x="1984" y="104"/>
                </a:lnTo>
                <a:lnTo>
                  <a:pt x="1984" y="99"/>
                </a:lnTo>
                <a:lnTo>
                  <a:pt x="2020" y="99"/>
                </a:lnTo>
                <a:lnTo>
                  <a:pt x="2020" y="94"/>
                </a:lnTo>
                <a:lnTo>
                  <a:pt x="2030" y="94"/>
                </a:lnTo>
                <a:lnTo>
                  <a:pt x="2030" y="89"/>
                </a:lnTo>
                <a:lnTo>
                  <a:pt x="2067" y="89"/>
                </a:lnTo>
                <a:lnTo>
                  <a:pt x="2067" y="83"/>
                </a:lnTo>
                <a:lnTo>
                  <a:pt x="2108" y="83"/>
                </a:lnTo>
                <a:lnTo>
                  <a:pt x="2108" y="78"/>
                </a:lnTo>
                <a:lnTo>
                  <a:pt x="2108" y="73"/>
                </a:lnTo>
                <a:lnTo>
                  <a:pt x="2155" y="73"/>
                </a:lnTo>
                <a:lnTo>
                  <a:pt x="2155" y="68"/>
                </a:lnTo>
                <a:lnTo>
                  <a:pt x="2176" y="68"/>
                </a:lnTo>
                <a:lnTo>
                  <a:pt x="2176" y="63"/>
                </a:lnTo>
                <a:lnTo>
                  <a:pt x="2259" y="63"/>
                </a:lnTo>
                <a:lnTo>
                  <a:pt x="2259" y="52"/>
                </a:lnTo>
                <a:lnTo>
                  <a:pt x="2285" y="52"/>
                </a:lnTo>
                <a:lnTo>
                  <a:pt x="2285" y="47"/>
                </a:lnTo>
                <a:lnTo>
                  <a:pt x="2296" y="47"/>
                </a:lnTo>
                <a:lnTo>
                  <a:pt x="2296" y="42"/>
                </a:lnTo>
                <a:lnTo>
                  <a:pt x="2364" y="42"/>
                </a:lnTo>
                <a:lnTo>
                  <a:pt x="2364" y="37"/>
                </a:lnTo>
                <a:lnTo>
                  <a:pt x="2416" y="37"/>
                </a:lnTo>
                <a:lnTo>
                  <a:pt x="2416" y="26"/>
                </a:lnTo>
                <a:lnTo>
                  <a:pt x="2551" y="26"/>
                </a:lnTo>
                <a:lnTo>
                  <a:pt x="2551" y="21"/>
                </a:lnTo>
                <a:lnTo>
                  <a:pt x="2790" y="21"/>
                </a:lnTo>
                <a:lnTo>
                  <a:pt x="2790" y="11"/>
                </a:lnTo>
                <a:lnTo>
                  <a:pt x="2868" y="11"/>
                </a:lnTo>
                <a:lnTo>
                  <a:pt x="2868" y="0"/>
                </a:lnTo>
                <a:lnTo>
                  <a:pt x="3842" y="0"/>
                </a:lnTo>
              </a:path>
            </a:pathLst>
          </a:custGeom>
          <a:noFill/>
          <a:ln w="33338">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58" name="Rectangle 56"/>
          <p:cNvSpPr>
            <a:spLocks noChangeArrowheads="1"/>
          </p:cNvSpPr>
          <p:nvPr/>
        </p:nvSpPr>
        <p:spPr bwMode="auto">
          <a:xfrm>
            <a:off x="399871" y="5519297"/>
            <a:ext cx="139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O</a:t>
            </a:r>
            <a:endParaRPr lang="en-US" altLang="de-DE"/>
          </a:p>
        </p:txBody>
      </p:sp>
      <p:sp>
        <p:nvSpPr>
          <p:cNvPr id="59" name="Line 57"/>
          <p:cNvSpPr>
            <a:spLocks noChangeShapeType="1"/>
          </p:cNvSpPr>
          <p:nvPr/>
        </p:nvSpPr>
        <p:spPr bwMode="auto">
          <a:xfrm>
            <a:off x="373695" y="5714356"/>
            <a:ext cx="257395" cy="1500"/>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60" name="Rectangle 58"/>
          <p:cNvSpPr>
            <a:spLocks noChangeArrowheads="1"/>
          </p:cNvSpPr>
          <p:nvPr/>
        </p:nvSpPr>
        <p:spPr bwMode="auto">
          <a:xfrm>
            <a:off x="782327" y="5519297"/>
            <a:ext cx="129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N</a:t>
            </a:r>
            <a:endParaRPr lang="en-US" altLang="de-DE"/>
          </a:p>
        </p:txBody>
      </p:sp>
      <p:sp>
        <p:nvSpPr>
          <p:cNvPr id="61" name="Line 59"/>
          <p:cNvSpPr>
            <a:spLocks noChangeShapeType="1"/>
          </p:cNvSpPr>
          <p:nvPr/>
        </p:nvSpPr>
        <p:spPr bwMode="auto">
          <a:xfrm>
            <a:off x="751788" y="5714356"/>
            <a:ext cx="257395" cy="1500"/>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62" name="Rectangle 60"/>
          <p:cNvSpPr>
            <a:spLocks noChangeArrowheads="1"/>
          </p:cNvSpPr>
          <p:nvPr/>
        </p:nvSpPr>
        <p:spPr bwMode="auto">
          <a:xfrm>
            <a:off x="1486162" y="5519297"/>
            <a:ext cx="23163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Number of patients at risk :</a:t>
            </a:r>
            <a:endParaRPr lang="en-US" altLang="de-DE"/>
          </a:p>
        </p:txBody>
      </p:sp>
      <p:sp>
        <p:nvSpPr>
          <p:cNvPr id="63" name="Line 61"/>
          <p:cNvSpPr>
            <a:spLocks noChangeShapeType="1"/>
          </p:cNvSpPr>
          <p:nvPr/>
        </p:nvSpPr>
        <p:spPr bwMode="auto">
          <a:xfrm>
            <a:off x="1356737" y="5714356"/>
            <a:ext cx="5102804" cy="1500"/>
          </a:xfrm>
          <a:prstGeom prst="line">
            <a:avLst/>
          </a:prstGeom>
          <a:noFill/>
          <a:ln w="7938">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64" name="Rectangle 63"/>
          <p:cNvSpPr>
            <a:spLocks noChangeArrowheads="1"/>
          </p:cNvSpPr>
          <p:nvPr/>
        </p:nvSpPr>
        <p:spPr bwMode="auto">
          <a:xfrm>
            <a:off x="328615"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152</a:t>
            </a:r>
            <a:endParaRPr lang="en-US" altLang="de-DE"/>
          </a:p>
        </p:txBody>
      </p:sp>
      <p:sp>
        <p:nvSpPr>
          <p:cNvPr id="65" name="Rectangle 64"/>
          <p:cNvSpPr>
            <a:spLocks noChangeArrowheads="1"/>
          </p:cNvSpPr>
          <p:nvPr/>
        </p:nvSpPr>
        <p:spPr bwMode="auto">
          <a:xfrm>
            <a:off x="706708"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492</a:t>
            </a:r>
            <a:endParaRPr lang="en-US" altLang="de-DE"/>
          </a:p>
        </p:txBody>
      </p:sp>
      <p:sp>
        <p:nvSpPr>
          <p:cNvPr id="66" name="Rectangle 65"/>
          <p:cNvSpPr>
            <a:spLocks noChangeArrowheads="1"/>
          </p:cNvSpPr>
          <p:nvPr/>
        </p:nvSpPr>
        <p:spPr bwMode="auto">
          <a:xfrm>
            <a:off x="1313111"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420</a:t>
            </a:r>
            <a:endParaRPr lang="en-US" altLang="de-DE"/>
          </a:p>
        </p:txBody>
      </p:sp>
      <p:sp>
        <p:nvSpPr>
          <p:cNvPr id="67" name="Rectangle 66"/>
          <p:cNvSpPr>
            <a:spLocks noChangeArrowheads="1"/>
          </p:cNvSpPr>
          <p:nvPr/>
        </p:nvSpPr>
        <p:spPr bwMode="auto">
          <a:xfrm>
            <a:off x="1918060"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340</a:t>
            </a:r>
            <a:endParaRPr lang="en-US" altLang="de-DE"/>
          </a:p>
        </p:txBody>
      </p:sp>
      <p:sp>
        <p:nvSpPr>
          <p:cNvPr id="68" name="Rectangle 67"/>
          <p:cNvSpPr>
            <a:spLocks noChangeArrowheads="1"/>
          </p:cNvSpPr>
          <p:nvPr/>
        </p:nvSpPr>
        <p:spPr bwMode="auto">
          <a:xfrm>
            <a:off x="2524464"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272</a:t>
            </a:r>
            <a:endParaRPr lang="en-US" altLang="de-DE"/>
          </a:p>
        </p:txBody>
      </p:sp>
      <p:sp>
        <p:nvSpPr>
          <p:cNvPr id="69" name="Rectangle 68"/>
          <p:cNvSpPr>
            <a:spLocks noChangeArrowheads="1"/>
          </p:cNvSpPr>
          <p:nvPr/>
        </p:nvSpPr>
        <p:spPr bwMode="auto">
          <a:xfrm>
            <a:off x="3129413"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208</a:t>
            </a:r>
            <a:endParaRPr lang="en-US" altLang="de-DE"/>
          </a:p>
        </p:txBody>
      </p:sp>
      <p:sp>
        <p:nvSpPr>
          <p:cNvPr id="70" name="Rectangle 69"/>
          <p:cNvSpPr>
            <a:spLocks noChangeArrowheads="1"/>
          </p:cNvSpPr>
          <p:nvPr/>
        </p:nvSpPr>
        <p:spPr bwMode="auto">
          <a:xfrm>
            <a:off x="3734362" y="5738365"/>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142</a:t>
            </a:r>
            <a:endParaRPr lang="en-US" altLang="de-DE"/>
          </a:p>
        </p:txBody>
      </p:sp>
      <p:sp>
        <p:nvSpPr>
          <p:cNvPr id="71" name="Rectangle 70"/>
          <p:cNvSpPr>
            <a:spLocks noChangeArrowheads="1"/>
          </p:cNvSpPr>
          <p:nvPr/>
        </p:nvSpPr>
        <p:spPr bwMode="auto">
          <a:xfrm>
            <a:off x="4385845" y="573836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74</a:t>
            </a:r>
            <a:endParaRPr lang="en-US" altLang="de-DE"/>
          </a:p>
        </p:txBody>
      </p:sp>
      <p:sp>
        <p:nvSpPr>
          <p:cNvPr id="72" name="Rectangle 71"/>
          <p:cNvSpPr>
            <a:spLocks noChangeArrowheads="1"/>
          </p:cNvSpPr>
          <p:nvPr/>
        </p:nvSpPr>
        <p:spPr bwMode="auto">
          <a:xfrm>
            <a:off x="4990794" y="5738365"/>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33</a:t>
            </a:r>
            <a:endParaRPr lang="en-US" altLang="de-DE"/>
          </a:p>
        </p:txBody>
      </p:sp>
      <p:sp>
        <p:nvSpPr>
          <p:cNvPr id="73" name="Rectangle 72"/>
          <p:cNvSpPr>
            <a:spLocks noChangeArrowheads="1"/>
          </p:cNvSpPr>
          <p:nvPr/>
        </p:nvSpPr>
        <p:spPr bwMode="auto">
          <a:xfrm>
            <a:off x="5642278" y="573836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74" name="Rectangle 73"/>
          <p:cNvSpPr>
            <a:spLocks noChangeArrowheads="1"/>
          </p:cNvSpPr>
          <p:nvPr/>
        </p:nvSpPr>
        <p:spPr bwMode="auto">
          <a:xfrm>
            <a:off x="6247227" y="5738365"/>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a:t>
            </a:r>
            <a:endParaRPr lang="en-US" altLang="de-DE"/>
          </a:p>
        </p:txBody>
      </p:sp>
      <p:sp>
        <p:nvSpPr>
          <p:cNvPr id="75" name="Rectangle 74"/>
          <p:cNvSpPr>
            <a:spLocks noChangeArrowheads="1"/>
          </p:cNvSpPr>
          <p:nvPr/>
        </p:nvSpPr>
        <p:spPr bwMode="auto">
          <a:xfrm>
            <a:off x="328615" y="59874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210</a:t>
            </a:r>
            <a:endParaRPr lang="en-US" altLang="de-DE"/>
          </a:p>
        </p:txBody>
      </p:sp>
      <p:sp>
        <p:nvSpPr>
          <p:cNvPr id="76" name="Rectangle 75"/>
          <p:cNvSpPr>
            <a:spLocks noChangeArrowheads="1"/>
          </p:cNvSpPr>
          <p:nvPr/>
        </p:nvSpPr>
        <p:spPr bwMode="auto">
          <a:xfrm>
            <a:off x="706708" y="59874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493</a:t>
            </a:r>
            <a:endParaRPr lang="en-US" altLang="de-DE"/>
          </a:p>
        </p:txBody>
      </p:sp>
      <p:sp>
        <p:nvSpPr>
          <p:cNvPr id="77" name="Rectangle 76"/>
          <p:cNvSpPr>
            <a:spLocks noChangeArrowheads="1"/>
          </p:cNvSpPr>
          <p:nvPr/>
        </p:nvSpPr>
        <p:spPr bwMode="auto">
          <a:xfrm>
            <a:off x="1313111" y="59874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369</a:t>
            </a:r>
            <a:endParaRPr lang="en-US" altLang="de-DE"/>
          </a:p>
        </p:txBody>
      </p:sp>
      <p:sp>
        <p:nvSpPr>
          <p:cNvPr id="78" name="Rectangle 77"/>
          <p:cNvSpPr>
            <a:spLocks noChangeArrowheads="1"/>
          </p:cNvSpPr>
          <p:nvPr/>
        </p:nvSpPr>
        <p:spPr bwMode="auto">
          <a:xfrm>
            <a:off x="1918060" y="59874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264</a:t>
            </a:r>
            <a:endParaRPr lang="en-US" altLang="de-DE"/>
          </a:p>
        </p:txBody>
      </p:sp>
      <p:sp>
        <p:nvSpPr>
          <p:cNvPr id="79" name="Rectangle 78"/>
          <p:cNvSpPr>
            <a:spLocks noChangeArrowheads="1"/>
          </p:cNvSpPr>
          <p:nvPr/>
        </p:nvSpPr>
        <p:spPr bwMode="auto">
          <a:xfrm>
            <a:off x="2524464" y="59874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193</a:t>
            </a:r>
            <a:endParaRPr lang="en-US" altLang="de-DE"/>
          </a:p>
        </p:txBody>
      </p:sp>
      <p:sp>
        <p:nvSpPr>
          <p:cNvPr id="80" name="Rectangle 79"/>
          <p:cNvSpPr>
            <a:spLocks noChangeArrowheads="1"/>
          </p:cNvSpPr>
          <p:nvPr/>
        </p:nvSpPr>
        <p:spPr bwMode="auto">
          <a:xfrm>
            <a:off x="3129413" y="5987439"/>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137</a:t>
            </a:r>
            <a:endParaRPr lang="en-US" altLang="de-DE"/>
          </a:p>
        </p:txBody>
      </p:sp>
      <p:sp>
        <p:nvSpPr>
          <p:cNvPr id="81" name="Rectangle 80"/>
          <p:cNvSpPr>
            <a:spLocks noChangeArrowheads="1"/>
          </p:cNvSpPr>
          <p:nvPr/>
        </p:nvSpPr>
        <p:spPr bwMode="auto">
          <a:xfrm>
            <a:off x="3779442" y="598743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80</a:t>
            </a:r>
            <a:endParaRPr lang="en-US" altLang="de-DE"/>
          </a:p>
        </p:txBody>
      </p:sp>
      <p:sp>
        <p:nvSpPr>
          <p:cNvPr id="82" name="Rectangle 81"/>
          <p:cNvSpPr>
            <a:spLocks noChangeArrowheads="1"/>
          </p:cNvSpPr>
          <p:nvPr/>
        </p:nvSpPr>
        <p:spPr bwMode="auto">
          <a:xfrm>
            <a:off x="4385845" y="598743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38</a:t>
            </a:r>
            <a:endParaRPr lang="en-US" altLang="de-DE"/>
          </a:p>
        </p:txBody>
      </p:sp>
      <p:sp>
        <p:nvSpPr>
          <p:cNvPr id="83" name="Rectangle 82"/>
          <p:cNvSpPr>
            <a:spLocks noChangeArrowheads="1"/>
          </p:cNvSpPr>
          <p:nvPr/>
        </p:nvSpPr>
        <p:spPr bwMode="auto">
          <a:xfrm>
            <a:off x="4990794" y="5987439"/>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21</a:t>
            </a:r>
            <a:endParaRPr lang="en-US" altLang="de-DE"/>
          </a:p>
        </p:txBody>
      </p:sp>
      <p:sp>
        <p:nvSpPr>
          <p:cNvPr id="84" name="Rectangle 83"/>
          <p:cNvSpPr>
            <a:spLocks noChangeArrowheads="1"/>
          </p:cNvSpPr>
          <p:nvPr/>
        </p:nvSpPr>
        <p:spPr bwMode="auto">
          <a:xfrm>
            <a:off x="5642278" y="598743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85" name="Rectangle 84"/>
          <p:cNvSpPr>
            <a:spLocks noChangeArrowheads="1"/>
          </p:cNvSpPr>
          <p:nvPr/>
        </p:nvSpPr>
        <p:spPr bwMode="auto">
          <a:xfrm>
            <a:off x="6247227" y="5987439"/>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86" name="Rectangle 85"/>
          <p:cNvSpPr>
            <a:spLocks noChangeArrowheads="1"/>
          </p:cNvSpPr>
          <p:nvPr/>
        </p:nvSpPr>
        <p:spPr bwMode="auto">
          <a:xfrm>
            <a:off x="328615"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139</a:t>
            </a:r>
            <a:endParaRPr lang="en-US" altLang="de-DE"/>
          </a:p>
        </p:txBody>
      </p:sp>
      <p:sp>
        <p:nvSpPr>
          <p:cNvPr id="87" name="Rectangle 86"/>
          <p:cNvSpPr>
            <a:spLocks noChangeArrowheads="1"/>
          </p:cNvSpPr>
          <p:nvPr/>
        </p:nvSpPr>
        <p:spPr bwMode="auto">
          <a:xfrm>
            <a:off x="706708"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493</a:t>
            </a:r>
            <a:endParaRPr lang="en-US" altLang="de-DE"/>
          </a:p>
        </p:txBody>
      </p:sp>
      <p:sp>
        <p:nvSpPr>
          <p:cNvPr id="88" name="Rectangle 87"/>
          <p:cNvSpPr>
            <a:spLocks noChangeArrowheads="1"/>
          </p:cNvSpPr>
          <p:nvPr/>
        </p:nvSpPr>
        <p:spPr bwMode="auto">
          <a:xfrm>
            <a:off x="1313111"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423</a:t>
            </a:r>
            <a:endParaRPr lang="en-US" altLang="de-DE"/>
          </a:p>
        </p:txBody>
      </p:sp>
      <p:sp>
        <p:nvSpPr>
          <p:cNvPr id="89" name="Rectangle 88"/>
          <p:cNvSpPr>
            <a:spLocks noChangeArrowheads="1"/>
          </p:cNvSpPr>
          <p:nvPr/>
        </p:nvSpPr>
        <p:spPr bwMode="auto">
          <a:xfrm>
            <a:off x="1918060"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318</a:t>
            </a:r>
            <a:endParaRPr lang="en-US" altLang="de-DE"/>
          </a:p>
        </p:txBody>
      </p:sp>
      <p:sp>
        <p:nvSpPr>
          <p:cNvPr id="90" name="Rectangle 89"/>
          <p:cNvSpPr>
            <a:spLocks noChangeArrowheads="1"/>
          </p:cNvSpPr>
          <p:nvPr/>
        </p:nvSpPr>
        <p:spPr bwMode="auto">
          <a:xfrm>
            <a:off x="2524464"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236</a:t>
            </a:r>
            <a:endParaRPr lang="en-US" altLang="de-DE"/>
          </a:p>
        </p:txBody>
      </p:sp>
      <p:sp>
        <p:nvSpPr>
          <p:cNvPr id="91" name="Rectangle 90"/>
          <p:cNvSpPr>
            <a:spLocks noChangeArrowheads="1"/>
          </p:cNvSpPr>
          <p:nvPr/>
        </p:nvSpPr>
        <p:spPr bwMode="auto">
          <a:xfrm>
            <a:off x="3129413"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174</a:t>
            </a:r>
            <a:endParaRPr lang="en-US" altLang="de-DE"/>
          </a:p>
        </p:txBody>
      </p:sp>
      <p:sp>
        <p:nvSpPr>
          <p:cNvPr id="92" name="Rectangle 91"/>
          <p:cNvSpPr>
            <a:spLocks noChangeArrowheads="1"/>
          </p:cNvSpPr>
          <p:nvPr/>
        </p:nvSpPr>
        <p:spPr bwMode="auto">
          <a:xfrm>
            <a:off x="3734362" y="6238016"/>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103</a:t>
            </a:r>
            <a:endParaRPr lang="en-US" altLang="de-DE"/>
          </a:p>
        </p:txBody>
      </p:sp>
      <p:sp>
        <p:nvSpPr>
          <p:cNvPr id="93" name="Rectangle 92"/>
          <p:cNvSpPr>
            <a:spLocks noChangeArrowheads="1"/>
          </p:cNvSpPr>
          <p:nvPr/>
        </p:nvSpPr>
        <p:spPr bwMode="auto">
          <a:xfrm>
            <a:off x="4385845" y="623801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45</a:t>
            </a:r>
            <a:endParaRPr lang="en-US" altLang="de-DE"/>
          </a:p>
        </p:txBody>
      </p:sp>
      <p:sp>
        <p:nvSpPr>
          <p:cNvPr id="94" name="Rectangle 93"/>
          <p:cNvSpPr>
            <a:spLocks noChangeArrowheads="1"/>
          </p:cNvSpPr>
          <p:nvPr/>
        </p:nvSpPr>
        <p:spPr bwMode="auto">
          <a:xfrm>
            <a:off x="4990794" y="6238016"/>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24</a:t>
            </a:r>
            <a:endParaRPr lang="en-US" altLang="de-DE"/>
          </a:p>
        </p:txBody>
      </p:sp>
      <p:sp>
        <p:nvSpPr>
          <p:cNvPr id="95" name="Rectangle 94"/>
          <p:cNvSpPr>
            <a:spLocks noChangeArrowheads="1"/>
          </p:cNvSpPr>
          <p:nvPr/>
        </p:nvSpPr>
        <p:spPr bwMode="auto">
          <a:xfrm>
            <a:off x="5642278" y="623801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6</a:t>
            </a:r>
            <a:endParaRPr lang="en-US" altLang="de-DE"/>
          </a:p>
        </p:txBody>
      </p:sp>
      <p:sp>
        <p:nvSpPr>
          <p:cNvPr id="96" name="Rectangle 95"/>
          <p:cNvSpPr>
            <a:spLocks noChangeArrowheads="1"/>
          </p:cNvSpPr>
          <p:nvPr/>
        </p:nvSpPr>
        <p:spPr bwMode="auto">
          <a:xfrm>
            <a:off x="6247227" y="623801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0</a:t>
            </a:r>
            <a:endParaRPr lang="en-US" altLang="de-DE"/>
          </a:p>
        </p:txBody>
      </p:sp>
      <p:sp>
        <p:nvSpPr>
          <p:cNvPr id="97" name="Line 96"/>
          <p:cNvSpPr>
            <a:spLocks noChangeShapeType="1"/>
          </p:cNvSpPr>
          <p:nvPr/>
        </p:nvSpPr>
        <p:spPr bwMode="auto">
          <a:xfrm>
            <a:off x="6572969" y="5816387"/>
            <a:ext cx="378093" cy="1500"/>
          </a:xfrm>
          <a:prstGeom prst="line">
            <a:avLst/>
          </a:prstGeom>
          <a:noFill/>
          <a:ln w="33338">
            <a:solidFill>
              <a:srgbClr val="FF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98" name="Line 98"/>
          <p:cNvSpPr>
            <a:spLocks noChangeShapeType="1"/>
          </p:cNvSpPr>
          <p:nvPr/>
        </p:nvSpPr>
        <p:spPr bwMode="auto">
          <a:xfrm>
            <a:off x="6572969" y="6065463"/>
            <a:ext cx="378093" cy="1500"/>
          </a:xfrm>
          <a:prstGeom prst="line">
            <a:avLst/>
          </a:prstGeom>
          <a:noFill/>
          <a:ln w="33338">
            <a:solidFill>
              <a:srgbClr val="80004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99" name="Line 100"/>
          <p:cNvSpPr>
            <a:spLocks noChangeShapeType="1"/>
          </p:cNvSpPr>
          <p:nvPr/>
        </p:nvSpPr>
        <p:spPr bwMode="auto">
          <a:xfrm>
            <a:off x="6572969" y="6314538"/>
            <a:ext cx="378093" cy="3001"/>
          </a:xfrm>
          <a:prstGeom prst="line">
            <a:avLst/>
          </a:prstGeom>
          <a:noFill/>
          <a:ln w="33338">
            <a:solidFill>
              <a:srgbClr val="FFC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00" name="Rectangle 103"/>
          <p:cNvSpPr>
            <a:spLocks noChangeArrowheads="1"/>
          </p:cNvSpPr>
          <p:nvPr/>
        </p:nvSpPr>
        <p:spPr bwMode="auto">
          <a:xfrm>
            <a:off x="3862332" y="914401"/>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endParaRPr lang="de-DE" altLang="de-DE">
              <a:solidFill>
                <a:srgbClr val="000000"/>
              </a:solidFill>
            </a:endParaRPr>
          </a:p>
        </p:txBody>
      </p:sp>
      <p:sp>
        <p:nvSpPr>
          <p:cNvPr id="101" name="Rectangle 96"/>
          <p:cNvSpPr>
            <a:spLocks noChangeArrowheads="1"/>
          </p:cNvSpPr>
          <p:nvPr/>
        </p:nvSpPr>
        <p:spPr bwMode="auto">
          <a:xfrm>
            <a:off x="7063035" y="5712855"/>
            <a:ext cx="886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Immediate</a:t>
            </a:r>
            <a:endParaRPr lang="en-US" altLang="de-DE"/>
          </a:p>
        </p:txBody>
      </p:sp>
      <p:sp>
        <p:nvSpPr>
          <p:cNvPr id="102" name="Rectangle 98"/>
          <p:cNvSpPr>
            <a:spLocks noChangeArrowheads="1"/>
          </p:cNvSpPr>
          <p:nvPr/>
        </p:nvSpPr>
        <p:spPr bwMode="auto">
          <a:xfrm>
            <a:off x="7063035" y="5963432"/>
            <a:ext cx="10435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Def. – 1</a:t>
            </a:r>
            <a:r>
              <a:rPr lang="en-US" altLang="de-DE" sz="1400" b="1" baseline="30000"/>
              <a:t>st</a:t>
            </a:r>
            <a:r>
              <a:rPr lang="en-US" altLang="de-DE" sz="1400" b="1"/>
              <a:t> PD</a:t>
            </a:r>
            <a:endParaRPr lang="en-US" altLang="de-DE"/>
          </a:p>
        </p:txBody>
      </p:sp>
      <p:sp>
        <p:nvSpPr>
          <p:cNvPr id="103" name="Rectangle 100"/>
          <p:cNvSpPr>
            <a:spLocks noChangeArrowheads="1"/>
          </p:cNvSpPr>
          <p:nvPr/>
        </p:nvSpPr>
        <p:spPr bwMode="auto">
          <a:xfrm>
            <a:off x="7063035" y="6214007"/>
            <a:ext cx="1407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t>Def. ADT refract.</a:t>
            </a:r>
            <a:endParaRPr lang="en-US" altLang="de-DE"/>
          </a:p>
        </p:txBody>
      </p:sp>
      <p:sp>
        <p:nvSpPr>
          <p:cNvPr id="56" name="Freeform 54"/>
          <p:cNvSpPr>
            <a:spLocks/>
          </p:cNvSpPr>
          <p:nvPr/>
        </p:nvSpPr>
        <p:spPr bwMode="auto">
          <a:xfrm>
            <a:off x="879758" y="3348139"/>
            <a:ext cx="5131888" cy="1679009"/>
          </a:xfrm>
          <a:custGeom>
            <a:avLst/>
            <a:gdLst>
              <a:gd name="T0" fmla="*/ 2147483647 w 3529"/>
              <a:gd name="T1" fmla="*/ 2147483647 h 1119"/>
              <a:gd name="T2" fmla="*/ 2147483647 w 3529"/>
              <a:gd name="T3" fmla="*/ 2147483647 h 1119"/>
              <a:gd name="T4" fmla="*/ 2147483647 w 3529"/>
              <a:gd name="T5" fmla="*/ 2147483647 h 1119"/>
              <a:gd name="T6" fmla="*/ 2147483647 w 3529"/>
              <a:gd name="T7" fmla="*/ 2147483647 h 1119"/>
              <a:gd name="T8" fmla="*/ 2147483647 w 3529"/>
              <a:gd name="T9" fmla="*/ 2147483647 h 1119"/>
              <a:gd name="T10" fmla="*/ 2147483647 w 3529"/>
              <a:gd name="T11" fmla="*/ 2147483647 h 1119"/>
              <a:gd name="T12" fmla="*/ 2147483647 w 3529"/>
              <a:gd name="T13" fmla="*/ 2147483647 h 1119"/>
              <a:gd name="T14" fmla="*/ 2147483647 w 3529"/>
              <a:gd name="T15" fmla="*/ 2147483647 h 1119"/>
              <a:gd name="T16" fmla="*/ 2147483647 w 3529"/>
              <a:gd name="T17" fmla="*/ 2147483647 h 1119"/>
              <a:gd name="T18" fmla="*/ 2147483647 w 3529"/>
              <a:gd name="T19" fmla="*/ 2147483647 h 1119"/>
              <a:gd name="T20" fmla="*/ 2147483647 w 3529"/>
              <a:gd name="T21" fmla="*/ 2147483647 h 1119"/>
              <a:gd name="T22" fmla="*/ 2147483647 w 3529"/>
              <a:gd name="T23" fmla="*/ 2147483647 h 1119"/>
              <a:gd name="T24" fmla="*/ 2147483647 w 3529"/>
              <a:gd name="T25" fmla="*/ 2147483647 h 1119"/>
              <a:gd name="T26" fmla="*/ 2147483647 w 3529"/>
              <a:gd name="T27" fmla="*/ 2147483647 h 1119"/>
              <a:gd name="T28" fmla="*/ 2147483647 w 3529"/>
              <a:gd name="T29" fmla="*/ 2147483647 h 1119"/>
              <a:gd name="T30" fmla="*/ 2147483647 w 3529"/>
              <a:gd name="T31" fmla="*/ 2147483647 h 1119"/>
              <a:gd name="T32" fmla="*/ 2147483647 w 3529"/>
              <a:gd name="T33" fmla="*/ 2147483647 h 1119"/>
              <a:gd name="T34" fmla="*/ 2147483647 w 3529"/>
              <a:gd name="T35" fmla="*/ 2147483647 h 1119"/>
              <a:gd name="T36" fmla="*/ 2147483647 w 3529"/>
              <a:gd name="T37" fmla="*/ 2147483647 h 1119"/>
              <a:gd name="T38" fmla="*/ 2147483647 w 3529"/>
              <a:gd name="T39" fmla="*/ 2147483647 h 1119"/>
              <a:gd name="T40" fmla="*/ 2147483647 w 3529"/>
              <a:gd name="T41" fmla="*/ 2147483647 h 1119"/>
              <a:gd name="T42" fmla="*/ 2147483647 w 3529"/>
              <a:gd name="T43" fmla="*/ 2147483647 h 1119"/>
              <a:gd name="T44" fmla="*/ 2147483647 w 3529"/>
              <a:gd name="T45" fmla="*/ 2147483647 h 1119"/>
              <a:gd name="T46" fmla="*/ 2147483647 w 3529"/>
              <a:gd name="T47" fmla="*/ 2147483647 h 1119"/>
              <a:gd name="T48" fmla="*/ 2147483647 w 3529"/>
              <a:gd name="T49" fmla="*/ 2147483647 h 1119"/>
              <a:gd name="T50" fmla="*/ 2147483647 w 3529"/>
              <a:gd name="T51" fmla="*/ 2147483647 h 1119"/>
              <a:gd name="T52" fmla="*/ 2147483647 w 3529"/>
              <a:gd name="T53" fmla="*/ 2147483647 h 1119"/>
              <a:gd name="T54" fmla="*/ 2147483647 w 3529"/>
              <a:gd name="T55" fmla="*/ 2147483647 h 1119"/>
              <a:gd name="T56" fmla="*/ 2147483647 w 3529"/>
              <a:gd name="T57" fmla="*/ 2147483647 h 1119"/>
              <a:gd name="T58" fmla="*/ 2147483647 w 3529"/>
              <a:gd name="T59" fmla="*/ 2147483647 h 1119"/>
              <a:gd name="T60" fmla="*/ 2147483647 w 3529"/>
              <a:gd name="T61" fmla="*/ 2147483647 h 1119"/>
              <a:gd name="T62" fmla="*/ 2147483647 w 3529"/>
              <a:gd name="T63" fmla="*/ 2147483647 h 1119"/>
              <a:gd name="T64" fmla="*/ 2147483647 w 3529"/>
              <a:gd name="T65" fmla="*/ 2147483647 h 1119"/>
              <a:gd name="T66" fmla="*/ 2147483647 w 3529"/>
              <a:gd name="T67" fmla="*/ 2147483647 h 1119"/>
              <a:gd name="T68" fmla="*/ 2147483647 w 3529"/>
              <a:gd name="T69" fmla="*/ 2147483647 h 1119"/>
              <a:gd name="T70" fmla="*/ 2147483647 w 3529"/>
              <a:gd name="T71" fmla="*/ 2147483647 h 1119"/>
              <a:gd name="T72" fmla="*/ 2147483647 w 3529"/>
              <a:gd name="T73" fmla="*/ 2147483647 h 1119"/>
              <a:gd name="T74" fmla="*/ 2147483647 w 3529"/>
              <a:gd name="T75" fmla="*/ 2147483647 h 1119"/>
              <a:gd name="T76" fmla="*/ 2147483647 w 3529"/>
              <a:gd name="T77" fmla="*/ 2147483647 h 1119"/>
              <a:gd name="T78" fmla="*/ 2147483647 w 3529"/>
              <a:gd name="T79" fmla="*/ 2147483647 h 1119"/>
              <a:gd name="T80" fmla="*/ 2147483647 w 3529"/>
              <a:gd name="T81" fmla="*/ 2147483647 h 1119"/>
              <a:gd name="T82" fmla="*/ 2147483647 w 3529"/>
              <a:gd name="T83" fmla="*/ 2147483647 h 1119"/>
              <a:gd name="T84" fmla="*/ 2147483647 w 3529"/>
              <a:gd name="T85" fmla="*/ 2147483647 h 1119"/>
              <a:gd name="T86" fmla="*/ 2147483647 w 3529"/>
              <a:gd name="T87" fmla="*/ 2147483647 h 1119"/>
              <a:gd name="T88" fmla="*/ 2147483647 w 3529"/>
              <a:gd name="T89" fmla="*/ 2147483647 h 1119"/>
              <a:gd name="T90" fmla="*/ 2147483647 w 3529"/>
              <a:gd name="T91" fmla="*/ 2147483647 h 1119"/>
              <a:gd name="T92" fmla="*/ 2147483647 w 3529"/>
              <a:gd name="T93" fmla="*/ 2147483647 h 1119"/>
              <a:gd name="T94" fmla="*/ 2147483647 w 3529"/>
              <a:gd name="T95" fmla="*/ 2147483647 h 1119"/>
              <a:gd name="T96" fmla="*/ 2147483647 w 3529"/>
              <a:gd name="T97" fmla="*/ 2147483647 h 1119"/>
              <a:gd name="T98" fmla="*/ 2147483647 w 3529"/>
              <a:gd name="T99" fmla="*/ 2147483647 h 1119"/>
              <a:gd name="T100" fmla="*/ 2147483647 w 3529"/>
              <a:gd name="T101" fmla="*/ 2147483647 h 1119"/>
              <a:gd name="T102" fmla="*/ 2147483647 w 3529"/>
              <a:gd name="T103" fmla="*/ 2147483647 h 1119"/>
              <a:gd name="T104" fmla="*/ 2147483647 w 3529"/>
              <a:gd name="T105" fmla="*/ 2147483647 h 1119"/>
              <a:gd name="T106" fmla="*/ 2147483647 w 3529"/>
              <a:gd name="T107" fmla="*/ 2147483647 h 1119"/>
              <a:gd name="T108" fmla="*/ 2147483647 w 3529"/>
              <a:gd name="T109" fmla="*/ 2147483647 h 1119"/>
              <a:gd name="T110" fmla="*/ 2147483647 w 3529"/>
              <a:gd name="T111" fmla="*/ 2147483647 h 1119"/>
              <a:gd name="T112" fmla="*/ 2147483647 w 3529"/>
              <a:gd name="T113" fmla="*/ 2147483647 h 1119"/>
              <a:gd name="T114" fmla="*/ 2147483647 w 3529"/>
              <a:gd name="T115" fmla="*/ 2147483647 h 11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29"/>
              <a:gd name="T175" fmla="*/ 0 h 1119"/>
              <a:gd name="T176" fmla="*/ 3529 w 3529"/>
              <a:gd name="T177" fmla="*/ 1119 h 11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29" h="1119">
                <a:moveTo>
                  <a:pt x="0" y="1119"/>
                </a:moveTo>
                <a:lnTo>
                  <a:pt x="27" y="1119"/>
                </a:lnTo>
                <a:lnTo>
                  <a:pt x="27" y="1114"/>
                </a:lnTo>
                <a:lnTo>
                  <a:pt x="68" y="1114"/>
                </a:lnTo>
                <a:lnTo>
                  <a:pt x="68" y="1109"/>
                </a:lnTo>
                <a:lnTo>
                  <a:pt x="68" y="1104"/>
                </a:lnTo>
                <a:lnTo>
                  <a:pt x="79" y="1104"/>
                </a:lnTo>
                <a:lnTo>
                  <a:pt x="79" y="1098"/>
                </a:lnTo>
                <a:lnTo>
                  <a:pt x="84" y="1098"/>
                </a:lnTo>
                <a:lnTo>
                  <a:pt x="84" y="1093"/>
                </a:lnTo>
                <a:lnTo>
                  <a:pt x="94" y="1093"/>
                </a:lnTo>
                <a:lnTo>
                  <a:pt x="94" y="1088"/>
                </a:lnTo>
                <a:lnTo>
                  <a:pt x="94" y="1083"/>
                </a:lnTo>
                <a:lnTo>
                  <a:pt x="94" y="1078"/>
                </a:lnTo>
                <a:lnTo>
                  <a:pt x="99" y="1078"/>
                </a:lnTo>
                <a:lnTo>
                  <a:pt x="99" y="1072"/>
                </a:lnTo>
                <a:lnTo>
                  <a:pt x="99" y="1062"/>
                </a:lnTo>
                <a:lnTo>
                  <a:pt x="105" y="1062"/>
                </a:lnTo>
                <a:lnTo>
                  <a:pt x="105" y="1057"/>
                </a:lnTo>
                <a:lnTo>
                  <a:pt x="110" y="1057"/>
                </a:lnTo>
                <a:lnTo>
                  <a:pt x="110" y="1052"/>
                </a:lnTo>
                <a:lnTo>
                  <a:pt x="110" y="1046"/>
                </a:lnTo>
                <a:lnTo>
                  <a:pt x="110" y="1041"/>
                </a:lnTo>
                <a:lnTo>
                  <a:pt x="115" y="1041"/>
                </a:lnTo>
                <a:lnTo>
                  <a:pt x="115" y="1036"/>
                </a:lnTo>
                <a:lnTo>
                  <a:pt x="146" y="1036"/>
                </a:lnTo>
                <a:lnTo>
                  <a:pt x="146" y="1031"/>
                </a:lnTo>
                <a:lnTo>
                  <a:pt x="146" y="1026"/>
                </a:lnTo>
                <a:lnTo>
                  <a:pt x="151" y="1026"/>
                </a:lnTo>
                <a:lnTo>
                  <a:pt x="151" y="1020"/>
                </a:lnTo>
                <a:lnTo>
                  <a:pt x="162" y="1020"/>
                </a:lnTo>
                <a:lnTo>
                  <a:pt x="162" y="1015"/>
                </a:lnTo>
                <a:lnTo>
                  <a:pt x="172" y="1015"/>
                </a:lnTo>
                <a:lnTo>
                  <a:pt x="172" y="1010"/>
                </a:lnTo>
                <a:lnTo>
                  <a:pt x="177" y="1010"/>
                </a:lnTo>
                <a:lnTo>
                  <a:pt x="177" y="1005"/>
                </a:lnTo>
                <a:lnTo>
                  <a:pt x="183" y="1005"/>
                </a:lnTo>
                <a:lnTo>
                  <a:pt x="183" y="999"/>
                </a:lnTo>
                <a:lnTo>
                  <a:pt x="183" y="994"/>
                </a:lnTo>
                <a:lnTo>
                  <a:pt x="193" y="994"/>
                </a:lnTo>
                <a:lnTo>
                  <a:pt x="193" y="989"/>
                </a:lnTo>
                <a:lnTo>
                  <a:pt x="193" y="979"/>
                </a:lnTo>
                <a:lnTo>
                  <a:pt x="193" y="973"/>
                </a:lnTo>
                <a:lnTo>
                  <a:pt x="198" y="973"/>
                </a:lnTo>
                <a:lnTo>
                  <a:pt x="198" y="968"/>
                </a:lnTo>
                <a:lnTo>
                  <a:pt x="198" y="963"/>
                </a:lnTo>
                <a:lnTo>
                  <a:pt x="198" y="958"/>
                </a:lnTo>
                <a:lnTo>
                  <a:pt x="198" y="953"/>
                </a:lnTo>
                <a:lnTo>
                  <a:pt x="203" y="953"/>
                </a:lnTo>
                <a:lnTo>
                  <a:pt x="203" y="947"/>
                </a:lnTo>
                <a:lnTo>
                  <a:pt x="203" y="942"/>
                </a:lnTo>
                <a:lnTo>
                  <a:pt x="203" y="937"/>
                </a:lnTo>
                <a:lnTo>
                  <a:pt x="209" y="937"/>
                </a:lnTo>
                <a:lnTo>
                  <a:pt x="209" y="921"/>
                </a:lnTo>
                <a:lnTo>
                  <a:pt x="209" y="916"/>
                </a:lnTo>
                <a:lnTo>
                  <a:pt x="209" y="911"/>
                </a:lnTo>
                <a:lnTo>
                  <a:pt x="214" y="911"/>
                </a:lnTo>
                <a:lnTo>
                  <a:pt x="214" y="906"/>
                </a:lnTo>
                <a:lnTo>
                  <a:pt x="214" y="901"/>
                </a:lnTo>
                <a:lnTo>
                  <a:pt x="219" y="901"/>
                </a:lnTo>
                <a:lnTo>
                  <a:pt x="219" y="895"/>
                </a:lnTo>
                <a:lnTo>
                  <a:pt x="219" y="890"/>
                </a:lnTo>
                <a:lnTo>
                  <a:pt x="224" y="890"/>
                </a:lnTo>
                <a:lnTo>
                  <a:pt x="224" y="885"/>
                </a:lnTo>
                <a:lnTo>
                  <a:pt x="230" y="885"/>
                </a:lnTo>
                <a:lnTo>
                  <a:pt x="230" y="880"/>
                </a:lnTo>
                <a:lnTo>
                  <a:pt x="230" y="875"/>
                </a:lnTo>
                <a:lnTo>
                  <a:pt x="235" y="875"/>
                </a:lnTo>
                <a:lnTo>
                  <a:pt x="235" y="869"/>
                </a:lnTo>
                <a:lnTo>
                  <a:pt x="235" y="864"/>
                </a:lnTo>
                <a:lnTo>
                  <a:pt x="276" y="864"/>
                </a:lnTo>
                <a:lnTo>
                  <a:pt x="276" y="859"/>
                </a:lnTo>
                <a:lnTo>
                  <a:pt x="276" y="854"/>
                </a:lnTo>
                <a:lnTo>
                  <a:pt x="276" y="849"/>
                </a:lnTo>
                <a:lnTo>
                  <a:pt x="282" y="849"/>
                </a:lnTo>
                <a:lnTo>
                  <a:pt x="282" y="843"/>
                </a:lnTo>
                <a:lnTo>
                  <a:pt x="287" y="843"/>
                </a:lnTo>
                <a:lnTo>
                  <a:pt x="287" y="838"/>
                </a:lnTo>
                <a:lnTo>
                  <a:pt x="297" y="838"/>
                </a:lnTo>
                <a:lnTo>
                  <a:pt x="297" y="833"/>
                </a:lnTo>
                <a:lnTo>
                  <a:pt x="297" y="828"/>
                </a:lnTo>
                <a:lnTo>
                  <a:pt x="302" y="828"/>
                </a:lnTo>
                <a:lnTo>
                  <a:pt x="302" y="823"/>
                </a:lnTo>
                <a:lnTo>
                  <a:pt x="302" y="817"/>
                </a:lnTo>
                <a:lnTo>
                  <a:pt x="313" y="817"/>
                </a:lnTo>
                <a:lnTo>
                  <a:pt x="313" y="812"/>
                </a:lnTo>
                <a:lnTo>
                  <a:pt x="313" y="807"/>
                </a:lnTo>
                <a:lnTo>
                  <a:pt x="318" y="807"/>
                </a:lnTo>
                <a:lnTo>
                  <a:pt x="318" y="797"/>
                </a:lnTo>
                <a:lnTo>
                  <a:pt x="318" y="791"/>
                </a:lnTo>
                <a:lnTo>
                  <a:pt x="323" y="791"/>
                </a:lnTo>
                <a:lnTo>
                  <a:pt x="323" y="786"/>
                </a:lnTo>
                <a:lnTo>
                  <a:pt x="328" y="786"/>
                </a:lnTo>
                <a:lnTo>
                  <a:pt x="328" y="781"/>
                </a:lnTo>
                <a:lnTo>
                  <a:pt x="339" y="781"/>
                </a:lnTo>
                <a:lnTo>
                  <a:pt x="339" y="776"/>
                </a:lnTo>
                <a:lnTo>
                  <a:pt x="344" y="776"/>
                </a:lnTo>
                <a:lnTo>
                  <a:pt x="344" y="771"/>
                </a:lnTo>
                <a:lnTo>
                  <a:pt x="354" y="771"/>
                </a:lnTo>
                <a:lnTo>
                  <a:pt x="354" y="765"/>
                </a:lnTo>
                <a:lnTo>
                  <a:pt x="360" y="765"/>
                </a:lnTo>
                <a:lnTo>
                  <a:pt x="360" y="760"/>
                </a:lnTo>
                <a:lnTo>
                  <a:pt x="360" y="755"/>
                </a:lnTo>
                <a:lnTo>
                  <a:pt x="365" y="755"/>
                </a:lnTo>
                <a:lnTo>
                  <a:pt x="365" y="750"/>
                </a:lnTo>
                <a:lnTo>
                  <a:pt x="375" y="750"/>
                </a:lnTo>
                <a:lnTo>
                  <a:pt x="375" y="745"/>
                </a:lnTo>
                <a:lnTo>
                  <a:pt x="386" y="745"/>
                </a:lnTo>
                <a:lnTo>
                  <a:pt x="386" y="739"/>
                </a:lnTo>
                <a:lnTo>
                  <a:pt x="391" y="739"/>
                </a:lnTo>
                <a:lnTo>
                  <a:pt x="391" y="734"/>
                </a:lnTo>
                <a:lnTo>
                  <a:pt x="391" y="729"/>
                </a:lnTo>
                <a:lnTo>
                  <a:pt x="401" y="729"/>
                </a:lnTo>
                <a:lnTo>
                  <a:pt x="401" y="724"/>
                </a:lnTo>
                <a:lnTo>
                  <a:pt x="406" y="724"/>
                </a:lnTo>
                <a:lnTo>
                  <a:pt x="406" y="719"/>
                </a:lnTo>
                <a:lnTo>
                  <a:pt x="412" y="719"/>
                </a:lnTo>
                <a:lnTo>
                  <a:pt x="412" y="713"/>
                </a:lnTo>
                <a:lnTo>
                  <a:pt x="427" y="713"/>
                </a:lnTo>
                <a:lnTo>
                  <a:pt x="427" y="708"/>
                </a:lnTo>
                <a:lnTo>
                  <a:pt x="427" y="703"/>
                </a:lnTo>
                <a:lnTo>
                  <a:pt x="427" y="698"/>
                </a:lnTo>
                <a:lnTo>
                  <a:pt x="433" y="698"/>
                </a:lnTo>
                <a:lnTo>
                  <a:pt x="433" y="692"/>
                </a:lnTo>
                <a:lnTo>
                  <a:pt x="438" y="692"/>
                </a:lnTo>
                <a:lnTo>
                  <a:pt x="438" y="687"/>
                </a:lnTo>
                <a:lnTo>
                  <a:pt x="438" y="682"/>
                </a:lnTo>
                <a:lnTo>
                  <a:pt x="438" y="677"/>
                </a:lnTo>
                <a:lnTo>
                  <a:pt x="448" y="677"/>
                </a:lnTo>
                <a:lnTo>
                  <a:pt x="448" y="672"/>
                </a:lnTo>
                <a:lnTo>
                  <a:pt x="453" y="672"/>
                </a:lnTo>
                <a:lnTo>
                  <a:pt x="453" y="666"/>
                </a:lnTo>
                <a:lnTo>
                  <a:pt x="459" y="666"/>
                </a:lnTo>
                <a:lnTo>
                  <a:pt x="459" y="661"/>
                </a:lnTo>
                <a:lnTo>
                  <a:pt x="464" y="661"/>
                </a:lnTo>
                <a:lnTo>
                  <a:pt x="464" y="656"/>
                </a:lnTo>
                <a:lnTo>
                  <a:pt x="485" y="656"/>
                </a:lnTo>
                <a:lnTo>
                  <a:pt x="485" y="651"/>
                </a:lnTo>
                <a:lnTo>
                  <a:pt x="490" y="651"/>
                </a:lnTo>
                <a:lnTo>
                  <a:pt x="490" y="646"/>
                </a:lnTo>
                <a:lnTo>
                  <a:pt x="495" y="646"/>
                </a:lnTo>
                <a:lnTo>
                  <a:pt x="495" y="640"/>
                </a:lnTo>
                <a:lnTo>
                  <a:pt x="521" y="640"/>
                </a:lnTo>
                <a:lnTo>
                  <a:pt x="521" y="635"/>
                </a:lnTo>
                <a:lnTo>
                  <a:pt x="531" y="635"/>
                </a:lnTo>
                <a:lnTo>
                  <a:pt x="531" y="630"/>
                </a:lnTo>
                <a:lnTo>
                  <a:pt x="531" y="625"/>
                </a:lnTo>
                <a:lnTo>
                  <a:pt x="531" y="620"/>
                </a:lnTo>
                <a:lnTo>
                  <a:pt x="542" y="620"/>
                </a:lnTo>
                <a:lnTo>
                  <a:pt x="542" y="614"/>
                </a:lnTo>
                <a:lnTo>
                  <a:pt x="552" y="614"/>
                </a:lnTo>
                <a:lnTo>
                  <a:pt x="552" y="609"/>
                </a:lnTo>
                <a:lnTo>
                  <a:pt x="552" y="604"/>
                </a:lnTo>
                <a:lnTo>
                  <a:pt x="589" y="604"/>
                </a:lnTo>
                <a:lnTo>
                  <a:pt x="589" y="599"/>
                </a:lnTo>
                <a:lnTo>
                  <a:pt x="594" y="599"/>
                </a:lnTo>
                <a:lnTo>
                  <a:pt x="594" y="594"/>
                </a:lnTo>
                <a:lnTo>
                  <a:pt x="594" y="588"/>
                </a:lnTo>
                <a:lnTo>
                  <a:pt x="599" y="588"/>
                </a:lnTo>
                <a:lnTo>
                  <a:pt x="599" y="583"/>
                </a:lnTo>
                <a:lnTo>
                  <a:pt x="604" y="583"/>
                </a:lnTo>
                <a:lnTo>
                  <a:pt x="604" y="578"/>
                </a:lnTo>
                <a:lnTo>
                  <a:pt x="615" y="578"/>
                </a:lnTo>
                <a:lnTo>
                  <a:pt x="615" y="573"/>
                </a:lnTo>
                <a:lnTo>
                  <a:pt x="620" y="573"/>
                </a:lnTo>
                <a:lnTo>
                  <a:pt x="620" y="568"/>
                </a:lnTo>
                <a:lnTo>
                  <a:pt x="635" y="568"/>
                </a:lnTo>
                <a:lnTo>
                  <a:pt x="635" y="562"/>
                </a:lnTo>
                <a:lnTo>
                  <a:pt x="646" y="562"/>
                </a:lnTo>
                <a:lnTo>
                  <a:pt x="646" y="557"/>
                </a:lnTo>
                <a:lnTo>
                  <a:pt x="672" y="557"/>
                </a:lnTo>
                <a:lnTo>
                  <a:pt x="672" y="552"/>
                </a:lnTo>
                <a:lnTo>
                  <a:pt x="698" y="552"/>
                </a:lnTo>
                <a:lnTo>
                  <a:pt x="698" y="547"/>
                </a:lnTo>
                <a:lnTo>
                  <a:pt x="703" y="547"/>
                </a:lnTo>
                <a:lnTo>
                  <a:pt x="703" y="542"/>
                </a:lnTo>
                <a:lnTo>
                  <a:pt x="708" y="542"/>
                </a:lnTo>
                <a:lnTo>
                  <a:pt x="708" y="536"/>
                </a:lnTo>
                <a:lnTo>
                  <a:pt x="708" y="531"/>
                </a:lnTo>
                <a:lnTo>
                  <a:pt x="734" y="531"/>
                </a:lnTo>
                <a:lnTo>
                  <a:pt x="734" y="526"/>
                </a:lnTo>
                <a:lnTo>
                  <a:pt x="734" y="521"/>
                </a:lnTo>
                <a:lnTo>
                  <a:pt x="740" y="521"/>
                </a:lnTo>
                <a:lnTo>
                  <a:pt x="740" y="516"/>
                </a:lnTo>
                <a:lnTo>
                  <a:pt x="750" y="516"/>
                </a:lnTo>
                <a:lnTo>
                  <a:pt x="750" y="510"/>
                </a:lnTo>
                <a:lnTo>
                  <a:pt x="766" y="510"/>
                </a:lnTo>
                <a:lnTo>
                  <a:pt x="766" y="505"/>
                </a:lnTo>
                <a:lnTo>
                  <a:pt x="771" y="505"/>
                </a:lnTo>
                <a:lnTo>
                  <a:pt x="771" y="500"/>
                </a:lnTo>
                <a:lnTo>
                  <a:pt x="776" y="500"/>
                </a:lnTo>
                <a:lnTo>
                  <a:pt x="776" y="495"/>
                </a:lnTo>
                <a:lnTo>
                  <a:pt x="776" y="490"/>
                </a:lnTo>
                <a:lnTo>
                  <a:pt x="781" y="490"/>
                </a:lnTo>
                <a:lnTo>
                  <a:pt x="781" y="484"/>
                </a:lnTo>
                <a:lnTo>
                  <a:pt x="792" y="484"/>
                </a:lnTo>
                <a:lnTo>
                  <a:pt x="792" y="474"/>
                </a:lnTo>
                <a:lnTo>
                  <a:pt x="792" y="469"/>
                </a:lnTo>
                <a:lnTo>
                  <a:pt x="797" y="469"/>
                </a:lnTo>
                <a:lnTo>
                  <a:pt x="797" y="464"/>
                </a:lnTo>
                <a:lnTo>
                  <a:pt x="797" y="458"/>
                </a:lnTo>
                <a:lnTo>
                  <a:pt x="812" y="458"/>
                </a:lnTo>
                <a:lnTo>
                  <a:pt x="812" y="453"/>
                </a:lnTo>
                <a:lnTo>
                  <a:pt x="818" y="453"/>
                </a:lnTo>
                <a:lnTo>
                  <a:pt x="818" y="448"/>
                </a:lnTo>
                <a:lnTo>
                  <a:pt x="833" y="448"/>
                </a:lnTo>
                <a:lnTo>
                  <a:pt x="833" y="443"/>
                </a:lnTo>
                <a:lnTo>
                  <a:pt x="844" y="443"/>
                </a:lnTo>
                <a:lnTo>
                  <a:pt x="844" y="438"/>
                </a:lnTo>
                <a:lnTo>
                  <a:pt x="844" y="432"/>
                </a:lnTo>
                <a:lnTo>
                  <a:pt x="849" y="432"/>
                </a:lnTo>
                <a:lnTo>
                  <a:pt x="849" y="427"/>
                </a:lnTo>
                <a:lnTo>
                  <a:pt x="849" y="422"/>
                </a:lnTo>
                <a:lnTo>
                  <a:pt x="854" y="422"/>
                </a:lnTo>
                <a:lnTo>
                  <a:pt x="854" y="417"/>
                </a:lnTo>
                <a:lnTo>
                  <a:pt x="865" y="417"/>
                </a:lnTo>
                <a:lnTo>
                  <a:pt x="865" y="412"/>
                </a:lnTo>
                <a:lnTo>
                  <a:pt x="870" y="412"/>
                </a:lnTo>
                <a:lnTo>
                  <a:pt x="870" y="406"/>
                </a:lnTo>
                <a:lnTo>
                  <a:pt x="870" y="401"/>
                </a:lnTo>
                <a:lnTo>
                  <a:pt x="875" y="401"/>
                </a:lnTo>
                <a:lnTo>
                  <a:pt x="875" y="396"/>
                </a:lnTo>
                <a:lnTo>
                  <a:pt x="896" y="396"/>
                </a:lnTo>
                <a:lnTo>
                  <a:pt x="896" y="391"/>
                </a:lnTo>
                <a:lnTo>
                  <a:pt x="937" y="391"/>
                </a:lnTo>
                <a:lnTo>
                  <a:pt x="937" y="385"/>
                </a:lnTo>
                <a:lnTo>
                  <a:pt x="943" y="385"/>
                </a:lnTo>
                <a:lnTo>
                  <a:pt x="943" y="380"/>
                </a:lnTo>
                <a:lnTo>
                  <a:pt x="958" y="380"/>
                </a:lnTo>
                <a:lnTo>
                  <a:pt x="958" y="375"/>
                </a:lnTo>
                <a:lnTo>
                  <a:pt x="963" y="375"/>
                </a:lnTo>
                <a:lnTo>
                  <a:pt x="963" y="370"/>
                </a:lnTo>
                <a:lnTo>
                  <a:pt x="969" y="370"/>
                </a:lnTo>
                <a:lnTo>
                  <a:pt x="969" y="365"/>
                </a:lnTo>
                <a:lnTo>
                  <a:pt x="984" y="365"/>
                </a:lnTo>
                <a:lnTo>
                  <a:pt x="984" y="359"/>
                </a:lnTo>
                <a:lnTo>
                  <a:pt x="989" y="359"/>
                </a:lnTo>
                <a:lnTo>
                  <a:pt x="989" y="354"/>
                </a:lnTo>
                <a:lnTo>
                  <a:pt x="1031" y="354"/>
                </a:lnTo>
                <a:lnTo>
                  <a:pt x="1031" y="349"/>
                </a:lnTo>
                <a:lnTo>
                  <a:pt x="1041" y="349"/>
                </a:lnTo>
                <a:lnTo>
                  <a:pt x="1041" y="344"/>
                </a:lnTo>
                <a:lnTo>
                  <a:pt x="1057" y="344"/>
                </a:lnTo>
                <a:lnTo>
                  <a:pt x="1057" y="339"/>
                </a:lnTo>
                <a:lnTo>
                  <a:pt x="1062" y="339"/>
                </a:lnTo>
                <a:lnTo>
                  <a:pt x="1062" y="333"/>
                </a:lnTo>
                <a:lnTo>
                  <a:pt x="1073" y="333"/>
                </a:lnTo>
                <a:lnTo>
                  <a:pt x="1073" y="328"/>
                </a:lnTo>
                <a:lnTo>
                  <a:pt x="1073" y="318"/>
                </a:lnTo>
                <a:lnTo>
                  <a:pt x="1078" y="318"/>
                </a:lnTo>
                <a:lnTo>
                  <a:pt x="1078" y="313"/>
                </a:lnTo>
                <a:lnTo>
                  <a:pt x="1104" y="313"/>
                </a:lnTo>
                <a:lnTo>
                  <a:pt x="1104" y="307"/>
                </a:lnTo>
                <a:lnTo>
                  <a:pt x="1172" y="307"/>
                </a:lnTo>
                <a:lnTo>
                  <a:pt x="1172" y="302"/>
                </a:lnTo>
                <a:lnTo>
                  <a:pt x="1177" y="302"/>
                </a:lnTo>
                <a:lnTo>
                  <a:pt x="1177" y="297"/>
                </a:lnTo>
                <a:lnTo>
                  <a:pt x="1234" y="297"/>
                </a:lnTo>
                <a:lnTo>
                  <a:pt x="1234" y="292"/>
                </a:lnTo>
                <a:lnTo>
                  <a:pt x="1239" y="292"/>
                </a:lnTo>
                <a:lnTo>
                  <a:pt x="1239" y="287"/>
                </a:lnTo>
                <a:lnTo>
                  <a:pt x="1286" y="287"/>
                </a:lnTo>
                <a:lnTo>
                  <a:pt x="1286" y="281"/>
                </a:lnTo>
                <a:lnTo>
                  <a:pt x="1291" y="281"/>
                </a:lnTo>
                <a:lnTo>
                  <a:pt x="1291" y="276"/>
                </a:lnTo>
                <a:lnTo>
                  <a:pt x="1291" y="271"/>
                </a:lnTo>
                <a:lnTo>
                  <a:pt x="1359" y="271"/>
                </a:lnTo>
                <a:lnTo>
                  <a:pt x="1359" y="266"/>
                </a:lnTo>
                <a:lnTo>
                  <a:pt x="1390" y="266"/>
                </a:lnTo>
                <a:lnTo>
                  <a:pt x="1390" y="261"/>
                </a:lnTo>
                <a:lnTo>
                  <a:pt x="1390" y="255"/>
                </a:lnTo>
                <a:lnTo>
                  <a:pt x="1406" y="255"/>
                </a:lnTo>
                <a:lnTo>
                  <a:pt x="1406" y="250"/>
                </a:lnTo>
                <a:lnTo>
                  <a:pt x="1432" y="250"/>
                </a:lnTo>
                <a:lnTo>
                  <a:pt x="1432" y="245"/>
                </a:lnTo>
                <a:lnTo>
                  <a:pt x="1458" y="245"/>
                </a:lnTo>
                <a:lnTo>
                  <a:pt x="1458" y="240"/>
                </a:lnTo>
                <a:lnTo>
                  <a:pt x="1473" y="240"/>
                </a:lnTo>
                <a:lnTo>
                  <a:pt x="1473" y="235"/>
                </a:lnTo>
                <a:lnTo>
                  <a:pt x="1484" y="235"/>
                </a:lnTo>
                <a:lnTo>
                  <a:pt x="1484" y="229"/>
                </a:lnTo>
                <a:lnTo>
                  <a:pt x="1484" y="224"/>
                </a:lnTo>
                <a:lnTo>
                  <a:pt x="1510" y="224"/>
                </a:lnTo>
                <a:lnTo>
                  <a:pt x="1510" y="219"/>
                </a:lnTo>
                <a:lnTo>
                  <a:pt x="1515" y="219"/>
                </a:lnTo>
                <a:lnTo>
                  <a:pt x="1515" y="214"/>
                </a:lnTo>
                <a:lnTo>
                  <a:pt x="1515" y="203"/>
                </a:lnTo>
                <a:lnTo>
                  <a:pt x="1531" y="203"/>
                </a:lnTo>
                <a:lnTo>
                  <a:pt x="1531" y="198"/>
                </a:lnTo>
                <a:lnTo>
                  <a:pt x="1557" y="198"/>
                </a:lnTo>
                <a:lnTo>
                  <a:pt x="1557" y="193"/>
                </a:lnTo>
                <a:lnTo>
                  <a:pt x="1567" y="193"/>
                </a:lnTo>
                <a:lnTo>
                  <a:pt x="1567" y="188"/>
                </a:lnTo>
                <a:lnTo>
                  <a:pt x="1598" y="188"/>
                </a:lnTo>
                <a:lnTo>
                  <a:pt x="1598" y="183"/>
                </a:lnTo>
                <a:lnTo>
                  <a:pt x="1619" y="183"/>
                </a:lnTo>
                <a:lnTo>
                  <a:pt x="1619" y="177"/>
                </a:lnTo>
                <a:lnTo>
                  <a:pt x="1645" y="177"/>
                </a:lnTo>
                <a:lnTo>
                  <a:pt x="1645" y="172"/>
                </a:lnTo>
                <a:lnTo>
                  <a:pt x="1666" y="172"/>
                </a:lnTo>
                <a:lnTo>
                  <a:pt x="1666" y="167"/>
                </a:lnTo>
                <a:lnTo>
                  <a:pt x="1671" y="167"/>
                </a:lnTo>
                <a:lnTo>
                  <a:pt x="1671" y="162"/>
                </a:lnTo>
                <a:lnTo>
                  <a:pt x="1671" y="157"/>
                </a:lnTo>
                <a:lnTo>
                  <a:pt x="1718" y="157"/>
                </a:lnTo>
                <a:lnTo>
                  <a:pt x="1718" y="151"/>
                </a:lnTo>
                <a:lnTo>
                  <a:pt x="1801" y="151"/>
                </a:lnTo>
                <a:lnTo>
                  <a:pt x="1801" y="146"/>
                </a:lnTo>
                <a:lnTo>
                  <a:pt x="1812" y="146"/>
                </a:lnTo>
                <a:lnTo>
                  <a:pt x="1812" y="141"/>
                </a:lnTo>
                <a:lnTo>
                  <a:pt x="1827" y="141"/>
                </a:lnTo>
                <a:lnTo>
                  <a:pt x="1827" y="136"/>
                </a:lnTo>
                <a:lnTo>
                  <a:pt x="1853" y="136"/>
                </a:lnTo>
                <a:lnTo>
                  <a:pt x="1853" y="131"/>
                </a:lnTo>
                <a:lnTo>
                  <a:pt x="1853" y="125"/>
                </a:lnTo>
                <a:lnTo>
                  <a:pt x="1864" y="125"/>
                </a:lnTo>
                <a:lnTo>
                  <a:pt x="1864" y="120"/>
                </a:lnTo>
                <a:lnTo>
                  <a:pt x="1869" y="120"/>
                </a:lnTo>
                <a:lnTo>
                  <a:pt x="1869" y="110"/>
                </a:lnTo>
                <a:lnTo>
                  <a:pt x="1895" y="110"/>
                </a:lnTo>
                <a:lnTo>
                  <a:pt x="1895" y="105"/>
                </a:lnTo>
                <a:lnTo>
                  <a:pt x="1900" y="105"/>
                </a:lnTo>
                <a:lnTo>
                  <a:pt x="1900" y="99"/>
                </a:lnTo>
                <a:lnTo>
                  <a:pt x="1958" y="99"/>
                </a:lnTo>
                <a:lnTo>
                  <a:pt x="1958" y="94"/>
                </a:lnTo>
                <a:lnTo>
                  <a:pt x="1984" y="94"/>
                </a:lnTo>
                <a:lnTo>
                  <a:pt x="1984" y="89"/>
                </a:lnTo>
                <a:lnTo>
                  <a:pt x="1994" y="89"/>
                </a:lnTo>
                <a:lnTo>
                  <a:pt x="1994" y="84"/>
                </a:lnTo>
                <a:lnTo>
                  <a:pt x="2010" y="84"/>
                </a:lnTo>
                <a:lnTo>
                  <a:pt x="2010" y="78"/>
                </a:lnTo>
                <a:lnTo>
                  <a:pt x="2046" y="78"/>
                </a:lnTo>
                <a:lnTo>
                  <a:pt x="2046" y="73"/>
                </a:lnTo>
                <a:lnTo>
                  <a:pt x="2280" y="73"/>
                </a:lnTo>
                <a:lnTo>
                  <a:pt x="2280" y="63"/>
                </a:lnTo>
                <a:lnTo>
                  <a:pt x="2353" y="63"/>
                </a:lnTo>
                <a:lnTo>
                  <a:pt x="2353" y="58"/>
                </a:lnTo>
                <a:lnTo>
                  <a:pt x="2400" y="58"/>
                </a:lnTo>
                <a:lnTo>
                  <a:pt x="2400" y="52"/>
                </a:lnTo>
                <a:lnTo>
                  <a:pt x="2405" y="52"/>
                </a:lnTo>
                <a:lnTo>
                  <a:pt x="2405" y="42"/>
                </a:lnTo>
                <a:lnTo>
                  <a:pt x="2468" y="42"/>
                </a:lnTo>
                <a:lnTo>
                  <a:pt x="2468" y="37"/>
                </a:lnTo>
                <a:lnTo>
                  <a:pt x="2587" y="37"/>
                </a:lnTo>
                <a:lnTo>
                  <a:pt x="2587" y="26"/>
                </a:lnTo>
                <a:lnTo>
                  <a:pt x="2665" y="26"/>
                </a:lnTo>
                <a:lnTo>
                  <a:pt x="2665" y="16"/>
                </a:lnTo>
                <a:lnTo>
                  <a:pt x="2946" y="16"/>
                </a:lnTo>
                <a:lnTo>
                  <a:pt x="2946" y="0"/>
                </a:lnTo>
                <a:lnTo>
                  <a:pt x="3529" y="0"/>
                </a:lnTo>
              </a:path>
            </a:pathLst>
          </a:custGeom>
          <a:noFill/>
          <a:ln w="33338">
            <a:solidFill>
              <a:srgbClr val="FF00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grpSp>
        <p:nvGrpSpPr>
          <p:cNvPr id="107" name="Gruppieren 106"/>
          <p:cNvGrpSpPr/>
          <p:nvPr/>
        </p:nvGrpSpPr>
        <p:grpSpPr>
          <a:xfrm>
            <a:off x="879758" y="3864295"/>
            <a:ext cx="8264244" cy="1162853"/>
            <a:chOff x="879758" y="3864295"/>
            <a:chExt cx="8264244" cy="1162853"/>
          </a:xfrm>
        </p:grpSpPr>
        <p:cxnSp>
          <p:nvCxnSpPr>
            <p:cNvPr id="6" name="Straight Arrow Connector 104"/>
            <p:cNvCxnSpPr/>
            <p:nvPr/>
          </p:nvCxnSpPr>
          <p:spPr bwMode="auto">
            <a:xfrm flipV="1">
              <a:off x="1663702" y="4191001"/>
              <a:ext cx="1308100" cy="57150"/>
            </a:xfrm>
            <a:prstGeom prst="straightConnector1">
              <a:avLst/>
            </a:prstGeom>
            <a:ln w="38100">
              <a:solidFill>
                <a:srgbClr val="00FF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87"/>
            <p:cNvSpPr>
              <a:spLocks noChangeArrowheads="1"/>
            </p:cNvSpPr>
            <p:nvPr/>
          </p:nvSpPr>
          <p:spPr bwMode="auto">
            <a:xfrm>
              <a:off x="2056210" y="3984331"/>
              <a:ext cx="1112466" cy="22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de-DE" sz="1400" b="1" dirty="0">
                  <a:solidFill>
                    <a:srgbClr val="00FF00"/>
                  </a:solidFill>
                </a:rPr>
                <a:t>Time on ADT</a:t>
              </a:r>
              <a:endParaRPr lang="en-US" altLang="de-DE" sz="1400" dirty="0">
                <a:solidFill>
                  <a:srgbClr val="00FF00"/>
                </a:solidFill>
              </a:endParaRPr>
            </a:p>
          </p:txBody>
        </p:sp>
        <p:sp>
          <p:nvSpPr>
            <p:cNvPr id="5" name="Rectangle 87"/>
            <p:cNvSpPr>
              <a:spLocks noChangeArrowheads="1"/>
            </p:cNvSpPr>
            <p:nvPr/>
          </p:nvSpPr>
          <p:spPr bwMode="auto">
            <a:xfrm>
              <a:off x="3497326" y="4237909"/>
              <a:ext cx="5646676" cy="75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600" b="1" dirty="0">
                  <a:solidFill>
                    <a:srgbClr val="FFC000"/>
                  </a:solidFill>
                </a:rPr>
                <a:t>Deferred ADT – ADT refractory objective progression</a:t>
              </a:r>
            </a:p>
            <a:p>
              <a:pPr eaLnBrk="0" fontAlgn="base" hangingPunct="0">
                <a:spcBef>
                  <a:spcPct val="0"/>
                </a:spcBef>
                <a:spcAft>
                  <a:spcPct val="0"/>
                </a:spcAft>
              </a:pPr>
              <a:r>
                <a:rPr lang="en-US" altLang="de-DE" sz="1600" b="1" dirty="0">
                  <a:solidFill>
                    <a:srgbClr val="FFC000"/>
                  </a:solidFill>
                </a:rPr>
                <a:t>HR to immediate= 1.01 (CI: 0.80-1.27) </a:t>
              </a:r>
              <a:br>
                <a:rPr lang="en-US" altLang="de-DE" sz="1600" b="1" dirty="0">
                  <a:solidFill>
                    <a:srgbClr val="FFC000"/>
                  </a:solidFill>
                </a:rPr>
              </a:br>
              <a:r>
                <a:rPr lang="en-US" altLang="de-DE" sz="1600" b="1" dirty="0">
                  <a:solidFill>
                    <a:srgbClr val="FFC000"/>
                  </a:solidFill>
                </a:rPr>
                <a:t>P=0.93</a:t>
              </a:r>
              <a:endParaRPr lang="en-US" altLang="de-DE" sz="1600" dirty="0">
                <a:solidFill>
                  <a:srgbClr val="FFC000"/>
                </a:solidFill>
              </a:endParaRPr>
            </a:p>
          </p:txBody>
        </p:sp>
        <p:sp>
          <p:nvSpPr>
            <p:cNvPr id="57" name="Freeform 55"/>
            <p:cNvSpPr>
              <a:spLocks/>
            </p:cNvSpPr>
            <p:nvPr/>
          </p:nvSpPr>
          <p:spPr bwMode="auto">
            <a:xfrm>
              <a:off x="879758" y="3864295"/>
              <a:ext cx="5131888" cy="1162853"/>
            </a:xfrm>
            <a:custGeom>
              <a:avLst/>
              <a:gdLst>
                <a:gd name="T0" fmla="*/ 2147483647 w 3529"/>
                <a:gd name="T1" fmla="*/ 2147483647 h 775"/>
                <a:gd name="T2" fmla="*/ 2147483647 w 3529"/>
                <a:gd name="T3" fmla="*/ 2147483647 h 775"/>
                <a:gd name="T4" fmla="*/ 2147483647 w 3529"/>
                <a:gd name="T5" fmla="*/ 2147483647 h 775"/>
                <a:gd name="T6" fmla="*/ 2147483647 w 3529"/>
                <a:gd name="T7" fmla="*/ 2147483647 h 775"/>
                <a:gd name="T8" fmla="*/ 2147483647 w 3529"/>
                <a:gd name="T9" fmla="*/ 2147483647 h 775"/>
                <a:gd name="T10" fmla="*/ 2147483647 w 3529"/>
                <a:gd name="T11" fmla="*/ 2147483647 h 775"/>
                <a:gd name="T12" fmla="*/ 2147483647 w 3529"/>
                <a:gd name="T13" fmla="*/ 2147483647 h 775"/>
                <a:gd name="T14" fmla="*/ 2147483647 w 3529"/>
                <a:gd name="T15" fmla="*/ 2147483647 h 775"/>
                <a:gd name="T16" fmla="*/ 2147483647 w 3529"/>
                <a:gd name="T17" fmla="*/ 2147483647 h 775"/>
                <a:gd name="T18" fmla="*/ 2147483647 w 3529"/>
                <a:gd name="T19" fmla="*/ 2147483647 h 775"/>
                <a:gd name="T20" fmla="*/ 2147483647 w 3529"/>
                <a:gd name="T21" fmla="*/ 2147483647 h 775"/>
                <a:gd name="T22" fmla="*/ 2147483647 w 3529"/>
                <a:gd name="T23" fmla="*/ 2147483647 h 775"/>
                <a:gd name="T24" fmla="*/ 2147483647 w 3529"/>
                <a:gd name="T25" fmla="*/ 2147483647 h 775"/>
                <a:gd name="T26" fmla="*/ 2147483647 w 3529"/>
                <a:gd name="T27" fmla="*/ 2147483647 h 775"/>
                <a:gd name="T28" fmla="*/ 2147483647 w 3529"/>
                <a:gd name="T29" fmla="*/ 2147483647 h 775"/>
                <a:gd name="T30" fmla="*/ 2147483647 w 3529"/>
                <a:gd name="T31" fmla="*/ 2147483647 h 775"/>
                <a:gd name="T32" fmla="*/ 2147483647 w 3529"/>
                <a:gd name="T33" fmla="*/ 2147483647 h 775"/>
                <a:gd name="T34" fmla="*/ 2147483647 w 3529"/>
                <a:gd name="T35" fmla="*/ 2147483647 h 775"/>
                <a:gd name="T36" fmla="*/ 2147483647 w 3529"/>
                <a:gd name="T37" fmla="*/ 2147483647 h 775"/>
                <a:gd name="T38" fmla="*/ 2147483647 w 3529"/>
                <a:gd name="T39" fmla="*/ 2147483647 h 775"/>
                <a:gd name="T40" fmla="*/ 2147483647 w 3529"/>
                <a:gd name="T41" fmla="*/ 2147483647 h 775"/>
                <a:gd name="T42" fmla="*/ 2147483647 w 3529"/>
                <a:gd name="T43" fmla="*/ 2147483647 h 775"/>
                <a:gd name="T44" fmla="*/ 2147483647 w 3529"/>
                <a:gd name="T45" fmla="*/ 2147483647 h 775"/>
                <a:gd name="T46" fmla="*/ 2147483647 w 3529"/>
                <a:gd name="T47" fmla="*/ 2147483647 h 775"/>
                <a:gd name="T48" fmla="*/ 2147483647 w 3529"/>
                <a:gd name="T49" fmla="*/ 2147483647 h 775"/>
                <a:gd name="T50" fmla="*/ 2147483647 w 3529"/>
                <a:gd name="T51" fmla="*/ 2147483647 h 775"/>
                <a:gd name="T52" fmla="*/ 2147483647 w 3529"/>
                <a:gd name="T53" fmla="*/ 2147483647 h 775"/>
                <a:gd name="T54" fmla="*/ 2147483647 w 3529"/>
                <a:gd name="T55" fmla="*/ 2147483647 h 775"/>
                <a:gd name="T56" fmla="*/ 2147483647 w 3529"/>
                <a:gd name="T57" fmla="*/ 2147483647 h 775"/>
                <a:gd name="T58" fmla="*/ 2147483647 w 3529"/>
                <a:gd name="T59" fmla="*/ 2147483647 h 775"/>
                <a:gd name="T60" fmla="*/ 2147483647 w 3529"/>
                <a:gd name="T61" fmla="*/ 2147483647 h 775"/>
                <a:gd name="T62" fmla="*/ 2147483647 w 3529"/>
                <a:gd name="T63" fmla="*/ 2147483647 h 775"/>
                <a:gd name="T64" fmla="*/ 2147483647 w 3529"/>
                <a:gd name="T65" fmla="*/ 2147483647 h 775"/>
                <a:gd name="T66" fmla="*/ 2147483647 w 3529"/>
                <a:gd name="T67" fmla="*/ 2147483647 h 775"/>
                <a:gd name="T68" fmla="*/ 2147483647 w 3529"/>
                <a:gd name="T69" fmla="*/ 2147483647 h 775"/>
                <a:gd name="T70" fmla="*/ 2147483647 w 3529"/>
                <a:gd name="T71" fmla="*/ 2147483647 h 775"/>
                <a:gd name="T72" fmla="*/ 2147483647 w 3529"/>
                <a:gd name="T73" fmla="*/ 2147483647 h 775"/>
                <a:gd name="T74" fmla="*/ 2147483647 w 3529"/>
                <a:gd name="T75" fmla="*/ 2147483647 h 775"/>
                <a:gd name="T76" fmla="*/ 2147483647 w 3529"/>
                <a:gd name="T77" fmla="*/ 2147483647 h 775"/>
                <a:gd name="T78" fmla="*/ 2147483647 w 3529"/>
                <a:gd name="T79" fmla="*/ 2147483647 h 775"/>
                <a:gd name="T80" fmla="*/ 2147483647 w 3529"/>
                <a:gd name="T81" fmla="*/ 2147483647 h 775"/>
                <a:gd name="T82" fmla="*/ 2147483647 w 3529"/>
                <a:gd name="T83" fmla="*/ 2147483647 h 775"/>
                <a:gd name="T84" fmla="*/ 2147483647 w 3529"/>
                <a:gd name="T85" fmla="*/ 2147483647 h 775"/>
                <a:gd name="T86" fmla="*/ 2147483647 w 3529"/>
                <a:gd name="T87" fmla="*/ 2147483647 h 775"/>
                <a:gd name="T88" fmla="*/ 2147483647 w 3529"/>
                <a:gd name="T89" fmla="*/ 2147483647 h 775"/>
                <a:gd name="T90" fmla="*/ 2147483647 w 3529"/>
                <a:gd name="T91" fmla="*/ 2147483647 h 775"/>
                <a:gd name="T92" fmla="*/ 2147483647 w 3529"/>
                <a:gd name="T93" fmla="*/ 2147483647 h 775"/>
                <a:gd name="T94" fmla="*/ 2147483647 w 3529"/>
                <a:gd name="T95" fmla="*/ 2147483647 h 775"/>
                <a:gd name="T96" fmla="*/ 2147483647 w 3529"/>
                <a:gd name="T97" fmla="*/ 2147483647 h 775"/>
                <a:gd name="T98" fmla="*/ 2147483647 w 3529"/>
                <a:gd name="T99" fmla="*/ 2147483647 h 775"/>
                <a:gd name="T100" fmla="*/ 2147483647 w 3529"/>
                <a:gd name="T101" fmla="*/ 2147483647 h 775"/>
                <a:gd name="T102" fmla="*/ 2147483647 w 3529"/>
                <a:gd name="T103" fmla="*/ 2147483647 h 775"/>
                <a:gd name="T104" fmla="*/ 2147483647 w 3529"/>
                <a:gd name="T105" fmla="*/ 2147483647 h 775"/>
                <a:gd name="T106" fmla="*/ 2147483647 w 3529"/>
                <a:gd name="T107" fmla="*/ 2147483647 h 775"/>
                <a:gd name="T108" fmla="*/ 2147483647 w 3529"/>
                <a:gd name="T109" fmla="*/ 2147483647 h 775"/>
                <a:gd name="T110" fmla="*/ 2147483647 w 3529"/>
                <a:gd name="T111" fmla="*/ 2147483647 h 775"/>
                <a:gd name="T112" fmla="*/ 2147483647 w 3529"/>
                <a:gd name="T113" fmla="*/ 2147483647 h 775"/>
                <a:gd name="T114" fmla="*/ 2147483647 w 3529"/>
                <a:gd name="T115" fmla="*/ 2147483647 h 775"/>
                <a:gd name="T116" fmla="*/ 2147483647 w 3529"/>
                <a:gd name="T117" fmla="*/ 2147483647 h 775"/>
                <a:gd name="T118" fmla="*/ 2147483647 w 3529"/>
                <a:gd name="T119" fmla="*/ 2147483647 h 775"/>
                <a:gd name="T120" fmla="*/ 2147483647 w 3529"/>
                <a:gd name="T121" fmla="*/ 2147483647 h 775"/>
                <a:gd name="T122" fmla="*/ 2147483647 w 3529"/>
                <a:gd name="T123" fmla="*/ 2147483647 h 775"/>
                <a:gd name="T124" fmla="*/ 2147483647 w 3529"/>
                <a:gd name="T125" fmla="*/ 2147483647 h 7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29"/>
                <a:gd name="T190" fmla="*/ 0 h 775"/>
                <a:gd name="T191" fmla="*/ 3529 w 3529"/>
                <a:gd name="T192" fmla="*/ 775 h 7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29" h="775">
                  <a:moveTo>
                    <a:pt x="0" y="775"/>
                  </a:moveTo>
                  <a:lnTo>
                    <a:pt x="151" y="775"/>
                  </a:lnTo>
                  <a:lnTo>
                    <a:pt x="151" y="770"/>
                  </a:lnTo>
                  <a:lnTo>
                    <a:pt x="193" y="770"/>
                  </a:lnTo>
                  <a:lnTo>
                    <a:pt x="193" y="765"/>
                  </a:lnTo>
                  <a:lnTo>
                    <a:pt x="198" y="765"/>
                  </a:lnTo>
                  <a:lnTo>
                    <a:pt x="198" y="760"/>
                  </a:lnTo>
                  <a:lnTo>
                    <a:pt x="203" y="760"/>
                  </a:lnTo>
                  <a:lnTo>
                    <a:pt x="203" y="754"/>
                  </a:lnTo>
                  <a:lnTo>
                    <a:pt x="219" y="754"/>
                  </a:lnTo>
                  <a:lnTo>
                    <a:pt x="219" y="749"/>
                  </a:lnTo>
                  <a:lnTo>
                    <a:pt x="224" y="749"/>
                  </a:lnTo>
                  <a:lnTo>
                    <a:pt x="224" y="744"/>
                  </a:lnTo>
                  <a:lnTo>
                    <a:pt x="230" y="744"/>
                  </a:lnTo>
                  <a:lnTo>
                    <a:pt x="230" y="739"/>
                  </a:lnTo>
                  <a:lnTo>
                    <a:pt x="250" y="739"/>
                  </a:lnTo>
                  <a:lnTo>
                    <a:pt x="250" y="734"/>
                  </a:lnTo>
                  <a:lnTo>
                    <a:pt x="261" y="734"/>
                  </a:lnTo>
                  <a:lnTo>
                    <a:pt x="261" y="728"/>
                  </a:lnTo>
                  <a:lnTo>
                    <a:pt x="297" y="728"/>
                  </a:lnTo>
                  <a:lnTo>
                    <a:pt x="297" y="723"/>
                  </a:lnTo>
                  <a:lnTo>
                    <a:pt x="313" y="723"/>
                  </a:lnTo>
                  <a:lnTo>
                    <a:pt x="313" y="718"/>
                  </a:lnTo>
                  <a:lnTo>
                    <a:pt x="313" y="713"/>
                  </a:lnTo>
                  <a:lnTo>
                    <a:pt x="318" y="713"/>
                  </a:lnTo>
                  <a:lnTo>
                    <a:pt x="318" y="702"/>
                  </a:lnTo>
                  <a:lnTo>
                    <a:pt x="318" y="697"/>
                  </a:lnTo>
                  <a:lnTo>
                    <a:pt x="328" y="697"/>
                  </a:lnTo>
                  <a:lnTo>
                    <a:pt x="328" y="692"/>
                  </a:lnTo>
                  <a:lnTo>
                    <a:pt x="339" y="692"/>
                  </a:lnTo>
                  <a:lnTo>
                    <a:pt x="339" y="687"/>
                  </a:lnTo>
                  <a:lnTo>
                    <a:pt x="344" y="687"/>
                  </a:lnTo>
                  <a:lnTo>
                    <a:pt x="344" y="682"/>
                  </a:lnTo>
                  <a:lnTo>
                    <a:pt x="354" y="682"/>
                  </a:lnTo>
                  <a:lnTo>
                    <a:pt x="354" y="676"/>
                  </a:lnTo>
                  <a:lnTo>
                    <a:pt x="365" y="676"/>
                  </a:lnTo>
                  <a:lnTo>
                    <a:pt x="365" y="671"/>
                  </a:lnTo>
                  <a:lnTo>
                    <a:pt x="375" y="671"/>
                  </a:lnTo>
                  <a:lnTo>
                    <a:pt x="375" y="666"/>
                  </a:lnTo>
                  <a:lnTo>
                    <a:pt x="401" y="666"/>
                  </a:lnTo>
                  <a:lnTo>
                    <a:pt x="427" y="666"/>
                  </a:lnTo>
                  <a:lnTo>
                    <a:pt x="427" y="661"/>
                  </a:lnTo>
                  <a:lnTo>
                    <a:pt x="427" y="655"/>
                  </a:lnTo>
                  <a:lnTo>
                    <a:pt x="438" y="655"/>
                  </a:lnTo>
                  <a:lnTo>
                    <a:pt x="438" y="650"/>
                  </a:lnTo>
                  <a:lnTo>
                    <a:pt x="453" y="650"/>
                  </a:lnTo>
                  <a:lnTo>
                    <a:pt x="453" y="645"/>
                  </a:lnTo>
                  <a:lnTo>
                    <a:pt x="469" y="645"/>
                  </a:lnTo>
                  <a:lnTo>
                    <a:pt x="469" y="640"/>
                  </a:lnTo>
                  <a:lnTo>
                    <a:pt x="474" y="640"/>
                  </a:lnTo>
                  <a:lnTo>
                    <a:pt x="474" y="635"/>
                  </a:lnTo>
                  <a:lnTo>
                    <a:pt x="490" y="635"/>
                  </a:lnTo>
                  <a:lnTo>
                    <a:pt x="490" y="629"/>
                  </a:lnTo>
                  <a:lnTo>
                    <a:pt x="511" y="629"/>
                  </a:lnTo>
                  <a:lnTo>
                    <a:pt x="511" y="624"/>
                  </a:lnTo>
                  <a:lnTo>
                    <a:pt x="521" y="624"/>
                  </a:lnTo>
                  <a:lnTo>
                    <a:pt x="521" y="619"/>
                  </a:lnTo>
                  <a:lnTo>
                    <a:pt x="526" y="619"/>
                  </a:lnTo>
                  <a:lnTo>
                    <a:pt x="526" y="614"/>
                  </a:lnTo>
                  <a:lnTo>
                    <a:pt x="552" y="614"/>
                  </a:lnTo>
                  <a:lnTo>
                    <a:pt x="552" y="609"/>
                  </a:lnTo>
                  <a:lnTo>
                    <a:pt x="552" y="603"/>
                  </a:lnTo>
                  <a:lnTo>
                    <a:pt x="583" y="603"/>
                  </a:lnTo>
                  <a:lnTo>
                    <a:pt x="583" y="598"/>
                  </a:lnTo>
                  <a:lnTo>
                    <a:pt x="594" y="598"/>
                  </a:lnTo>
                  <a:lnTo>
                    <a:pt x="594" y="593"/>
                  </a:lnTo>
                  <a:lnTo>
                    <a:pt x="609" y="593"/>
                  </a:lnTo>
                  <a:lnTo>
                    <a:pt x="609" y="588"/>
                  </a:lnTo>
                  <a:lnTo>
                    <a:pt x="630" y="588"/>
                  </a:lnTo>
                  <a:lnTo>
                    <a:pt x="630" y="583"/>
                  </a:lnTo>
                  <a:lnTo>
                    <a:pt x="646" y="583"/>
                  </a:lnTo>
                  <a:lnTo>
                    <a:pt x="646" y="577"/>
                  </a:lnTo>
                  <a:lnTo>
                    <a:pt x="646" y="572"/>
                  </a:lnTo>
                  <a:lnTo>
                    <a:pt x="646" y="567"/>
                  </a:lnTo>
                  <a:lnTo>
                    <a:pt x="651" y="567"/>
                  </a:lnTo>
                  <a:lnTo>
                    <a:pt x="651" y="562"/>
                  </a:lnTo>
                  <a:lnTo>
                    <a:pt x="662" y="562"/>
                  </a:lnTo>
                  <a:lnTo>
                    <a:pt x="662" y="557"/>
                  </a:lnTo>
                  <a:lnTo>
                    <a:pt x="667" y="557"/>
                  </a:lnTo>
                  <a:lnTo>
                    <a:pt x="667" y="551"/>
                  </a:lnTo>
                  <a:lnTo>
                    <a:pt x="672" y="551"/>
                  </a:lnTo>
                  <a:lnTo>
                    <a:pt x="672" y="546"/>
                  </a:lnTo>
                  <a:lnTo>
                    <a:pt x="677" y="546"/>
                  </a:lnTo>
                  <a:lnTo>
                    <a:pt x="677" y="541"/>
                  </a:lnTo>
                  <a:lnTo>
                    <a:pt x="677" y="536"/>
                  </a:lnTo>
                  <a:lnTo>
                    <a:pt x="677" y="531"/>
                  </a:lnTo>
                  <a:lnTo>
                    <a:pt x="693" y="531"/>
                  </a:lnTo>
                  <a:lnTo>
                    <a:pt x="693" y="525"/>
                  </a:lnTo>
                  <a:lnTo>
                    <a:pt x="693" y="520"/>
                  </a:lnTo>
                  <a:lnTo>
                    <a:pt x="698" y="520"/>
                  </a:lnTo>
                  <a:lnTo>
                    <a:pt x="698" y="515"/>
                  </a:lnTo>
                  <a:lnTo>
                    <a:pt x="708" y="515"/>
                  </a:lnTo>
                  <a:lnTo>
                    <a:pt x="708" y="510"/>
                  </a:lnTo>
                  <a:lnTo>
                    <a:pt x="714" y="510"/>
                  </a:lnTo>
                  <a:lnTo>
                    <a:pt x="714" y="505"/>
                  </a:lnTo>
                  <a:lnTo>
                    <a:pt x="724" y="505"/>
                  </a:lnTo>
                  <a:lnTo>
                    <a:pt x="724" y="499"/>
                  </a:lnTo>
                  <a:lnTo>
                    <a:pt x="776" y="499"/>
                  </a:lnTo>
                  <a:lnTo>
                    <a:pt x="776" y="494"/>
                  </a:lnTo>
                  <a:lnTo>
                    <a:pt x="781" y="494"/>
                  </a:lnTo>
                  <a:lnTo>
                    <a:pt x="781" y="489"/>
                  </a:lnTo>
                  <a:lnTo>
                    <a:pt x="792" y="489"/>
                  </a:lnTo>
                  <a:lnTo>
                    <a:pt x="792" y="484"/>
                  </a:lnTo>
                  <a:lnTo>
                    <a:pt x="797" y="484"/>
                  </a:lnTo>
                  <a:lnTo>
                    <a:pt x="797" y="479"/>
                  </a:lnTo>
                  <a:lnTo>
                    <a:pt x="802" y="479"/>
                  </a:lnTo>
                  <a:lnTo>
                    <a:pt x="802" y="468"/>
                  </a:lnTo>
                  <a:lnTo>
                    <a:pt x="802" y="463"/>
                  </a:lnTo>
                  <a:lnTo>
                    <a:pt x="838" y="463"/>
                  </a:lnTo>
                  <a:lnTo>
                    <a:pt x="838" y="458"/>
                  </a:lnTo>
                  <a:lnTo>
                    <a:pt x="849" y="458"/>
                  </a:lnTo>
                  <a:lnTo>
                    <a:pt x="849" y="453"/>
                  </a:lnTo>
                  <a:lnTo>
                    <a:pt x="849" y="447"/>
                  </a:lnTo>
                  <a:lnTo>
                    <a:pt x="854" y="447"/>
                  </a:lnTo>
                  <a:lnTo>
                    <a:pt x="854" y="442"/>
                  </a:lnTo>
                  <a:lnTo>
                    <a:pt x="859" y="442"/>
                  </a:lnTo>
                  <a:lnTo>
                    <a:pt x="859" y="437"/>
                  </a:lnTo>
                  <a:lnTo>
                    <a:pt x="870" y="437"/>
                  </a:lnTo>
                  <a:lnTo>
                    <a:pt x="870" y="432"/>
                  </a:lnTo>
                  <a:lnTo>
                    <a:pt x="870" y="427"/>
                  </a:lnTo>
                  <a:lnTo>
                    <a:pt x="880" y="427"/>
                  </a:lnTo>
                  <a:lnTo>
                    <a:pt x="880" y="421"/>
                  </a:lnTo>
                  <a:lnTo>
                    <a:pt x="896" y="421"/>
                  </a:lnTo>
                  <a:lnTo>
                    <a:pt x="896" y="416"/>
                  </a:lnTo>
                  <a:lnTo>
                    <a:pt x="911" y="416"/>
                  </a:lnTo>
                  <a:lnTo>
                    <a:pt x="911" y="411"/>
                  </a:lnTo>
                  <a:lnTo>
                    <a:pt x="927" y="411"/>
                  </a:lnTo>
                  <a:lnTo>
                    <a:pt x="927" y="406"/>
                  </a:lnTo>
                  <a:lnTo>
                    <a:pt x="937" y="406"/>
                  </a:lnTo>
                  <a:lnTo>
                    <a:pt x="937" y="401"/>
                  </a:lnTo>
                  <a:lnTo>
                    <a:pt x="963" y="401"/>
                  </a:lnTo>
                  <a:lnTo>
                    <a:pt x="963" y="395"/>
                  </a:lnTo>
                  <a:lnTo>
                    <a:pt x="984" y="395"/>
                  </a:lnTo>
                  <a:lnTo>
                    <a:pt x="984" y="390"/>
                  </a:lnTo>
                  <a:lnTo>
                    <a:pt x="995" y="390"/>
                  </a:lnTo>
                  <a:lnTo>
                    <a:pt x="995" y="385"/>
                  </a:lnTo>
                  <a:lnTo>
                    <a:pt x="1026" y="385"/>
                  </a:lnTo>
                  <a:lnTo>
                    <a:pt x="1026" y="380"/>
                  </a:lnTo>
                  <a:lnTo>
                    <a:pt x="1047" y="380"/>
                  </a:lnTo>
                  <a:lnTo>
                    <a:pt x="1047" y="375"/>
                  </a:lnTo>
                  <a:lnTo>
                    <a:pt x="1073" y="375"/>
                  </a:lnTo>
                  <a:lnTo>
                    <a:pt x="1073" y="369"/>
                  </a:lnTo>
                  <a:lnTo>
                    <a:pt x="1073" y="364"/>
                  </a:lnTo>
                  <a:lnTo>
                    <a:pt x="1073" y="354"/>
                  </a:lnTo>
                  <a:lnTo>
                    <a:pt x="1130" y="354"/>
                  </a:lnTo>
                  <a:lnTo>
                    <a:pt x="1130" y="348"/>
                  </a:lnTo>
                  <a:lnTo>
                    <a:pt x="1151" y="348"/>
                  </a:lnTo>
                  <a:lnTo>
                    <a:pt x="1151" y="343"/>
                  </a:lnTo>
                  <a:lnTo>
                    <a:pt x="1177" y="343"/>
                  </a:lnTo>
                  <a:lnTo>
                    <a:pt x="1177" y="338"/>
                  </a:lnTo>
                  <a:lnTo>
                    <a:pt x="1182" y="338"/>
                  </a:lnTo>
                  <a:lnTo>
                    <a:pt x="1182" y="333"/>
                  </a:lnTo>
                  <a:lnTo>
                    <a:pt x="1203" y="333"/>
                  </a:lnTo>
                  <a:lnTo>
                    <a:pt x="1203" y="328"/>
                  </a:lnTo>
                  <a:lnTo>
                    <a:pt x="1208" y="328"/>
                  </a:lnTo>
                  <a:lnTo>
                    <a:pt x="1208" y="322"/>
                  </a:lnTo>
                  <a:lnTo>
                    <a:pt x="1218" y="322"/>
                  </a:lnTo>
                  <a:lnTo>
                    <a:pt x="1218" y="317"/>
                  </a:lnTo>
                  <a:lnTo>
                    <a:pt x="1234" y="317"/>
                  </a:lnTo>
                  <a:lnTo>
                    <a:pt x="1234" y="312"/>
                  </a:lnTo>
                  <a:lnTo>
                    <a:pt x="1255" y="312"/>
                  </a:lnTo>
                  <a:lnTo>
                    <a:pt x="1255" y="307"/>
                  </a:lnTo>
                  <a:lnTo>
                    <a:pt x="1276" y="307"/>
                  </a:lnTo>
                  <a:lnTo>
                    <a:pt x="1276" y="302"/>
                  </a:lnTo>
                  <a:lnTo>
                    <a:pt x="1291" y="302"/>
                  </a:lnTo>
                  <a:lnTo>
                    <a:pt x="1291" y="296"/>
                  </a:lnTo>
                  <a:lnTo>
                    <a:pt x="1354" y="296"/>
                  </a:lnTo>
                  <a:lnTo>
                    <a:pt x="1354" y="291"/>
                  </a:lnTo>
                  <a:lnTo>
                    <a:pt x="1359" y="291"/>
                  </a:lnTo>
                  <a:lnTo>
                    <a:pt x="1359" y="286"/>
                  </a:lnTo>
                  <a:lnTo>
                    <a:pt x="1359" y="281"/>
                  </a:lnTo>
                  <a:lnTo>
                    <a:pt x="1390" y="281"/>
                  </a:lnTo>
                  <a:lnTo>
                    <a:pt x="1390" y="276"/>
                  </a:lnTo>
                  <a:lnTo>
                    <a:pt x="1406" y="276"/>
                  </a:lnTo>
                  <a:lnTo>
                    <a:pt x="1406" y="270"/>
                  </a:lnTo>
                  <a:lnTo>
                    <a:pt x="1406" y="265"/>
                  </a:lnTo>
                  <a:lnTo>
                    <a:pt x="1411" y="265"/>
                  </a:lnTo>
                  <a:lnTo>
                    <a:pt x="1411" y="260"/>
                  </a:lnTo>
                  <a:lnTo>
                    <a:pt x="1447" y="260"/>
                  </a:lnTo>
                  <a:lnTo>
                    <a:pt x="1447" y="255"/>
                  </a:lnTo>
                  <a:lnTo>
                    <a:pt x="1458" y="255"/>
                  </a:lnTo>
                  <a:lnTo>
                    <a:pt x="1458" y="250"/>
                  </a:lnTo>
                  <a:lnTo>
                    <a:pt x="1468" y="250"/>
                  </a:lnTo>
                  <a:lnTo>
                    <a:pt x="1468" y="244"/>
                  </a:lnTo>
                  <a:lnTo>
                    <a:pt x="1505" y="244"/>
                  </a:lnTo>
                  <a:lnTo>
                    <a:pt x="1505" y="239"/>
                  </a:lnTo>
                  <a:lnTo>
                    <a:pt x="1515" y="239"/>
                  </a:lnTo>
                  <a:lnTo>
                    <a:pt x="1515" y="234"/>
                  </a:lnTo>
                  <a:lnTo>
                    <a:pt x="1520" y="234"/>
                  </a:lnTo>
                  <a:lnTo>
                    <a:pt x="1520" y="229"/>
                  </a:lnTo>
                  <a:lnTo>
                    <a:pt x="1536" y="229"/>
                  </a:lnTo>
                  <a:lnTo>
                    <a:pt x="1536" y="224"/>
                  </a:lnTo>
                  <a:lnTo>
                    <a:pt x="1609" y="224"/>
                  </a:lnTo>
                  <a:lnTo>
                    <a:pt x="1609" y="218"/>
                  </a:lnTo>
                  <a:lnTo>
                    <a:pt x="1718" y="218"/>
                  </a:lnTo>
                  <a:lnTo>
                    <a:pt x="1718" y="213"/>
                  </a:lnTo>
                  <a:lnTo>
                    <a:pt x="1718" y="208"/>
                  </a:lnTo>
                  <a:lnTo>
                    <a:pt x="1765" y="208"/>
                  </a:lnTo>
                  <a:lnTo>
                    <a:pt x="1765" y="203"/>
                  </a:lnTo>
                  <a:lnTo>
                    <a:pt x="1791" y="203"/>
                  </a:lnTo>
                  <a:lnTo>
                    <a:pt x="1791" y="198"/>
                  </a:lnTo>
                  <a:lnTo>
                    <a:pt x="1812" y="198"/>
                  </a:lnTo>
                  <a:lnTo>
                    <a:pt x="1812" y="192"/>
                  </a:lnTo>
                  <a:lnTo>
                    <a:pt x="1812" y="187"/>
                  </a:lnTo>
                  <a:lnTo>
                    <a:pt x="1838" y="187"/>
                  </a:lnTo>
                  <a:lnTo>
                    <a:pt x="1838" y="182"/>
                  </a:lnTo>
                  <a:lnTo>
                    <a:pt x="1843" y="182"/>
                  </a:lnTo>
                  <a:lnTo>
                    <a:pt x="1843" y="177"/>
                  </a:lnTo>
                  <a:lnTo>
                    <a:pt x="1864" y="177"/>
                  </a:lnTo>
                  <a:lnTo>
                    <a:pt x="1864" y="172"/>
                  </a:lnTo>
                  <a:lnTo>
                    <a:pt x="1885" y="172"/>
                  </a:lnTo>
                  <a:lnTo>
                    <a:pt x="1885" y="161"/>
                  </a:lnTo>
                  <a:lnTo>
                    <a:pt x="1978" y="161"/>
                  </a:lnTo>
                  <a:lnTo>
                    <a:pt x="1978" y="156"/>
                  </a:lnTo>
                  <a:lnTo>
                    <a:pt x="1978" y="151"/>
                  </a:lnTo>
                  <a:lnTo>
                    <a:pt x="1994" y="151"/>
                  </a:lnTo>
                  <a:lnTo>
                    <a:pt x="1994" y="146"/>
                  </a:lnTo>
                  <a:lnTo>
                    <a:pt x="2010" y="146"/>
                  </a:lnTo>
                  <a:lnTo>
                    <a:pt x="2010" y="140"/>
                  </a:lnTo>
                  <a:lnTo>
                    <a:pt x="2030" y="140"/>
                  </a:lnTo>
                  <a:lnTo>
                    <a:pt x="2030" y="135"/>
                  </a:lnTo>
                  <a:lnTo>
                    <a:pt x="2051" y="135"/>
                  </a:lnTo>
                  <a:lnTo>
                    <a:pt x="2051" y="130"/>
                  </a:lnTo>
                  <a:lnTo>
                    <a:pt x="2062" y="130"/>
                  </a:lnTo>
                  <a:lnTo>
                    <a:pt x="2062" y="125"/>
                  </a:lnTo>
                  <a:lnTo>
                    <a:pt x="2072" y="125"/>
                  </a:lnTo>
                  <a:lnTo>
                    <a:pt x="2072" y="120"/>
                  </a:lnTo>
                  <a:lnTo>
                    <a:pt x="2103" y="120"/>
                  </a:lnTo>
                  <a:lnTo>
                    <a:pt x="2103" y="109"/>
                  </a:lnTo>
                  <a:lnTo>
                    <a:pt x="2166" y="109"/>
                  </a:lnTo>
                  <a:lnTo>
                    <a:pt x="2166" y="104"/>
                  </a:lnTo>
                  <a:lnTo>
                    <a:pt x="2228" y="104"/>
                  </a:lnTo>
                  <a:lnTo>
                    <a:pt x="2228" y="99"/>
                  </a:lnTo>
                  <a:lnTo>
                    <a:pt x="2301" y="99"/>
                  </a:lnTo>
                  <a:lnTo>
                    <a:pt x="2301" y="94"/>
                  </a:lnTo>
                  <a:lnTo>
                    <a:pt x="2400" y="94"/>
                  </a:lnTo>
                  <a:lnTo>
                    <a:pt x="2400" y="83"/>
                  </a:lnTo>
                  <a:lnTo>
                    <a:pt x="2405" y="83"/>
                  </a:lnTo>
                  <a:lnTo>
                    <a:pt x="2405" y="78"/>
                  </a:lnTo>
                  <a:lnTo>
                    <a:pt x="2478" y="78"/>
                  </a:lnTo>
                  <a:lnTo>
                    <a:pt x="2478" y="68"/>
                  </a:lnTo>
                  <a:lnTo>
                    <a:pt x="2587" y="68"/>
                  </a:lnTo>
                  <a:lnTo>
                    <a:pt x="2587" y="57"/>
                  </a:lnTo>
                  <a:lnTo>
                    <a:pt x="2634" y="57"/>
                  </a:lnTo>
                  <a:lnTo>
                    <a:pt x="2634" y="47"/>
                  </a:lnTo>
                  <a:lnTo>
                    <a:pt x="2665" y="47"/>
                  </a:lnTo>
                  <a:lnTo>
                    <a:pt x="2665" y="36"/>
                  </a:lnTo>
                  <a:lnTo>
                    <a:pt x="2780" y="36"/>
                  </a:lnTo>
                  <a:lnTo>
                    <a:pt x="2780" y="26"/>
                  </a:lnTo>
                  <a:lnTo>
                    <a:pt x="2926" y="26"/>
                  </a:lnTo>
                  <a:lnTo>
                    <a:pt x="2926" y="15"/>
                  </a:lnTo>
                  <a:lnTo>
                    <a:pt x="2946" y="15"/>
                  </a:lnTo>
                  <a:lnTo>
                    <a:pt x="2946" y="0"/>
                  </a:lnTo>
                  <a:lnTo>
                    <a:pt x="3529" y="0"/>
                  </a:lnTo>
                </a:path>
              </a:pathLst>
            </a:custGeom>
            <a:noFill/>
            <a:ln w="33338">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104" name="Oval 102"/>
            <p:cNvSpPr/>
            <p:nvPr/>
          </p:nvSpPr>
          <p:spPr bwMode="auto">
            <a:xfrm>
              <a:off x="3443290" y="4643439"/>
              <a:ext cx="720725" cy="336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grpSp>
    </p:spTree>
    <p:extLst>
      <p:ext uri="{BB962C8B-B14F-4D97-AF65-F5344CB8AC3E}">
        <p14:creationId xmlns:p14="http://schemas.microsoft.com/office/powerpoint/2010/main" val="28789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a:spLocks/>
          </p:cNvSpPr>
          <p:nvPr/>
        </p:nvSpPr>
        <p:spPr bwMode="auto">
          <a:xfrm>
            <a:off x="919095" y="1327452"/>
            <a:ext cx="6469551" cy="3964219"/>
          </a:xfrm>
          <a:custGeom>
            <a:avLst/>
            <a:gdLst>
              <a:gd name="T0" fmla="*/ 0 w 800"/>
              <a:gd name="T1" fmla="*/ 0 h 542"/>
              <a:gd name="T2" fmla="*/ 0 w 800"/>
              <a:gd name="T3" fmla="*/ 2147483647 h 542"/>
              <a:gd name="T4" fmla="*/ 2147483647 w 800"/>
              <a:gd name="T5" fmla="*/ 2147483647 h 542"/>
              <a:gd name="T6" fmla="*/ 0 60000 65536"/>
              <a:gd name="T7" fmla="*/ 0 60000 65536"/>
              <a:gd name="T8" fmla="*/ 0 60000 65536"/>
              <a:gd name="T9" fmla="*/ 0 w 800"/>
              <a:gd name="T10" fmla="*/ 0 h 542"/>
              <a:gd name="T11" fmla="*/ 800 w 800"/>
              <a:gd name="T12" fmla="*/ 542 h 542"/>
            </a:gdLst>
            <a:ahLst/>
            <a:cxnLst>
              <a:cxn ang="T6">
                <a:pos x="T0" y="T1"/>
              </a:cxn>
              <a:cxn ang="T7">
                <a:pos x="T2" y="T3"/>
              </a:cxn>
              <a:cxn ang="T8">
                <a:pos x="T4" y="T5"/>
              </a:cxn>
            </a:cxnLst>
            <a:rect l="T9" t="T10" r="T11" b="T12"/>
            <a:pathLst>
              <a:path w="800" h="542">
                <a:moveTo>
                  <a:pt x="0" y="0"/>
                </a:moveTo>
                <a:lnTo>
                  <a:pt x="0" y="542"/>
                </a:lnTo>
                <a:lnTo>
                  <a:pt x="800" y="542"/>
                </a:lnTo>
              </a:path>
            </a:pathLst>
          </a:custGeom>
          <a:noFill/>
          <a:ln w="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 name="Rectangle 7"/>
          <p:cNvSpPr>
            <a:spLocks noChangeArrowheads="1"/>
          </p:cNvSpPr>
          <p:nvPr/>
        </p:nvSpPr>
        <p:spPr bwMode="auto">
          <a:xfrm>
            <a:off x="7469706" y="5175484"/>
            <a:ext cx="5071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(years)</a:t>
            </a:r>
            <a:endParaRPr lang="en-US" altLang="de-DE">
              <a:latin typeface="Calibri" pitchFamily="34" charset="0"/>
            </a:endParaRPr>
          </a:p>
        </p:txBody>
      </p:sp>
      <p:sp>
        <p:nvSpPr>
          <p:cNvPr id="5" name="Rectangle 8"/>
          <p:cNvSpPr>
            <a:spLocks noChangeArrowheads="1"/>
          </p:cNvSpPr>
          <p:nvPr/>
        </p:nvSpPr>
        <p:spPr bwMode="auto">
          <a:xfrm>
            <a:off x="830387" y="5438289"/>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0</a:t>
            </a:r>
            <a:endParaRPr lang="en-US" altLang="de-DE">
              <a:latin typeface="Calibri" pitchFamily="34" charset="0"/>
            </a:endParaRPr>
          </a:p>
        </p:txBody>
      </p:sp>
      <p:sp>
        <p:nvSpPr>
          <p:cNvPr id="6" name="Line 9"/>
          <p:cNvSpPr>
            <a:spLocks noChangeShapeType="1"/>
          </p:cNvSpPr>
          <p:nvPr/>
        </p:nvSpPr>
        <p:spPr bwMode="auto">
          <a:xfrm>
            <a:off x="919095"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7" name="Rectangle 10"/>
          <p:cNvSpPr>
            <a:spLocks noChangeArrowheads="1"/>
          </p:cNvSpPr>
          <p:nvPr/>
        </p:nvSpPr>
        <p:spPr bwMode="auto">
          <a:xfrm>
            <a:off x="1549226" y="5438289"/>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2</a:t>
            </a:r>
            <a:endParaRPr lang="en-US" altLang="de-DE">
              <a:latin typeface="Calibri" pitchFamily="34" charset="0"/>
            </a:endParaRPr>
          </a:p>
        </p:txBody>
      </p:sp>
      <p:sp>
        <p:nvSpPr>
          <p:cNvPr id="8" name="Line 11"/>
          <p:cNvSpPr>
            <a:spLocks noChangeShapeType="1"/>
          </p:cNvSpPr>
          <p:nvPr/>
        </p:nvSpPr>
        <p:spPr bwMode="auto">
          <a:xfrm>
            <a:off x="1637934"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9" name="Rectangle 12"/>
          <p:cNvSpPr>
            <a:spLocks noChangeArrowheads="1"/>
          </p:cNvSpPr>
          <p:nvPr/>
        </p:nvSpPr>
        <p:spPr bwMode="auto">
          <a:xfrm>
            <a:off x="2269594" y="5438289"/>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4</a:t>
            </a:r>
            <a:endParaRPr lang="en-US" altLang="de-DE">
              <a:latin typeface="Calibri" pitchFamily="34" charset="0"/>
            </a:endParaRPr>
          </a:p>
        </p:txBody>
      </p:sp>
      <p:sp>
        <p:nvSpPr>
          <p:cNvPr id="10" name="Line 13"/>
          <p:cNvSpPr>
            <a:spLocks noChangeShapeType="1"/>
          </p:cNvSpPr>
          <p:nvPr/>
        </p:nvSpPr>
        <p:spPr bwMode="auto">
          <a:xfrm>
            <a:off x="2358302"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1" name="Rectangle 14"/>
          <p:cNvSpPr>
            <a:spLocks noChangeArrowheads="1"/>
          </p:cNvSpPr>
          <p:nvPr/>
        </p:nvSpPr>
        <p:spPr bwMode="auto">
          <a:xfrm>
            <a:off x="2989963" y="5438289"/>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6</a:t>
            </a:r>
            <a:endParaRPr lang="en-US" altLang="de-DE">
              <a:latin typeface="Calibri" pitchFamily="34" charset="0"/>
            </a:endParaRPr>
          </a:p>
        </p:txBody>
      </p:sp>
      <p:sp>
        <p:nvSpPr>
          <p:cNvPr id="12" name="Line 15"/>
          <p:cNvSpPr>
            <a:spLocks noChangeShapeType="1"/>
          </p:cNvSpPr>
          <p:nvPr/>
        </p:nvSpPr>
        <p:spPr bwMode="auto">
          <a:xfrm>
            <a:off x="3078671"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3" name="Rectangle 16"/>
          <p:cNvSpPr>
            <a:spLocks noChangeArrowheads="1"/>
          </p:cNvSpPr>
          <p:nvPr/>
        </p:nvSpPr>
        <p:spPr bwMode="auto">
          <a:xfrm>
            <a:off x="3708802" y="5438289"/>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8</a:t>
            </a:r>
            <a:endParaRPr lang="en-US" altLang="de-DE">
              <a:latin typeface="Calibri" pitchFamily="34" charset="0"/>
            </a:endParaRPr>
          </a:p>
        </p:txBody>
      </p:sp>
      <p:sp>
        <p:nvSpPr>
          <p:cNvPr id="14" name="Line 17"/>
          <p:cNvSpPr>
            <a:spLocks noChangeShapeType="1"/>
          </p:cNvSpPr>
          <p:nvPr/>
        </p:nvSpPr>
        <p:spPr bwMode="auto">
          <a:xfrm>
            <a:off x="3797510"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5" name="Rectangle 18"/>
          <p:cNvSpPr>
            <a:spLocks noChangeArrowheads="1"/>
          </p:cNvSpPr>
          <p:nvPr/>
        </p:nvSpPr>
        <p:spPr bwMode="auto">
          <a:xfrm>
            <a:off x="4377169" y="543828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10</a:t>
            </a:r>
            <a:endParaRPr lang="en-US" altLang="de-DE">
              <a:latin typeface="Calibri" pitchFamily="34" charset="0"/>
            </a:endParaRPr>
          </a:p>
        </p:txBody>
      </p:sp>
      <p:sp>
        <p:nvSpPr>
          <p:cNvPr id="16" name="Line 19"/>
          <p:cNvSpPr>
            <a:spLocks noChangeShapeType="1"/>
          </p:cNvSpPr>
          <p:nvPr/>
        </p:nvSpPr>
        <p:spPr bwMode="auto">
          <a:xfrm>
            <a:off x="4510231"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7" name="Rectangle 20"/>
          <p:cNvSpPr>
            <a:spLocks noChangeArrowheads="1"/>
          </p:cNvSpPr>
          <p:nvPr/>
        </p:nvSpPr>
        <p:spPr bwMode="auto">
          <a:xfrm>
            <a:off x="5096008" y="543828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12</a:t>
            </a:r>
            <a:endParaRPr lang="en-US" altLang="de-DE">
              <a:latin typeface="Calibri" pitchFamily="34" charset="0"/>
            </a:endParaRPr>
          </a:p>
        </p:txBody>
      </p:sp>
      <p:sp>
        <p:nvSpPr>
          <p:cNvPr id="18" name="Line 21"/>
          <p:cNvSpPr>
            <a:spLocks noChangeShapeType="1"/>
          </p:cNvSpPr>
          <p:nvPr/>
        </p:nvSpPr>
        <p:spPr bwMode="auto">
          <a:xfrm>
            <a:off x="5229070"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19" name="Rectangle 22"/>
          <p:cNvSpPr>
            <a:spLocks noChangeArrowheads="1"/>
          </p:cNvSpPr>
          <p:nvPr/>
        </p:nvSpPr>
        <p:spPr bwMode="auto">
          <a:xfrm>
            <a:off x="5816377" y="543828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14</a:t>
            </a:r>
            <a:endParaRPr lang="en-US" altLang="de-DE">
              <a:latin typeface="Calibri" pitchFamily="34" charset="0"/>
            </a:endParaRPr>
          </a:p>
        </p:txBody>
      </p:sp>
      <p:sp>
        <p:nvSpPr>
          <p:cNvPr id="20" name="Line 23"/>
          <p:cNvSpPr>
            <a:spLocks noChangeShapeType="1"/>
          </p:cNvSpPr>
          <p:nvPr/>
        </p:nvSpPr>
        <p:spPr bwMode="auto">
          <a:xfrm>
            <a:off x="5949438"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1" name="Rectangle 24"/>
          <p:cNvSpPr>
            <a:spLocks noChangeArrowheads="1"/>
          </p:cNvSpPr>
          <p:nvPr/>
        </p:nvSpPr>
        <p:spPr bwMode="auto">
          <a:xfrm>
            <a:off x="6536745" y="543828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16</a:t>
            </a:r>
            <a:endParaRPr lang="en-US" altLang="de-DE">
              <a:latin typeface="Calibri" pitchFamily="34" charset="0"/>
            </a:endParaRPr>
          </a:p>
        </p:txBody>
      </p:sp>
      <p:sp>
        <p:nvSpPr>
          <p:cNvPr id="22" name="Line 25"/>
          <p:cNvSpPr>
            <a:spLocks noChangeShapeType="1"/>
          </p:cNvSpPr>
          <p:nvPr/>
        </p:nvSpPr>
        <p:spPr bwMode="auto">
          <a:xfrm>
            <a:off x="6669807"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3" name="Rectangle 26"/>
          <p:cNvSpPr>
            <a:spLocks noChangeArrowheads="1"/>
          </p:cNvSpPr>
          <p:nvPr/>
        </p:nvSpPr>
        <p:spPr bwMode="auto">
          <a:xfrm>
            <a:off x="7255584" y="5438289"/>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18</a:t>
            </a:r>
            <a:endParaRPr lang="en-US" altLang="de-DE">
              <a:latin typeface="Calibri" pitchFamily="34" charset="0"/>
            </a:endParaRPr>
          </a:p>
        </p:txBody>
      </p:sp>
      <p:sp>
        <p:nvSpPr>
          <p:cNvPr id="24" name="Line 27"/>
          <p:cNvSpPr>
            <a:spLocks noChangeShapeType="1"/>
          </p:cNvSpPr>
          <p:nvPr/>
        </p:nvSpPr>
        <p:spPr bwMode="auto">
          <a:xfrm>
            <a:off x="7388646" y="5291671"/>
            <a:ext cx="1530" cy="73309"/>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5" name="Rectangle 28"/>
          <p:cNvSpPr>
            <a:spLocks noChangeArrowheads="1"/>
          </p:cNvSpPr>
          <p:nvPr/>
        </p:nvSpPr>
        <p:spPr bwMode="auto">
          <a:xfrm>
            <a:off x="579558" y="5175484"/>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0</a:t>
            </a:r>
            <a:endParaRPr lang="en-US" altLang="de-DE">
              <a:latin typeface="Calibri" pitchFamily="34" charset="0"/>
            </a:endParaRPr>
          </a:p>
        </p:txBody>
      </p:sp>
      <p:sp>
        <p:nvSpPr>
          <p:cNvPr id="26" name="Line 29"/>
          <p:cNvSpPr>
            <a:spLocks noChangeShapeType="1"/>
          </p:cNvSpPr>
          <p:nvPr/>
        </p:nvSpPr>
        <p:spPr bwMode="auto">
          <a:xfrm>
            <a:off x="838034" y="5291671"/>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27" name="Rectangle 30"/>
          <p:cNvSpPr>
            <a:spLocks noChangeArrowheads="1"/>
          </p:cNvSpPr>
          <p:nvPr/>
        </p:nvSpPr>
        <p:spPr bwMode="auto">
          <a:xfrm>
            <a:off x="489320" y="4779891"/>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10</a:t>
            </a:r>
            <a:endParaRPr lang="en-US" altLang="de-DE">
              <a:latin typeface="Calibri" pitchFamily="34" charset="0"/>
            </a:endParaRPr>
          </a:p>
        </p:txBody>
      </p:sp>
      <p:sp>
        <p:nvSpPr>
          <p:cNvPr id="28" name="Line 31"/>
          <p:cNvSpPr>
            <a:spLocks noChangeShapeType="1"/>
          </p:cNvSpPr>
          <p:nvPr/>
        </p:nvSpPr>
        <p:spPr bwMode="auto">
          <a:xfrm>
            <a:off x="838034" y="4897462"/>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29" name="Rectangle 32"/>
          <p:cNvSpPr>
            <a:spLocks noChangeArrowheads="1"/>
          </p:cNvSpPr>
          <p:nvPr/>
        </p:nvSpPr>
        <p:spPr bwMode="auto">
          <a:xfrm>
            <a:off x="489320" y="438568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20</a:t>
            </a:r>
            <a:endParaRPr lang="en-US" altLang="de-DE">
              <a:latin typeface="Calibri" pitchFamily="34" charset="0"/>
            </a:endParaRPr>
          </a:p>
        </p:txBody>
      </p:sp>
      <p:sp>
        <p:nvSpPr>
          <p:cNvPr id="30" name="Line 33"/>
          <p:cNvSpPr>
            <a:spLocks noChangeShapeType="1"/>
          </p:cNvSpPr>
          <p:nvPr/>
        </p:nvSpPr>
        <p:spPr bwMode="auto">
          <a:xfrm>
            <a:off x="838034" y="4501870"/>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1" name="Rectangle 34"/>
          <p:cNvSpPr>
            <a:spLocks noChangeArrowheads="1"/>
          </p:cNvSpPr>
          <p:nvPr/>
        </p:nvSpPr>
        <p:spPr bwMode="auto">
          <a:xfrm>
            <a:off x="489320" y="3983174"/>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30</a:t>
            </a:r>
            <a:endParaRPr lang="en-US" altLang="de-DE">
              <a:latin typeface="Calibri" pitchFamily="34" charset="0"/>
            </a:endParaRPr>
          </a:p>
        </p:txBody>
      </p:sp>
      <p:sp>
        <p:nvSpPr>
          <p:cNvPr id="32" name="Line 35"/>
          <p:cNvSpPr>
            <a:spLocks noChangeShapeType="1"/>
          </p:cNvSpPr>
          <p:nvPr/>
        </p:nvSpPr>
        <p:spPr bwMode="auto">
          <a:xfrm>
            <a:off x="838034" y="4099362"/>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3" name="Rectangle 36"/>
          <p:cNvSpPr>
            <a:spLocks noChangeArrowheads="1"/>
          </p:cNvSpPr>
          <p:nvPr/>
        </p:nvSpPr>
        <p:spPr bwMode="auto">
          <a:xfrm>
            <a:off x="489320" y="358758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40</a:t>
            </a:r>
            <a:endParaRPr lang="en-US" altLang="de-DE">
              <a:latin typeface="Calibri" pitchFamily="34" charset="0"/>
            </a:endParaRPr>
          </a:p>
        </p:txBody>
      </p:sp>
      <p:sp>
        <p:nvSpPr>
          <p:cNvPr id="34" name="Line 37"/>
          <p:cNvSpPr>
            <a:spLocks noChangeShapeType="1"/>
          </p:cNvSpPr>
          <p:nvPr/>
        </p:nvSpPr>
        <p:spPr bwMode="auto">
          <a:xfrm>
            <a:off x="838034" y="3705153"/>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5" name="Rectangle 38"/>
          <p:cNvSpPr>
            <a:spLocks noChangeArrowheads="1"/>
          </p:cNvSpPr>
          <p:nvPr/>
        </p:nvSpPr>
        <p:spPr bwMode="auto">
          <a:xfrm>
            <a:off x="489320" y="319337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50</a:t>
            </a:r>
            <a:endParaRPr lang="en-US" altLang="de-DE">
              <a:latin typeface="Calibri" pitchFamily="34" charset="0"/>
            </a:endParaRPr>
          </a:p>
        </p:txBody>
      </p:sp>
      <p:sp>
        <p:nvSpPr>
          <p:cNvPr id="36" name="Line 39"/>
          <p:cNvSpPr>
            <a:spLocks noChangeShapeType="1"/>
          </p:cNvSpPr>
          <p:nvPr/>
        </p:nvSpPr>
        <p:spPr bwMode="auto">
          <a:xfrm>
            <a:off x="838034" y="3309561"/>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7" name="Rectangle 40"/>
          <p:cNvSpPr>
            <a:spLocks noChangeArrowheads="1"/>
          </p:cNvSpPr>
          <p:nvPr/>
        </p:nvSpPr>
        <p:spPr bwMode="auto">
          <a:xfrm>
            <a:off x="489320" y="2797783"/>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60</a:t>
            </a:r>
            <a:endParaRPr lang="en-US" altLang="de-DE">
              <a:latin typeface="Calibri" pitchFamily="34" charset="0"/>
            </a:endParaRPr>
          </a:p>
        </p:txBody>
      </p:sp>
      <p:sp>
        <p:nvSpPr>
          <p:cNvPr id="38" name="Line 41"/>
          <p:cNvSpPr>
            <a:spLocks noChangeShapeType="1"/>
          </p:cNvSpPr>
          <p:nvPr/>
        </p:nvSpPr>
        <p:spPr bwMode="auto">
          <a:xfrm>
            <a:off x="838034" y="2915353"/>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39" name="Rectangle 42"/>
          <p:cNvSpPr>
            <a:spLocks noChangeArrowheads="1"/>
          </p:cNvSpPr>
          <p:nvPr/>
        </p:nvSpPr>
        <p:spPr bwMode="auto">
          <a:xfrm>
            <a:off x="489320" y="2402190"/>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70</a:t>
            </a:r>
            <a:endParaRPr lang="en-US" altLang="de-DE">
              <a:latin typeface="Calibri" pitchFamily="34" charset="0"/>
            </a:endParaRPr>
          </a:p>
        </p:txBody>
      </p:sp>
      <p:sp>
        <p:nvSpPr>
          <p:cNvPr id="40" name="Line 43"/>
          <p:cNvSpPr>
            <a:spLocks noChangeShapeType="1"/>
          </p:cNvSpPr>
          <p:nvPr/>
        </p:nvSpPr>
        <p:spPr bwMode="auto">
          <a:xfrm>
            <a:off x="838034" y="2519761"/>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1" name="Rectangle 44"/>
          <p:cNvSpPr>
            <a:spLocks noChangeArrowheads="1"/>
          </p:cNvSpPr>
          <p:nvPr/>
        </p:nvSpPr>
        <p:spPr bwMode="auto">
          <a:xfrm>
            <a:off x="489320" y="2001064"/>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80</a:t>
            </a:r>
            <a:endParaRPr lang="en-US" altLang="de-DE">
              <a:latin typeface="Calibri" pitchFamily="34" charset="0"/>
            </a:endParaRPr>
          </a:p>
        </p:txBody>
      </p:sp>
      <p:sp>
        <p:nvSpPr>
          <p:cNvPr id="42" name="Line 45"/>
          <p:cNvSpPr>
            <a:spLocks noChangeShapeType="1"/>
          </p:cNvSpPr>
          <p:nvPr/>
        </p:nvSpPr>
        <p:spPr bwMode="auto">
          <a:xfrm>
            <a:off x="838034" y="2117252"/>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3" name="Rectangle 46"/>
          <p:cNvSpPr>
            <a:spLocks noChangeArrowheads="1"/>
          </p:cNvSpPr>
          <p:nvPr/>
        </p:nvSpPr>
        <p:spPr bwMode="auto">
          <a:xfrm>
            <a:off x="489320" y="160547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90</a:t>
            </a:r>
            <a:endParaRPr lang="en-US" altLang="de-DE">
              <a:latin typeface="Calibri" pitchFamily="34" charset="0"/>
            </a:endParaRPr>
          </a:p>
        </p:txBody>
      </p:sp>
      <p:sp>
        <p:nvSpPr>
          <p:cNvPr id="44" name="Line 47"/>
          <p:cNvSpPr>
            <a:spLocks noChangeShapeType="1"/>
          </p:cNvSpPr>
          <p:nvPr/>
        </p:nvSpPr>
        <p:spPr bwMode="auto">
          <a:xfrm>
            <a:off x="838034" y="1723044"/>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5" name="Rectangle 48"/>
          <p:cNvSpPr>
            <a:spLocks noChangeArrowheads="1"/>
          </p:cNvSpPr>
          <p:nvPr/>
        </p:nvSpPr>
        <p:spPr bwMode="auto">
          <a:xfrm>
            <a:off x="392966" y="1211264"/>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100</a:t>
            </a:r>
            <a:endParaRPr lang="en-US" altLang="de-DE">
              <a:latin typeface="Calibri" pitchFamily="34" charset="0"/>
            </a:endParaRPr>
          </a:p>
        </p:txBody>
      </p:sp>
      <p:sp>
        <p:nvSpPr>
          <p:cNvPr id="46" name="Line 49"/>
          <p:cNvSpPr>
            <a:spLocks noChangeShapeType="1"/>
          </p:cNvSpPr>
          <p:nvPr/>
        </p:nvSpPr>
        <p:spPr bwMode="auto">
          <a:xfrm>
            <a:off x="838034" y="1327452"/>
            <a:ext cx="81061" cy="1384"/>
          </a:xfrm>
          <a:prstGeom prst="line">
            <a:avLst/>
          </a:prstGeom>
          <a:noFill/>
          <a:ln w="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7" name="Freeform 50"/>
          <p:cNvSpPr>
            <a:spLocks/>
          </p:cNvSpPr>
          <p:nvPr/>
        </p:nvSpPr>
        <p:spPr bwMode="auto">
          <a:xfrm>
            <a:off x="919095" y="3039840"/>
            <a:ext cx="5977070" cy="2251831"/>
          </a:xfrm>
          <a:custGeom>
            <a:avLst/>
            <a:gdLst>
              <a:gd name="T0" fmla="*/ 2147483647 w 3908"/>
              <a:gd name="T1" fmla="*/ 2147483647 h 1628"/>
              <a:gd name="T2" fmla="*/ 2147483647 w 3908"/>
              <a:gd name="T3" fmla="*/ 2147483647 h 1628"/>
              <a:gd name="T4" fmla="*/ 2147483647 w 3908"/>
              <a:gd name="T5" fmla="*/ 2147483647 h 1628"/>
              <a:gd name="T6" fmla="*/ 2147483647 w 3908"/>
              <a:gd name="T7" fmla="*/ 2147483647 h 1628"/>
              <a:gd name="T8" fmla="*/ 2147483647 w 3908"/>
              <a:gd name="T9" fmla="*/ 2147483647 h 1628"/>
              <a:gd name="T10" fmla="*/ 2147483647 w 3908"/>
              <a:gd name="T11" fmla="*/ 2147483647 h 1628"/>
              <a:gd name="T12" fmla="*/ 2147483647 w 3908"/>
              <a:gd name="T13" fmla="*/ 2147483647 h 1628"/>
              <a:gd name="T14" fmla="*/ 2147483647 w 3908"/>
              <a:gd name="T15" fmla="*/ 2147483647 h 1628"/>
              <a:gd name="T16" fmla="*/ 2147483647 w 3908"/>
              <a:gd name="T17" fmla="*/ 2147483647 h 1628"/>
              <a:gd name="T18" fmla="*/ 2147483647 w 3908"/>
              <a:gd name="T19" fmla="*/ 2147483647 h 1628"/>
              <a:gd name="T20" fmla="*/ 2147483647 w 3908"/>
              <a:gd name="T21" fmla="*/ 2147483647 h 1628"/>
              <a:gd name="T22" fmla="*/ 2147483647 w 3908"/>
              <a:gd name="T23" fmla="*/ 2147483647 h 1628"/>
              <a:gd name="T24" fmla="*/ 2147483647 w 3908"/>
              <a:gd name="T25" fmla="*/ 2147483647 h 1628"/>
              <a:gd name="T26" fmla="*/ 2147483647 w 3908"/>
              <a:gd name="T27" fmla="*/ 2147483647 h 1628"/>
              <a:gd name="T28" fmla="*/ 2147483647 w 3908"/>
              <a:gd name="T29" fmla="*/ 2147483647 h 1628"/>
              <a:gd name="T30" fmla="*/ 2147483647 w 3908"/>
              <a:gd name="T31" fmla="*/ 2147483647 h 1628"/>
              <a:gd name="T32" fmla="*/ 2147483647 w 3908"/>
              <a:gd name="T33" fmla="*/ 2147483647 h 1628"/>
              <a:gd name="T34" fmla="*/ 2147483647 w 3908"/>
              <a:gd name="T35" fmla="*/ 2147483647 h 1628"/>
              <a:gd name="T36" fmla="*/ 2147483647 w 3908"/>
              <a:gd name="T37" fmla="*/ 2147483647 h 1628"/>
              <a:gd name="T38" fmla="*/ 2147483647 w 3908"/>
              <a:gd name="T39" fmla="*/ 2147483647 h 1628"/>
              <a:gd name="T40" fmla="*/ 2147483647 w 3908"/>
              <a:gd name="T41" fmla="*/ 2147483647 h 1628"/>
              <a:gd name="T42" fmla="*/ 2147483647 w 3908"/>
              <a:gd name="T43" fmla="*/ 2147483647 h 1628"/>
              <a:gd name="T44" fmla="*/ 2147483647 w 3908"/>
              <a:gd name="T45" fmla="*/ 2147483647 h 1628"/>
              <a:gd name="T46" fmla="*/ 2147483647 w 3908"/>
              <a:gd name="T47" fmla="*/ 2147483647 h 1628"/>
              <a:gd name="T48" fmla="*/ 2147483647 w 3908"/>
              <a:gd name="T49" fmla="*/ 2147483647 h 1628"/>
              <a:gd name="T50" fmla="*/ 2147483647 w 3908"/>
              <a:gd name="T51" fmla="*/ 2147483647 h 1628"/>
              <a:gd name="T52" fmla="*/ 2147483647 w 3908"/>
              <a:gd name="T53" fmla="*/ 2147483647 h 1628"/>
              <a:gd name="T54" fmla="*/ 2147483647 w 3908"/>
              <a:gd name="T55" fmla="*/ 2147483647 h 1628"/>
              <a:gd name="T56" fmla="*/ 2147483647 w 3908"/>
              <a:gd name="T57" fmla="*/ 2147483647 h 1628"/>
              <a:gd name="T58" fmla="*/ 2147483647 w 3908"/>
              <a:gd name="T59" fmla="*/ 2147483647 h 1628"/>
              <a:gd name="T60" fmla="*/ 2147483647 w 3908"/>
              <a:gd name="T61" fmla="*/ 2147483647 h 1628"/>
              <a:gd name="T62" fmla="*/ 2147483647 w 3908"/>
              <a:gd name="T63" fmla="*/ 2147483647 h 1628"/>
              <a:gd name="T64" fmla="*/ 2147483647 w 3908"/>
              <a:gd name="T65" fmla="*/ 2147483647 h 1628"/>
              <a:gd name="T66" fmla="*/ 2147483647 w 3908"/>
              <a:gd name="T67" fmla="*/ 2147483647 h 1628"/>
              <a:gd name="T68" fmla="*/ 2147483647 w 3908"/>
              <a:gd name="T69" fmla="*/ 2147483647 h 1628"/>
              <a:gd name="T70" fmla="*/ 2147483647 w 3908"/>
              <a:gd name="T71" fmla="*/ 2147483647 h 1628"/>
              <a:gd name="T72" fmla="*/ 2147483647 w 3908"/>
              <a:gd name="T73" fmla="*/ 2147483647 h 1628"/>
              <a:gd name="T74" fmla="*/ 2147483647 w 3908"/>
              <a:gd name="T75" fmla="*/ 2147483647 h 1628"/>
              <a:gd name="T76" fmla="*/ 2147483647 w 3908"/>
              <a:gd name="T77" fmla="*/ 2147483647 h 1628"/>
              <a:gd name="T78" fmla="*/ 2147483647 w 3908"/>
              <a:gd name="T79" fmla="*/ 2147483647 h 1628"/>
              <a:gd name="T80" fmla="*/ 2147483647 w 3908"/>
              <a:gd name="T81" fmla="*/ 2147483647 h 1628"/>
              <a:gd name="T82" fmla="*/ 2147483647 w 3908"/>
              <a:gd name="T83" fmla="*/ 2147483647 h 1628"/>
              <a:gd name="T84" fmla="*/ 2147483647 w 3908"/>
              <a:gd name="T85" fmla="*/ 2147483647 h 1628"/>
              <a:gd name="T86" fmla="*/ 2147483647 w 3908"/>
              <a:gd name="T87" fmla="*/ 2147483647 h 1628"/>
              <a:gd name="T88" fmla="*/ 2147483647 w 3908"/>
              <a:gd name="T89" fmla="*/ 2147483647 h 1628"/>
              <a:gd name="T90" fmla="*/ 2147483647 w 3908"/>
              <a:gd name="T91" fmla="*/ 2147483647 h 1628"/>
              <a:gd name="T92" fmla="*/ 2147483647 w 3908"/>
              <a:gd name="T93" fmla="*/ 2147483647 h 1628"/>
              <a:gd name="T94" fmla="*/ 2147483647 w 3908"/>
              <a:gd name="T95" fmla="*/ 2147483647 h 1628"/>
              <a:gd name="T96" fmla="*/ 2147483647 w 3908"/>
              <a:gd name="T97" fmla="*/ 2147483647 h 1628"/>
              <a:gd name="T98" fmla="*/ 2147483647 w 3908"/>
              <a:gd name="T99" fmla="*/ 2147483647 h 1628"/>
              <a:gd name="T100" fmla="*/ 2147483647 w 3908"/>
              <a:gd name="T101" fmla="*/ 2147483647 h 1628"/>
              <a:gd name="T102" fmla="*/ 2147483647 w 3908"/>
              <a:gd name="T103" fmla="*/ 2147483647 h 1628"/>
              <a:gd name="T104" fmla="*/ 2147483647 w 3908"/>
              <a:gd name="T105" fmla="*/ 2147483647 h 1628"/>
              <a:gd name="T106" fmla="*/ 2147483647 w 3908"/>
              <a:gd name="T107" fmla="*/ 2147483647 h 1628"/>
              <a:gd name="T108" fmla="*/ 2147483647 w 3908"/>
              <a:gd name="T109" fmla="*/ 2147483647 h 1628"/>
              <a:gd name="T110" fmla="*/ 2147483647 w 3908"/>
              <a:gd name="T111" fmla="*/ 2147483647 h 1628"/>
              <a:gd name="T112" fmla="*/ 2147483647 w 3908"/>
              <a:gd name="T113" fmla="*/ 2147483647 h 16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08"/>
              <a:gd name="T172" fmla="*/ 0 h 1628"/>
              <a:gd name="T173" fmla="*/ 3908 w 3908"/>
              <a:gd name="T174" fmla="*/ 1628 h 16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08" h="1628">
                <a:moveTo>
                  <a:pt x="0" y="1628"/>
                </a:moveTo>
                <a:lnTo>
                  <a:pt x="0" y="1618"/>
                </a:lnTo>
                <a:lnTo>
                  <a:pt x="0" y="1612"/>
                </a:lnTo>
                <a:lnTo>
                  <a:pt x="5" y="1612"/>
                </a:lnTo>
                <a:lnTo>
                  <a:pt x="5" y="1607"/>
                </a:lnTo>
                <a:lnTo>
                  <a:pt x="10" y="1607"/>
                </a:lnTo>
                <a:lnTo>
                  <a:pt x="10" y="1602"/>
                </a:lnTo>
                <a:lnTo>
                  <a:pt x="10" y="1591"/>
                </a:lnTo>
                <a:lnTo>
                  <a:pt x="16" y="1591"/>
                </a:lnTo>
                <a:lnTo>
                  <a:pt x="16" y="1586"/>
                </a:lnTo>
                <a:lnTo>
                  <a:pt x="21" y="1586"/>
                </a:lnTo>
                <a:lnTo>
                  <a:pt x="21" y="1581"/>
                </a:lnTo>
                <a:lnTo>
                  <a:pt x="21" y="1575"/>
                </a:lnTo>
                <a:lnTo>
                  <a:pt x="26" y="1575"/>
                </a:lnTo>
                <a:lnTo>
                  <a:pt x="26" y="1570"/>
                </a:lnTo>
                <a:lnTo>
                  <a:pt x="26" y="1565"/>
                </a:lnTo>
                <a:lnTo>
                  <a:pt x="32" y="1565"/>
                </a:lnTo>
                <a:lnTo>
                  <a:pt x="32" y="1560"/>
                </a:lnTo>
                <a:lnTo>
                  <a:pt x="42" y="1560"/>
                </a:lnTo>
                <a:lnTo>
                  <a:pt x="42" y="1554"/>
                </a:lnTo>
                <a:lnTo>
                  <a:pt x="74" y="1554"/>
                </a:lnTo>
                <a:lnTo>
                  <a:pt x="74" y="1549"/>
                </a:lnTo>
                <a:lnTo>
                  <a:pt x="79" y="1549"/>
                </a:lnTo>
                <a:lnTo>
                  <a:pt x="79" y="1544"/>
                </a:lnTo>
                <a:lnTo>
                  <a:pt x="84" y="1544"/>
                </a:lnTo>
                <a:lnTo>
                  <a:pt x="84" y="1533"/>
                </a:lnTo>
                <a:lnTo>
                  <a:pt x="84" y="1528"/>
                </a:lnTo>
                <a:lnTo>
                  <a:pt x="90" y="1528"/>
                </a:lnTo>
                <a:lnTo>
                  <a:pt x="90" y="1522"/>
                </a:lnTo>
                <a:lnTo>
                  <a:pt x="95" y="1522"/>
                </a:lnTo>
                <a:lnTo>
                  <a:pt x="95" y="1517"/>
                </a:lnTo>
                <a:lnTo>
                  <a:pt x="95" y="1512"/>
                </a:lnTo>
                <a:lnTo>
                  <a:pt x="100" y="1512"/>
                </a:lnTo>
                <a:lnTo>
                  <a:pt x="100" y="1507"/>
                </a:lnTo>
                <a:lnTo>
                  <a:pt x="106" y="1507"/>
                </a:lnTo>
                <a:lnTo>
                  <a:pt x="106" y="1501"/>
                </a:lnTo>
                <a:lnTo>
                  <a:pt x="111" y="1501"/>
                </a:lnTo>
                <a:lnTo>
                  <a:pt x="111" y="1496"/>
                </a:lnTo>
                <a:lnTo>
                  <a:pt x="116" y="1496"/>
                </a:lnTo>
                <a:lnTo>
                  <a:pt x="116" y="1491"/>
                </a:lnTo>
                <a:lnTo>
                  <a:pt x="121" y="1491"/>
                </a:lnTo>
                <a:lnTo>
                  <a:pt x="121" y="1485"/>
                </a:lnTo>
                <a:lnTo>
                  <a:pt x="121" y="1475"/>
                </a:lnTo>
                <a:lnTo>
                  <a:pt x="121" y="1470"/>
                </a:lnTo>
                <a:lnTo>
                  <a:pt x="127" y="1470"/>
                </a:lnTo>
                <a:lnTo>
                  <a:pt x="127" y="1464"/>
                </a:lnTo>
                <a:lnTo>
                  <a:pt x="127" y="1459"/>
                </a:lnTo>
                <a:lnTo>
                  <a:pt x="132" y="1459"/>
                </a:lnTo>
                <a:lnTo>
                  <a:pt x="132" y="1454"/>
                </a:lnTo>
                <a:lnTo>
                  <a:pt x="132" y="1448"/>
                </a:lnTo>
                <a:lnTo>
                  <a:pt x="137" y="1448"/>
                </a:lnTo>
                <a:lnTo>
                  <a:pt x="137" y="1443"/>
                </a:lnTo>
                <a:lnTo>
                  <a:pt x="137" y="1438"/>
                </a:lnTo>
                <a:lnTo>
                  <a:pt x="148" y="1438"/>
                </a:lnTo>
                <a:lnTo>
                  <a:pt x="148" y="1433"/>
                </a:lnTo>
                <a:lnTo>
                  <a:pt x="169" y="1433"/>
                </a:lnTo>
                <a:lnTo>
                  <a:pt x="169" y="1427"/>
                </a:lnTo>
                <a:lnTo>
                  <a:pt x="174" y="1427"/>
                </a:lnTo>
                <a:lnTo>
                  <a:pt x="174" y="1417"/>
                </a:lnTo>
                <a:lnTo>
                  <a:pt x="180" y="1417"/>
                </a:lnTo>
                <a:lnTo>
                  <a:pt x="180" y="1411"/>
                </a:lnTo>
                <a:lnTo>
                  <a:pt x="180" y="1406"/>
                </a:lnTo>
                <a:lnTo>
                  <a:pt x="185" y="1406"/>
                </a:lnTo>
                <a:lnTo>
                  <a:pt x="185" y="1401"/>
                </a:lnTo>
                <a:lnTo>
                  <a:pt x="195" y="1401"/>
                </a:lnTo>
                <a:lnTo>
                  <a:pt x="195" y="1396"/>
                </a:lnTo>
                <a:lnTo>
                  <a:pt x="195" y="1390"/>
                </a:lnTo>
                <a:lnTo>
                  <a:pt x="201" y="1390"/>
                </a:lnTo>
                <a:lnTo>
                  <a:pt x="201" y="1385"/>
                </a:lnTo>
                <a:lnTo>
                  <a:pt x="211" y="1385"/>
                </a:lnTo>
                <a:lnTo>
                  <a:pt x="211" y="1380"/>
                </a:lnTo>
                <a:lnTo>
                  <a:pt x="217" y="1380"/>
                </a:lnTo>
                <a:lnTo>
                  <a:pt x="217" y="1374"/>
                </a:lnTo>
                <a:lnTo>
                  <a:pt x="222" y="1374"/>
                </a:lnTo>
                <a:lnTo>
                  <a:pt x="222" y="1369"/>
                </a:lnTo>
                <a:lnTo>
                  <a:pt x="222" y="1359"/>
                </a:lnTo>
                <a:lnTo>
                  <a:pt x="227" y="1359"/>
                </a:lnTo>
                <a:lnTo>
                  <a:pt x="227" y="1353"/>
                </a:lnTo>
                <a:lnTo>
                  <a:pt x="227" y="1348"/>
                </a:lnTo>
                <a:lnTo>
                  <a:pt x="233" y="1348"/>
                </a:lnTo>
                <a:lnTo>
                  <a:pt x="233" y="1343"/>
                </a:lnTo>
                <a:lnTo>
                  <a:pt x="233" y="1332"/>
                </a:lnTo>
                <a:lnTo>
                  <a:pt x="233" y="1327"/>
                </a:lnTo>
                <a:lnTo>
                  <a:pt x="238" y="1327"/>
                </a:lnTo>
                <a:lnTo>
                  <a:pt x="238" y="1322"/>
                </a:lnTo>
                <a:lnTo>
                  <a:pt x="238" y="1316"/>
                </a:lnTo>
                <a:lnTo>
                  <a:pt x="238" y="1311"/>
                </a:lnTo>
                <a:lnTo>
                  <a:pt x="238" y="1300"/>
                </a:lnTo>
                <a:lnTo>
                  <a:pt x="243" y="1300"/>
                </a:lnTo>
                <a:lnTo>
                  <a:pt x="243" y="1295"/>
                </a:lnTo>
                <a:lnTo>
                  <a:pt x="243" y="1290"/>
                </a:lnTo>
                <a:lnTo>
                  <a:pt x="243" y="1285"/>
                </a:lnTo>
                <a:lnTo>
                  <a:pt x="248" y="1285"/>
                </a:lnTo>
                <a:lnTo>
                  <a:pt x="248" y="1279"/>
                </a:lnTo>
                <a:lnTo>
                  <a:pt x="248" y="1274"/>
                </a:lnTo>
                <a:lnTo>
                  <a:pt x="248" y="1269"/>
                </a:lnTo>
                <a:lnTo>
                  <a:pt x="248" y="1263"/>
                </a:lnTo>
                <a:lnTo>
                  <a:pt x="248" y="1258"/>
                </a:lnTo>
                <a:lnTo>
                  <a:pt x="254" y="1258"/>
                </a:lnTo>
                <a:lnTo>
                  <a:pt x="254" y="1253"/>
                </a:lnTo>
                <a:lnTo>
                  <a:pt x="259" y="1253"/>
                </a:lnTo>
                <a:lnTo>
                  <a:pt x="259" y="1242"/>
                </a:lnTo>
                <a:lnTo>
                  <a:pt x="259" y="1237"/>
                </a:lnTo>
                <a:lnTo>
                  <a:pt x="264" y="1237"/>
                </a:lnTo>
                <a:lnTo>
                  <a:pt x="264" y="1232"/>
                </a:lnTo>
                <a:lnTo>
                  <a:pt x="275" y="1232"/>
                </a:lnTo>
                <a:lnTo>
                  <a:pt x="275" y="1226"/>
                </a:lnTo>
                <a:lnTo>
                  <a:pt x="275" y="1221"/>
                </a:lnTo>
                <a:lnTo>
                  <a:pt x="280" y="1221"/>
                </a:lnTo>
                <a:lnTo>
                  <a:pt x="280" y="1216"/>
                </a:lnTo>
                <a:lnTo>
                  <a:pt x="280" y="1211"/>
                </a:lnTo>
                <a:lnTo>
                  <a:pt x="291" y="1211"/>
                </a:lnTo>
                <a:lnTo>
                  <a:pt x="291" y="1205"/>
                </a:lnTo>
                <a:lnTo>
                  <a:pt x="291" y="1200"/>
                </a:lnTo>
                <a:lnTo>
                  <a:pt x="291" y="1195"/>
                </a:lnTo>
                <a:lnTo>
                  <a:pt x="307" y="1195"/>
                </a:lnTo>
                <a:lnTo>
                  <a:pt x="307" y="1184"/>
                </a:lnTo>
                <a:lnTo>
                  <a:pt x="317" y="1184"/>
                </a:lnTo>
                <a:lnTo>
                  <a:pt x="317" y="1179"/>
                </a:lnTo>
                <a:lnTo>
                  <a:pt x="322" y="1179"/>
                </a:lnTo>
                <a:lnTo>
                  <a:pt x="322" y="1173"/>
                </a:lnTo>
                <a:lnTo>
                  <a:pt x="328" y="1173"/>
                </a:lnTo>
                <a:lnTo>
                  <a:pt x="328" y="1168"/>
                </a:lnTo>
                <a:lnTo>
                  <a:pt x="333" y="1168"/>
                </a:lnTo>
                <a:lnTo>
                  <a:pt x="333" y="1163"/>
                </a:lnTo>
                <a:lnTo>
                  <a:pt x="338" y="1163"/>
                </a:lnTo>
                <a:lnTo>
                  <a:pt x="338" y="1158"/>
                </a:lnTo>
                <a:lnTo>
                  <a:pt x="338" y="1152"/>
                </a:lnTo>
                <a:lnTo>
                  <a:pt x="344" y="1152"/>
                </a:lnTo>
                <a:lnTo>
                  <a:pt x="344" y="1147"/>
                </a:lnTo>
                <a:lnTo>
                  <a:pt x="354" y="1147"/>
                </a:lnTo>
                <a:lnTo>
                  <a:pt x="354" y="1142"/>
                </a:lnTo>
                <a:lnTo>
                  <a:pt x="359" y="1142"/>
                </a:lnTo>
                <a:lnTo>
                  <a:pt x="359" y="1136"/>
                </a:lnTo>
                <a:lnTo>
                  <a:pt x="359" y="1126"/>
                </a:lnTo>
                <a:lnTo>
                  <a:pt x="359" y="1121"/>
                </a:lnTo>
                <a:lnTo>
                  <a:pt x="365" y="1121"/>
                </a:lnTo>
                <a:lnTo>
                  <a:pt x="365" y="1115"/>
                </a:lnTo>
                <a:lnTo>
                  <a:pt x="365" y="1105"/>
                </a:lnTo>
                <a:lnTo>
                  <a:pt x="370" y="1105"/>
                </a:lnTo>
                <a:lnTo>
                  <a:pt x="370" y="1099"/>
                </a:lnTo>
                <a:lnTo>
                  <a:pt x="370" y="1094"/>
                </a:lnTo>
                <a:lnTo>
                  <a:pt x="370" y="1089"/>
                </a:lnTo>
                <a:lnTo>
                  <a:pt x="375" y="1089"/>
                </a:lnTo>
                <a:lnTo>
                  <a:pt x="375" y="1084"/>
                </a:lnTo>
                <a:lnTo>
                  <a:pt x="375" y="1078"/>
                </a:lnTo>
                <a:lnTo>
                  <a:pt x="381" y="1078"/>
                </a:lnTo>
                <a:lnTo>
                  <a:pt x="381" y="1068"/>
                </a:lnTo>
                <a:lnTo>
                  <a:pt x="386" y="1068"/>
                </a:lnTo>
                <a:lnTo>
                  <a:pt x="386" y="1062"/>
                </a:lnTo>
                <a:lnTo>
                  <a:pt x="396" y="1062"/>
                </a:lnTo>
                <a:lnTo>
                  <a:pt x="396" y="1057"/>
                </a:lnTo>
                <a:lnTo>
                  <a:pt x="396" y="1052"/>
                </a:lnTo>
                <a:lnTo>
                  <a:pt x="402" y="1052"/>
                </a:lnTo>
                <a:lnTo>
                  <a:pt x="402" y="1047"/>
                </a:lnTo>
                <a:lnTo>
                  <a:pt x="407" y="1047"/>
                </a:lnTo>
                <a:lnTo>
                  <a:pt x="407" y="1041"/>
                </a:lnTo>
                <a:lnTo>
                  <a:pt x="407" y="1036"/>
                </a:lnTo>
                <a:lnTo>
                  <a:pt x="412" y="1036"/>
                </a:lnTo>
                <a:lnTo>
                  <a:pt x="412" y="1031"/>
                </a:lnTo>
                <a:lnTo>
                  <a:pt x="418" y="1031"/>
                </a:lnTo>
                <a:lnTo>
                  <a:pt x="418" y="1025"/>
                </a:lnTo>
                <a:lnTo>
                  <a:pt x="423" y="1025"/>
                </a:lnTo>
                <a:lnTo>
                  <a:pt x="423" y="1020"/>
                </a:lnTo>
                <a:lnTo>
                  <a:pt x="439" y="1020"/>
                </a:lnTo>
                <a:lnTo>
                  <a:pt x="439" y="1004"/>
                </a:lnTo>
                <a:lnTo>
                  <a:pt x="444" y="1004"/>
                </a:lnTo>
                <a:lnTo>
                  <a:pt x="444" y="999"/>
                </a:lnTo>
                <a:lnTo>
                  <a:pt x="444" y="994"/>
                </a:lnTo>
                <a:lnTo>
                  <a:pt x="449" y="994"/>
                </a:lnTo>
                <a:lnTo>
                  <a:pt x="449" y="988"/>
                </a:lnTo>
                <a:lnTo>
                  <a:pt x="460" y="988"/>
                </a:lnTo>
                <a:lnTo>
                  <a:pt x="460" y="983"/>
                </a:lnTo>
                <a:lnTo>
                  <a:pt x="465" y="983"/>
                </a:lnTo>
                <a:lnTo>
                  <a:pt x="465" y="978"/>
                </a:lnTo>
                <a:lnTo>
                  <a:pt x="470" y="978"/>
                </a:lnTo>
                <a:lnTo>
                  <a:pt x="470" y="973"/>
                </a:lnTo>
                <a:lnTo>
                  <a:pt x="476" y="973"/>
                </a:lnTo>
                <a:lnTo>
                  <a:pt x="476" y="967"/>
                </a:lnTo>
                <a:lnTo>
                  <a:pt x="476" y="962"/>
                </a:lnTo>
                <a:lnTo>
                  <a:pt x="497" y="962"/>
                </a:lnTo>
                <a:lnTo>
                  <a:pt x="497" y="946"/>
                </a:lnTo>
                <a:lnTo>
                  <a:pt x="497" y="941"/>
                </a:lnTo>
                <a:lnTo>
                  <a:pt x="502" y="941"/>
                </a:lnTo>
                <a:lnTo>
                  <a:pt x="502" y="936"/>
                </a:lnTo>
                <a:lnTo>
                  <a:pt x="507" y="936"/>
                </a:lnTo>
                <a:lnTo>
                  <a:pt x="507" y="930"/>
                </a:lnTo>
                <a:lnTo>
                  <a:pt x="523" y="930"/>
                </a:lnTo>
                <a:lnTo>
                  <a:pt x="523" y="925"/>
                </a:lnTo>
                <a:lnTo>
                  <a:pt x="529" y="925"/>
                </a:lnTo>
                <a:lnTo>
                  <a:pt x="529" y="920"/>
                </a:lnTo>
                <a:lnTo>
                  <a:pt x="529" y="914"/>
                </a:lnTo>
                <a:lnTo>
                  <a:pt x="534" y="914"/>
                </a:lnTo>
                <a:lnTo>
                  <a:pt x="534" y="909"/>
                </a:lnTo>
                <a:lnTo>
                  <a:pt x="539" y="909"/>
                </a:lnTo>
                <a:lnTo>
                  <a:pt x="539" y="904"/>
                </a:lnTo>
                <a:lnTo>
                  <a:pt x="539" y="893"/>
                </a:lnTo>
                <a:lnTo>
                  <a:pt x="550" y="893"/>
                </a:lnTo>
                <a:lnTo>
                  <a:pt x="550" y="888"/>
                </a:lnTo>
                <a:lnTo>
                  <a:pt x="560" y="888"/>
                </a:lnTo>
                <a:lnTo>
                  <a:pt x="560" y="883"/>
                </a:lnTo>
                <a:lnTo>
                  <a:pt x="566" y="883"/>
                </a:lnTo>
                <a:lnTo>
                  <a:pt x="566" y="877"/>
                </a:lnTo>
                <a:lnTo>
                  <a:pt x="571" y="877"/>
                </a:lnTo>
                <a:lnTo>
                  <a:pt x="571" y="872"/>
                </a:lnTo>
                <a:lnTo>
                  <a:pt x="576" y="872"/>
                </a:lnTo>
                <a:lnTo>
                  <a:pt x="576" y="867"/>
                </a:lnTo>
                <a:lnTo>
                  <a:pt x="576" y="861"/>
                </a:lnTo>
                <a:lnTo>
                  <a:pt x="582" y="861"/>
                </a:lnTo>
                <a:lnTo>
                  <a:pt x="582" y="856"/>
                </a:lnTo>
                <a:lnTo>
                  <a:pt x="582" y="851"/>
                </a:lnTo>
                <a:lnTo>
                  <a:pt x="603" y="851"/>
                </a:lnTo>
                <a:lnTo>
                  <a:pt x="603" y="846"/>
                </a:lnTo>
                <a:lnTo>
                  <a:pt x="603" y="835"/>
                </a:lnTo>
                <a:lnTo>
                  <a:pt x="608" y="835"/>
                </a:lnTo>
                <a:lnTo>
                  <a:pt x="608" y="830"/>
                </a:lnTo>
                <a:lnTo>
                  <a:pt x="613" y="830"/>
                </a:lnTo>
                <a:lnTo>
                  <a:pt x="613" y="824"/>
                </a:lnTo>
                <a:lnTo>
                  <a:pt x="613" y="819"/>
                </a:lnTo>
                <a:lnTo>
                  <a:pt x="619" y="819"/>
                </a:lnTo>
                <a:lnTo>
                  <a:pt x="619" y="814"/>
                </a:lnTo>
                <a:lnTo>
                  <a:pt x="619" y="809"/>
                </a:lnTo>
                <a:lnTo>
                  <a:pt x="624" y="809"/>
                </a:lnTo>
                <a:lnTo>
                  <a:pt x="624" y="803"/>
                </a:lnTo>
                <a:lnTo>
                  <a:pt x="624" y="798"/>
                </a:lnTo>
                <a:lnTo>
                  <a:pt x="629" y="798"/>
                </a:lnTo>
                <a:lnTo>
                  <a:pt x="629" y="793"/>
                </a:lnTo>
                <a:lnTo>
                  <a:pt x="640" y="793"/>
                </a:lnTo>
                <a:lnTo>
                  <a:pt x="640" y="787"/>
                </a:lnTo>
                <a:lnTo>
                  <a:pt x="656" y="787"/>
                </a:lnTo>
                <a:lnTo>
                  <a:pt x="656" y="777"/>
                </a:lnTo>
                <a:lnTo>
                  <a:pt x="656" y="772"/>
                </a:lnTo>
                <a:lnTo>
                  <a:pt x="661" y="772"/>
                </a:lnTo>
                <a:lnTo>
                  <a:pt x="661" y="766"/>
                </a:lnTo>
                <a:lnTo>
                  <a:pt x="661" y="761"/>
                </a:lnTo>
                <a:lnTo>
                  <a:pt x="666" y="761"/>
                </a:lnTo>
                <a:lnTo>
                  <a:pt x="666" y="756"/>
                </a:lnTo>
                <a:lnTo>
                  <a:pt x="677" y="756"/>
                </a:lnTo>
                <a:lnTo>
                  <a:pt x="677" y="750"/>
                </a:lnTo>
                <a:lnTo>
                  <a:pt x="677" y="745"/>
                </a:lnTo>
                <a:lnTo>
                  <a:pt x="687" y="745"/>
                </a:lnTo>
                <a:lnTo>
                  <a:pt x="687" y="740"/>
                </a:lnTo>
                <a:lnTo>
                  <a:pt x="693" y="740"/>
                </a:lnTo>
                <a:lnTo>
                  <a:pt x="693" y="735"/>
                </a:lnTo>
                <a:lnTo>
                  <a:pt x="698" y="735"/>
                </a:lnTo>
                <a:lnTo>
                  <a:pt x="698" y="729"/>
                </a:lnTo>
                <a:lnTo>
                  <a:pt x="703" y="729"/>
                </a:lnTo>
                <a:lnTo>
                  <a:pt x="703" y="719"/>
                </a:lnTo>
                <a:lnTo>
                  <a:pt x="703" y="713"/>
                </a:lnTo>
                <a:lnTo>
                  <a:pt x="708" y="713"/>
                </a:lnTo>
                <a:lnTo>
                  <a:pt x="708" y="708"/>
                </a:lnTo>
                <a:lnTo>
                  <a:pt x="708" y="703"/>
                </a:lnTo>
                <a:lnTo>
                  <a:pt x="714" y="703"/>
                </a:lnTo>
                <a:lnTo>
                  <a:pt x="714" y="698"/>
                </a:lnTo>
                <a:lnTo>
                  <a:pt x="719" y="698"/>
                </a:lnTo>
                <a:lnTo>
                  <a:pt x="719" y="692"/>
                </a:lnTo>
                <a:lnTo>
                  <a:pt x="724" y="692"/>
                </a:lnTo>
                <a:lnTo>
                  <a:pt x="724" y="687"/>
                </a:lnTo>
                <a:lnTo>
                  <a:pt x="724" y="682"/>
                </a:lnTo>
                <a:lnTo>
                  <a:pt x="730" y="682"/>
                </a:lnTo>
                <a:lnTo>
                  <a:pt x="730" y="676"/>
                </a:lnTo>
                <a:lnTo>
                  <a:pt x="735" y="676"/>
                </a:lnTo>
                <a:lnTo>
                  <a:pt x="735" y="666"/>
                </a:lnTo>
                <a:lnTo>
                  <a:pt x="756" y="666"/>
                </a:lnTo>
                <a:lnTo>
                  <a:pt x="756" y="661"/>
                </a:lnTo>
                <a:lnTo>
                  <a:pt x="761" y="661"/>
                </a:lnTo>
                <a:lnTo>
                  <a:pt x="761" y="655"/>
                </a:lnTo>
                <a:lnTo>
                  <a:pt x="772" y="655"/>
                </a:lnTo>
                <a:lnTo>
                  <a:pt x="772" y="650"/>
                </a:lnTo>
                <a:lnTo>
                  <a:pt x="793" y="650"/>
                </a:lnTo>
                <a:lnTo>
                  <a:pt x="793" y="639"/>
                </a:lnTo>
                <a:lnTo>
                  <a:pt x="798" y="639"/>
                </a:lnTo>
                <a:lnTo>
                  <a:pt x="798" y="634"/>
                </a:lnTo>
                <a:lnTo>
                  <a:pt x="814" y="634"/>
                </a:lnTo>
                <a:lnTo>
                  <a:pt x="814" y="629"/>
                </a:lnTo>
                <a:lnTo>
                  <a:pt x="820" y="629"/>
                </a:lnTo>
                <a:lnTo>
                  <a:pt x="820" y="624"/>
                </a:lnTo>
                <a:lnTo>
                  <a:pt x="825" y="624"/>
                </a:lnTo>
                <a:lnTo>
                  <a:pt x="825" y="608"/>
                </a:lnTo>
                <a:lnTo>
                  <a:pt x="830" y="608"/>
                </a:lnTo>
                <a:lnTo>
                  <a:pt x="830" y="602"/>
                </a:lnTo>
                <a:lnTo>
                  <a:pt x="846" y="602"/>
                </a:lnTo>
                <a:lnTo>
                  <a:pt x="846" y="597"/>
                </a:lnTo>
                <a:lnTo>
                  <a:pt x="857" y="597"/>
                </a:lnTo>
                <a:lnTo>
                  <a:pt x="857" y="592"/>
                </a:lnTo>
                <a:lnTo>
                  <a:pt x="862" y="592"/>
                </a:lnTo>
                <a:lnTo>
                  <a:pt x="862" y="587"/>
                </a:lnTo>
                <a:lnTo>
                  <a:pt x="867" y="587"/>
                </a:lnTo>
                <a:lnTo>
                  <a:pt x="867" y="581"/>
                </a:lnTo>
                <a:lnTo>
                  <a:pt x="878" y="581"/>
                </a:lnTo>
                <a:lnTo>
                  <a:pt x="878" y="576"/>
                </a:lnTo>
                <a:lnTo>
                  <a:pt x="883" y="576"/>
                </a:lnTo>
                <a:lnTo>
                  <a:pt x="883" y="571"/>
                </a:lnTo>
                <a:lnTo>
                  <a:pt x="894" y="571"/>
                </a:lnTo>
                <a:lnTo>
                  <a:pt x="894" y="565"/>
                </a:lnTo>
                <a:lnTo>
                  <a:pt x="894" y="555"/>
                </a:lnTo>
                <a:lnTo>
                  <a:pt x="904" y="555"/>
                </a:lnTo>
                <a:lnTo>
                  <a:pt x="904" y="549"/>
                </a:lnTo>
                <a:lnTo>
                  <a:pt x="909" y="549"/>
                </a:lnTo>
                <a:lnTo>
                  <a:pt x="909" y="544"/>
                </a:lnTo>
                <a:lnTo>
                  <a:pt x="915" y="544"/>
                </a:lnTo>
                <a:lnTo>
                  <a:pt x="915" y="539"/>
                </a:lnTo>
                <a:lnTo>
                  <a:pt x="920" y="539"/>
                </a:lnTo>
                <a:lnTo>
                  <a:pt x="920" y="534"/>
                </a:lnTo>
                <a:lnTo>
                  <a:pt x="925" y="534"/>
                </a:lnTo>
                <a:lnTo>
                  <a:pt x="925" y="528"/>
                </a:lnTo>
                <a:lnTo>
                  <a:pt x="941" y="528"/>
                </a:lnTo>
                <a:lnTo>
                  <a:pt x="941" y="523"/>
                </a:lnTo>
                <a:lnTo>
                  <a:pt x="941" y="518"/>
                </a:lnTo>
                <a:lnTo>
                  <a:pt x="957" y="518"/>
                </a:lnTo>
                <a:lnTo>
                  <a:pt x="957" y="512"/>
                </a:lnTo>
                <a:lnTo>
                  <a:pt x="957" y="502"/>
                </a:lnTo>
                <a:lnTo>
                  <a:pt x="968" y="502"/>
                </a:lnTo>
                <a:lnTo>
                  <a:pt x="968" y="497"/>
                </a:lnTo>
                <a:lnTo>
                  <a:pt x="968" y="491"/>
                </a:lnTo>
                <a:lnTo>
                  <a:pt x="968" y="486"/>
                </a:lnTo>
                <a:lnTo>
                  <a:pt x="973" y="486"/>
                </a:lnTo>
                <a:lnTo>
                  <a:pt x="973" y="481"/>
                </a:lnTo>
                <a:lnTo>
                  <a:pt x="978" y="481"/>
                </a:lnTo>
                <a:lnTo>
                  <a:pt x="978" y="475"/>
                </a:lnTo>
                <a:lnTo>
                  <a:pt x="983" y="475"/>
                </a:lnTo>
                <a:lnTo>
                  <a:pt x="983" y="470"/>
                </a:lnTo>
                <a:lnTo>
                  <a:pt x="999" y="470"/>
                </a:lnTo>
                <a:lnTo>
                  <a:pt x="999" y="465"/>
                </a:lnTo>
                <a:lnTo>
                  <a:pt x="1020" y="465"/>
                </a:lnTo>
                <a:lnTo>
                  <a:pt x="1020" y="460"/>
                </a:lnTo>
                <a:lnTo>
                  <a:pt x="1031" y="460"/>
                </a:lnTo>
                <a:lnTo>
                  <a:pt x="1031" y="449"/>
                </a:lnTo>
                <a:lnTo>
                  <a:pt x="1068" y="449"/>
                </a:lnTo>
                <a:lnTo>
                  <a:pt x="1068" y="444"/>
                </a:lnTo>
                <a:lnTo>
                  <a:pt x="1094" y="444"/>
                </a:lnTo>
                <a:lnTo>
                  <a:pt x="1094" y="438"/>
                </a:lnTo>
                <a:lnTo>
                  <a:pt x="1094" y="433"/>
                </a:lnTo>
                <a:lnTo>
                  <a:pt x="1110" y="433"/>
                </a:lnTo>
                <a:lnTo>
                  <a:pt x="1110" y="428"/>
                </a:lnTo>
                <a:lnTo>
                  <a:pt x="1121" y="428"/>
                </a:lnTo>
                <a:lnTo>
                  <a:pt x="1121" y="423"/>
                </a:lnTo>
                <a:lnTo>
                  <a:pt x="1126" y="423"/>
                </a:lnTo>
                <a:lnTo>
                  <a:pt x="1126" y="417"/>
                </a:lnTo>
                <a:lnTo>
                  <a:pt x="1147" y="417"/>
                </a:lnTo>
                <a:lnTo>
                  <a:pt x="1147" y="412"/>
                </a:lnTo>
                <a:lnTo>
                  <a:pt x="1153" y="412"/>
                </a:lnTo>
                <a:lnTo>
                  <a:pt x="1153" y="407"/>
                </a:lnTo>
                <a:lnTo>
                  <a:pt x="1200" y="407"/>
                </a:lnTo>
                <a:lnTo>
                  <a:pt x="1200" y="396"/>
                </a:lnTo>
                <a:lnTo>
                  <a:pt x="1211" y="396"/>
                </a:lnTo>
                <a:lnTo>
                  <a:pt x="1211" y="386"/>
                </a:lnTo>
                <a:lnTo>
                  <a:pt x="1216" y="386"/>
                </a:lnTo>
                <a:lnTo>
                  <a:pt x="1216" y="380"/>
                </a:lnTo>
                <a:lnTo>
                  <a:pt x="1221" y="380"/>
                </a:lnTo>
                <a:lnTo>
                  <a:pt x="1221" y="375"/>
                </a:lnTo>
                <a:lnTo>
                  <a:pt x="1258" y="375"/>
                </a:lnTo>
                <a:lnTo>
                  <a:pt x="1258" y="370"/>
                </a:lnTo>
                <a:lnTo>
                  <a:pt x="1264" y="370"/>
                </a:lnTo>
                <a:lnTo>
                  <a:pt x="1264" y="364"/>
                </a:lnTo>
                <a:lnTo>
                  <a:pt x="1295" y="364"/>
                </a:lnTo>
                <a:lnTo>
                  <a:pt x="1295" y="359"/>
                </a:lnTo>
                <a:lnTo>
                  <a:pt x="1295" y="354"/>
                </a:lnTo>
                <a:lnTo>
                  <a:pt x="1348" y="354"/>
                </a:lnTo>
                <a:lnTo>
                  <a:pt x="1348" y="343"/>
                </a:lnTo>
                <a:lnTo>
                  <a:pt x="1359" y="343"/>
                </a:lnTo>
                <a:lnTo>
                  <a:pt x="1359" y="338"/>
                </a:lnTo>
                <a:lnTo>
                  <a:pt x="1369" y="338"/>
                </a:lnTo>
                <a:lnTo>
                  <a:pt x="1369" y="333"/>
                </a:lnTo>
                <a:lnTo>
                  <a:pt x="1380" y="333"/>
                </a:lnTo>
                <a:lnTo>
                  <a:pt x="1380" y="327"/>
                </a:lnTo>
                <a:lnTo>
                  <a:pt x="1385" y="327"/>
                </a:lnTo>
                <a:lnTo>
                  <a:pt x="1385" y="322"/>
                </a:lnTo>
                <a:lnTo>
                  <a:pt x="1401" y="322"/>
                </a:lnTo>
                <a:lnTo>
                  <a:pt x="1401" y="317"/>
                </a:lnTo>
                <a:lnTo>
                  <a:pt x="1407" y="317"/>
                </a:lnTo>
                <a:lnTo>
                  <a:pt x="1407" y="312"/>
                </a:lnTo>
                <a:lnTo>
                  <a:pt x="1422" y="312"/>
                </a:lnTo>
                <a:lnTo>
                  <a:pt x="1422" y="301"/>
                </a:lnTo>
                <a:lnTo>
                  <a:pt x="1444" y="301"/>
                </a:lnTo>
                <a:lnTo>
                  <a:pt x="1444" y="290"/>
                </a:lnTo>
                <a:lnTo>
                  <a:pt x="1444" y="285"/>
                </a:lnTo>
                <a:lnTo>
                  <a:pt x="1444" y="280"/>
                </a:lnTo>
                <a:lnTo>
                  <a:pt x="1449" y="280"/>
                </a:lnTo>
                <a:lnTo>
                  <a:pt x="1449" y="275"/>
                </a:lnTo>
                <a:lnTo>
                  <a:pt x="1459" y="275"/>
                </a:lnTo>
                <a:lnTo>
                  <a:pt x="1459" y="269"/>
                </a:lnTo>
                <a:lnTo>
                  <a:pt x="1496" y="269"/>
                </a:lnTo>
                <a:lnTo>
                  <a:pt x="1496" y="264"/>
                </a:lnTo>
                <a:lnTo>
                  <a:pt x="1518" y="264"/>
                </a:lnTo>
                <a:lnTo>
                  <a:pt x="1518" y="259"/>
                </a:lnTo>
                <a:lnTo>
                  <a:pt x="1549" y="259"/>
                </a:lnTo>
                <a:lnTo>
                  <a:pt x="1549" y="253"/>
                </a:lnTo>
                <a:lnTo>
                  <a:pt x="1565" y="253"/>
                </a:lnTo>
                <a:lnTo>
                  <a:pt x="1565" y="243"/>
                </a:lnTo>
                <a:lnTo>
                  <a:pt x="1618" y="243"/>
                </a:lnTo>
                <a:lnTo>
                  <a:pt x="1618" y="237"/>
                </a:lnTo>
                <a:lnTo>
                  <a:pt x="1650" y="237"/>
                </a:lnTo>
                <a:lnTo>
                  <a:pt x="1650" y="232"/>
                </a:lnTo>
                <a:lnTo>
                  <a:pt x="1660" y="232"/>
                </a:lnTo>
                <a:lnTo>
                  <a:pt x="1660" y="227"/>
                </a:lnTo>
                <a:lnTo>
                  <a:pt x="1676" y="227"/>
                </a:lnTo>
                <a:lnTo>
                  <a:pt x="1676" y="222"/>
                </a:lnTo>
                <a:lnTo>
                  <a:pt x="1681" y="222"/>
                </a:lnTo>
                <a:lnTo>
                  <a:pt x="1681" y="216"/>
                </a:lnTo>
                <a:lnTo>
                  <a:pt x="1681" y="211"/>
                </a:lnTo>
                <a:lnTo>
                  <a:pt x="1713" y="211"/>
                </a:lnTo>
                <a:lnTo>
                  <a:pt x="1713" y="206"/>
                </a:lnTo>
                <a:lnTo>
                  <a:pt x="1729" y="206"/>
                </a:lnTo>
                <a:lnTo>
                  <a:pt x="1729" y="200"/>
                </a:lnTo>
                <a:lnTo>
                  <a:pt x="1750" y="200"/>
                </a:lnTo>
                <a:lnTo>
                  <a:pt x="1750" y="190"/>
                </a:lnTo>
                <a:lnTo>
                  <a:pt x="1766" y="190"/>
                </a:lnTo>
                <a:lnTo>
                  <a:pt x="1766" y="185"/>
                </a:lnTo>
                <a:lnTo>
                  <a:pt x="1798" y="185"/>
                </a:lnTo>
                <a:lnTo>
                  <a:pt x="1798" y="179"/>
                </a:lnTo>
                <a:lnTo>
                  <a:pt x="1819" y="179"/>
                </a:lnTo>
                <a:lnTo>
                  <a:pt x="1819" y="174"/>
                </a:lnTo>
                <a:lnTo>
                  <a:pt x="1851" y="174"/>
                </a:lnTo>
                <a:lnTo>
                  <a:pt x="1851" y="169"/>
                </a:lnTo>
                <a:lnTo>
                  <a:pt x="1877" y="169"/>
                </a:lnTo>
                <a:lnTo>
                  <a:pt x="1877" y="163"/>
                </a:lnTo>
                <a:lnTo>
                  <a:pt x="1893" y="163"/>
                </a:lnTo>
                <a:lnTo>
                  <a:pt x="1893" y="158"/>
                </a:lnTo>
                <a:lnTo>
                  <a:pt x="1893" y="153"/>
                </a:lnTo>
                <a:lnTo>
                  <a:pt x="1898" y="153"/>
                </a:lnTo>
                <a:lnTo>
                  <a:pt x="1898" y="142"/>
                </a:lnTo>
                <a:lnTo>
                  <a:pt x="1898" y="137"/>
                </a:lnTo>
                <a:lnTo>
                  <a:pt x="1919" y="137"/>
                </a:lnTo>
                <a:lnTo>
                  <a:pt x="1919" y="132"/>
                </a:lnTo>
                <a:lnTo>
                  <a:pt x="2004" y="132"/>
                </a:lnTo>
                <a:lnTo>
                  <a:pt x="2004" y="126"/>
                </a:lnTo>
                <a:lnTo>
                  <a:pt x="2057" y="126"/>
                </a:lnTo>
                <a:lnTo>
                  <a:pt x="2057" y="121"/>
                </a:lnTo>
                <a:lnTo>
                  <a:pt x="2073" y="121"/>
                </a:lnTo>
                <a:lnTo>
                  <a:pt x="2073" y="116"/>
                </a:lnTo>
                <a:lnTo>
                  <a:pt x="2136" y="116"/>
                </a:lnTo>
                <a:lnTo>
                  <a:pt x="2136" y="105"/>
                </a:lnTo>
                <a:lnTo>
                  <a:pt x="2142" y="105"/>
                </a:lnTo>
                <a:lnTo>
                  <a:pt x="2142" y="100"/>
                </a:lnTo>
                <a:lnTo>
                  <a:pt x="2168" y="100"/>
                </a:lnTo>
                <a:lnTo>
                  <a:pt x="2168" y="95"/>
                </a:lnTo>
                <a:lnTo>
                  <a:pt x="2237" y="95"/>
                </a:lnTo>
                <a:lnTo>
                  <a:pt x="2237" y="89"/>
                </a:lnTo>
                <a:lnTo>
                  <a:pt x="2242" y="89"/>
                </a:lnTo>
                <a:lnTo>
                  <a:pt x="2242" y="84"/>
                </a:lnTo>
                <a:lnTo>
                  <a:pt x="2242" y="79"/>
                </a:lnTo>
                <a:lnTo>
                  <a:pt x="2268" y="79"/>
                </a:lnTo>
                <a:lnTo>
                  <a:pt x="2268" y="68"/>
                </a:lnTo>
                <a:lnTo>
                  <a:pt x="2300" y="68"/>
                </a:lnTo>
                <a:lnTo>
                  <a:pt x="2300" y="63"/>
                </a:lnTo>
                <a:lnTo>
                  <a:pt x="2348" y="63"/>
                </a:lnTo>
                <a:lnTo>
                  <a:pt x="2348" y="58"/>
                </a:lnTo>
                <a:lnTo>
                  <a:pt x="2549" y="58"/>
                </a:lnTo>
                <a:lnTo>
                  <a:pt x="2549" y="52"/>
                </a:lnTo>
                <a:lnTo>
                  <a:pt x="2559" y="52"/>
                </a:lnTo>
                <a:lnTo>
                  <a:pt x="2559" y="42"/>
                </a:lnTo>
                <a:lnTo>
                  <a:pt x="2575" y="42"/>
                </a:lnTo>
                <a:lnTo>
                  <a:pt x="2575" y="37"/>
                </a:lnTo>
                <a:lnTo>
                  <a:pt x="2660" y="37"/>
                </a:lnTo>
                <a:lnTo>
                  <a:pt x="2660" y="31"/>
                </a:lnTo>
                <a:lnTo>
                  <a:pt x="2697" y="31"/>
                </a:lnTo>
                <a:lnTo>
                  <a:pt x="2697" y="21"/>
                </a:lnTo>
                <a:lnTo>
                  <a:pt x="2840" y="21"/>
                </a:lnTo>
                <a:lnTo>
                  <a:pt x="2840" y="15"/>
                </a:lnTo>
                <a:lnTo>
                  <a:pt x="3173" y="15"/>
                </a:lnTo>
                <a:lnTo>
                  <a:pt x="3173" y="0"/>
                </a:lnTo>
                <a:lnTo>
                  <a:pt x="3908" y="0"/>
                </a:lnTo>
              </a:path>
            </a:pathLst>
          </a:custGeom>
          <a:noFill/>
          <a:ln w="28575">
            <a:solidFill>
              <a:srgbClr val="FF00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a:solidFill>
                <a:srgbClr val="000000"/>
              </a:solidFill>
            </a:endParaRPr>
          </a:p>
        </p:txBody>
      </p:sp>
      <p:sp>
        <p:nvSpPr>
          <p:cNvPr id="48" name="Rectangle 51"/>
          <p:cNvSpPr>
            <a:spLocks noChangeArrowheads="1"/>
          </p:cNvSpPr>
          <p:nvPr/>
        </p:nvSpPr>
        <p:spPr bwMode="auto">
          <a:xfrm>
            <a:off x="409789" y="5752271"/>
            <a:ext cx="1218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O</a:t>
            </a:r>
            <a:endParaRPr lang="en-US" altLang="de-DE">
              <a:latin typeface="Calibri" pitchFamily="34" charset="0"/>
            </a:endParaRPr>
          </a:p>
        </p:txBody>
      </p:sp>
      <p:sp>
        <p:nvSpPr>
          <p:cNvPr id="49" name="Line 52"/>
          <p:cNvSpPr>
            <a:spLocks noChangeShapeType="1"/>
          </p:cNvSpPr>
          <p:nvPr/>
        </p:nvSpPr>
        <p:spPr bwMode="auto">
          <a:xfrm>
            <a:off x="377671" y="5936237"/>
            <a:ext cx="273771" cy="1384"/>
          </a:xfrm>
          <a:prstGeom prst="line">
            <a:avLst/>
          </a:prstGeom>
          <a:noFill/>
          <a:ln w="5">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0" name="Rectangle 53"/>
          <p:cNvSpPr>
            <a:spLocks noChangeArrowheads="1"/>
          </p:cNvSpPr>
          <p:nvPr/>
        </p:nvSpPr>
        <p:spPr bwMode="auto">
          <a:xfrm>
            <a:off x="818151" y="5752271"/>
            <a:ext cx="118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N</a:t>
            </a:r>
            <a:endParaRPr lang="en-US" altLang="de-DE">
              <a:latin typeface="Calibri" pitchFamily="34" charset="0"/>
            </a:endParaRPr>
          </a:p>
        </p:txBody>
      </p:sp>
      <p:sp>
        <p:nvSpPr>
          <p:cNvPr id="51" name="Line 54"/>
          <p:cNvSpPr>
            <a:spLocks noChangeShapeType="1"/>
          </p:cNvSpPr>
          <p:nvPr/>
        </p:nvSpPr>
        <p:spPr bwMode="auto">
          <a:xfrm>
            <a:off x="781445" y="5936237"/>
            <a:ext cx="275300" cy="1384"/>
          </a:xfrm>
          <a:prstGeom prst="line">
            <a:avLst/>
          </a:prstGeom>
          <a:noFill/>
          <a:ln w="5">
            <a:solidFill>
              <a:srgbClr val="000028"/>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52" name="Rectangle 55"/>
          <p:cNvSpPr>
            <a:spLocks noChangeArrowheads="1"/>
          </p:cNvSpPr>
          <p:nvPr/>
        </p:nvSpPr>
        <p:spPr bwMode="auto">
          <a:xfrm>
            <a:off x="1637934" y="5752271"/>
            <a:ext cx="20388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Number of patients at risk :</a:t>
            </a:r>
            <a:endParaRPr lang="en-US" altLang="de-DE">
              <a:latin typeface="Calibri" pitchFamily="34" charset="0"/>
            </a:endParaRPr>
          </a:p>
        </p:txBody>
      </p:sp>
      <p:sp>
        <p:nvSpPr>
          <p:cNvPr id="54" name="Rectangle 58"/>
          <p:cNvSpPr>
            <a:spLocks noChangeArrowheads="1"/>
          </p:cNvSpPr>
          <p:nvPr/>
        </p:nvSpPr>
        <p:spPr bwMode="auto">
          <a:xfrm>
            <a:off x="331788" y="5956984"/>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275</a:t>
            </a:r>
            <a:endParaRPr lang="en-US" altLang="de-DE">
              <a:latin typeface="Calibri" pitchFamily="34" charset="0"/>
            </a:endParaRPr>
          </a:p>
        </p:txBody>
      </p:sp>
      <p:sp>
        <p:nvSpPr>
          <p:cNvPr id="55" name="Rectangle 59"/>
          <p:cNvSpPr>
            <a:spLocks noChangeArrowheads="1"/>
          </p:cNvSpPr>
          <p:nvPr/>
        </p:nvSpPr>
        <p:spPr bwMode="auto">
          <a:xfrm>
            <a:off x="737090" y="5956984"/>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493</a:t>
            </a:r>
            <a:endParaRPr lang="en-US" altLang="de-DE">
              <a:latin typeface="Calibri" pitchFamily="34" charset="0"/>
            </a:endParaRPr>
          </a:p>
        </p:txBody>
      </p:sp>
      <p:sp>
        <p:nvSpPr>
          <p:cNvPr id="56" name="Rectangle 60"/>
          <p:cNvSpPr>
            <a:spLocks noChangeArrowheads="1"/>
          </p:cNvSpPr>
          <p:nvPr/>
        </p:nvSpPr>
        <p:spPr bwMode="auto">
          <a:xfrm>
            <a:off x="1455929" y="5956984"/>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326</a:t>
            </a:r>
            <a:endParaRPr lang="en-US" altLang="de-DE">
              <a:latin typeface="Calibri" pitchFamily="34" charset="0"/>
            </a:endParaRPr>
          </a:p>
        </p:txBody>
      </p:sp>
      <p:sp>
        <p:nvSpPr>
          <p:cNvPr id="57" name="Rectangle 61"/>
          <p:cNvSpPr>
            <a:spLocks noChangeArrowheads="1"/>
          </p:cNvSpPr>
          <p:nvPr/>
        </p:nvSpPr>
        <p:spPr bwMode="auto">
          <a:xfrm>
            <a:off x="2176298" y="5956984"/>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199</a:t>
            </a:r>
            <a:endParaRPr lang="en-US" altLang="de-DE">
              <a:latin typeface="Calibri" pitchFamily="34" charset="0"/>
            </a:endParaRPr>
          </a:p>
        </p:txBody>
      </p:sp>
      <p:sp>
        <p:nvSpPr>
          <p:cNvPr id="58" name="Rectangle 62"/>
          <p:cNvSpPr>
            <a:spLocks noChangeArrowheads="1"/>
          </p:cNvSpPr>
          <p:nvPr/>
        </p:nvSpPr>
        <p:spPr bwMode="auto">
          <a:xfrm>
            <a:off x="2896666" y="5956984"/>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129</a:t>
            </a:r>
            <a:endParaRPr lang="en-US" altLang="de-DE">
              <a:latin typeface="Calibri" pitchFamily="34" charset="0"/>
            </a:endParaRPr>
          </a:p>
        </p:txBody>
      </p:sp>
      <p:sp>
        <p:nvSpPr>
          <p:cNvPr id="59" name="Rectangle 63"/>
          <p:cNvSpPr>
            <a:spLocks noChangeArrowheads="1"/>
          </p:cNvSpPr>
          <p:nvPr/>
        </p:nvSpPr>
        <p:spPr bwMode="auto">
          <a:xfrm>
            <a:off x="3664449" y="5956984"/>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76</a:t>
            </a:r>
            <a:endParaRPr lang="en-US" altLang="de-DE">
              <a:latin typeface="Calibri" pitchFamily="34" charset="0"/>
            </a:endParaRPr>
          </a:p>
        </p:txBody>
      </p:sp>
      <p:sp>
        <p:nvSpPr>
          <p:cNvPr id="60" name="Rectangle 64"/>
          <p:cNvSpPr>
            <a:spLocks noChangeArrowheads="1"/>
          </p:cNvSpPr>
          <p:nvPr/>
        </p:nvSpPr>
        <p:spPr bwMode="auto">
          <a:xfrm>
            <a:off x="4377169" y="5956984"/>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38</a:t>
            </a:r>
            <a:endParaRPr lang="en-US" altLang="de-DE">
              <a:latin typeface="Calibri" pitchFamily="34" charset="0"/>
            </a:endParaRPr>
          </a:p>
        </p:txBody>
      </p:sp>
      <p:sp>
        <p:nvSpPr>
          <p:cNvPr id="61" name="Rectangle 65"/>
          <p:cNvSpPr>
            <a:spLocks noChangeArrowheads="1"/>
          </p:cNvSpPr>
          <p:nvPr/>
        </p:nvSpPr>
        <p:spPr bwMode="auto">
          <a:xfrm>
            <a:off x="5096008" y="5956984"/>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14</a:t>
            </a:r>
            <a:endParaRPr lang="en-US" altLang="de-DE">
              <a:latin typeface="Calibri" pitchFamily="34" charset="0"/>
            </a:endParaRPr>
          </a:p>
        </p:txBody>
      </p:sp>
      <p:sp>
        <p:nvSpPr>
          <p:cNvPr id="62" name="Rectangle 66"/>
          <p:cNvSpPr>
            <a:spLocks noChangeArrowheads="1"/>
          </p:cNvSpPr>
          <p:nvPr/>
        </p:nvSpPr>
        <p:spPr bwMode="auto">
          <a:xfrm>
            <a:off x="5860730" y="5956984"/>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7</a:t>
            </a:r>
            <a:endParaRPr lang="en-US" altLang="de-DE">
              <a:latin typeface="Calibri" pitchFamily="34" charset="0"/>
            </a:endParaRPr>
          </a:p>
        </p:txBody>
      </p:sp>
      <p:sp>
        <p:nvSpPr>
          <p:cNvPr id="63" name="Rectangle 67"/>
          <p:cNvSpPr>
            <a:spLocks noChangeArrowheads="1"/>
          </p:cNvSpPr>
          <p:nvPr/>
        </p:nvSpPr>
        <p:spPr bwMode="auto">
          <a:xfrm>
            <a:off x="6581099" y="5956984"/>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1</a:t>
            </a:r>
            <a:endParaRPr lang="en-US" altLang="de-DE">
              <a:latin typeface="Calibri" pitchFamily="34" charset="0"/>
            </a:endParaRPr>
          </a:p>
        </p:txBody>
      </p:sp>
      <p:sp>
        <p:nvSpPr>
          <p:cNvPr id="64" name="Line 68"/>
          <p:cNvSpPr>
            <a:spLocks noChangeShapeType="1"/>
          </p:cNvSpPr>
          <p:nvPr/>
        </p:nvSpPr>
        <p:spPr bwMode="auto">
          <a:xfrm>
            <a:off x="6928283" y="6030294"/>
            <a:ext cx="403773" cy="1384"/>
          </a:xfrm>
          <a:prstGeom prst="line">
            <a:avLst/>
          </a:prstGeom>
          <a:noFill/>
          <a:ln w="28575">
            <a:solidFill>
              <a:srgbClr val="FF00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CH"/>
          </a:p>
        </p:txBody>
      </p:sp>
      <p:sp>
        <p:nvSpPr>
          <p:cNvPr id="65" name="Rectangle 69"/>
          <p:cNvSpPr>
            <a:spLocks noChangeArrowheads="1"/>
          </p:cNvSpPr>
          <p:nvPr/>
        </p:nvSpPr>
        <p:spPr bwMode="auto">
          <a:xfrm>
            <a:off x="7413117" y="5956984"/>
            <a:ext cx="10056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1400" b="1">
                <a:latin typeface="Calibri" pitchFamily="34" charset="0"/>
              </a:rPr>
              <a:t>Deferred ADT</a:t>
            </a:r>
            <a:endParaRPr lang="en-US" altLang="de-DE">
              <a:latin typeface="Calibri" pitchFamily="34" charset="0"/>
            </a:endParaRPr>
          </a:p>
        </p:txBody>
      </p:sp>
      <p:sp>
        <p:nvSpPr>
          <p:cNvPr id="66" name="Right Brace 67"/>
          <p:cNvSpPr/>
          <p:nvPr/>
        </p:nvSpPr>
        <p:spPr bwMode="auto">
          <a:xfrm>
            <a:off x="6680200" y="1346201"/>
            <a:ext cx="234950" cy="1182688"/>
          </a:xfrm>
          <a:prstGeom prst="rightBrace">
            <a:avLst/>
          </a:prstGeom>
          <a:ln w="28575">
            <a:solidFill>
              <a:srgbClr val="00FF00"/>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67" name="Right Brace 68"/>
          <p:cNvSpPr/>
          <p:nvPr/>
        </p:nvSpPr>
        <p:spPr bwMode="auto">
          <a:xfrm>
            <a:off x="6737350" y="2555876"/>
            <a:ext cx="138113" cy="123825"/>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68" name="Right Brace 69"/>
          <p:cNvSpPr/>
          <p:nvPr/>
        </p:nvSpPr>
        <p:spPr bwMode="auto">
          <a:xfrm>
            <a:off x="6738938" y="2687639"/>
            <a:ext cx="138112" cy="173037"/>
          </a:xfrm>
          <a:prstGeom prst="righ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69" name="Right Brace 70"/>
          <p:cNvSpPr/>
          <p:nvPr/>
        </p:nvSpPr>
        <p:spPr bwMode="auto">
          <a:xfrm>
            <a:off x="6743700" y="2852739"/>
            <a:ext cx="138113" cy="173037"/>
          </a:xfrm>
          <a:prstGeom prst="righ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70" name="TextBox 78"/>
          <p:cNvSpPr txBox="1">
            <a:spLocks noChangeArrowheads="1"/>
          </p:cNvSpPr>
          <p:nvPr/>
        </p:nvSpPr>
        <p:spPr bwMode="auto">
          <a:xfrm>
            <a:off x="3886214" y="1533533"/>
            <a:ext cx="27530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de-DE" sz="2400" b="1" dirty="0">
                <a:solidFill>
                  <a:srgbClr val="00FF00"/>
                </a:solidFill>
                <a:latin typeface="Calibri" pitchFamily="34" charset="0"/>
              </a:rPr>
              <a:t>Died without ever </a:t>
            </a:r>
            <a:br>
              <a:rPr lang="en-US" altLang="de-DE" sz="2400" b="1" dirty="0">
                <a:solidFill>
                  <a:srgbClr val="00FF00"/>
                </a:solidFill>
                <a:latin typeface="Calibri" pitchFamily="34" charset="0"/>
              </a:rPr>
            </a:br>
            <a:r>
              <a:rPr lang="en-US" altLang="de-DE" sz="2400" b="1" dirty="0">
                <a:solidFill>
                  <a:srgbClr val="00FF00"/>
                </a:solidFill>
                <a:latin typeface="Calibri" pitchFamily="34" charset="0"/>
              </a:rPr>
              <a:t>needing ADT </a:t>
            </a:r>
            <a:r>
              <a:rPr lang="en-US" altLang="de-DE" sz="2400" b="1" dirty="0" smtClean="0">
                <a:solidFill>
                  <a:srgbClr val="00FF00"/>
                </a:solidFill>
                <a:latin typeface="Calibri" pitchFamily="34" charset="0"/>
              </a:rPr>
              <a:t>31%</a:t>
            </a:r>
            <a:endParaRPr lang="en-US" altLang="de-DE" sz="2400" b="1" dirty="0">
              <a:solidFill>
                <a:srgbClr val="00FF00"/>
              </a:solidFill>
              <a:latin typeface="Calibri" pitchFamily="34" charset="0"/>
            </a:endParaRPr>
          </a:p>
        </p:txBody>
      </p:sp>
      <p:sp>
        <p:nvSpPr>
          <p:cNvPr id="71" name="TextBox 79"/>
          <p:cNvSpPr txBox="1">
            <a:spLocks noChangeArrowheads="1"/>
          </p:cNvSpPr>
          <p:nvPr/>
        </p:nvSpPr>
        <p:spPr bwMode="auto">
          <a:xfrm>
            <a:off x="3404435" y="2456612"/>
            <a:ext cx="3165973" cy="37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de-DE" b="1" dirty="0">
                <a:solidFill>
                  <a:srgbClr val="0070C0"/>
                </a:solidFill>
                <a:latin typeface="Calibri" pitchFamily="34" charset="0"/>
              </a:rPr>
              <a:t>No need yet </a:t>
            </a:r>
            <a:r>
              <a:rPr lang="en-US" altLang="de-DE" b="1" dirty="0" smtClean="0">
                <a:solidFill>
                  <a:srgbClr val="0070C0"/>
                </a:solidFill>
                <a:latin typeface="Calibri" pitchFamily="34" charset="0"/>
              </a:rPr>
              <a:t>4%</a:t>
            </a:r>
            <a:endParaRPr lang="en-US" altLang="de-DE" b="1" dirty="0">
              <a:solidFill>
                <a:srgbClr val="0070C0"/>
              </a:solidFill>
              <a:latin typeface="Calibri" pitchFamily="34" charset="0"/>
            </a:endParaRPr>
          </a:p>
        </p:txBody>
      </p:sp>
      <p:sp>
        <p:nvSpPr>
          <p:cNvPr id="72" name="TextBox 80"/>
          <p:cNvSpPr txBox="1">
            <a:spLocks noChangeArrowheads="1"/>
          </p:cNvSpPr>
          <p:nvPr/>
        </p:nvSpPr>
        <p:spPr bwMode="auto">
          <a:xfrm>
            <a:off x="2853831" y="2705588"/>
            <a:ext cx="3716577" cy="37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de-DE" b="1" dirty="0">
                <a:solidFill>
                  <a:schemeClr val="accent1">
                    <a:lumMod val="75000"/>
                  </a:schemeClr>
                </a:solidFill>
                <a:latin typeface="Calibri" pitchFamily="34" charset="0"/>
              </a:rPr>
              <a:t>Refusal </a:t>
            </a:r>
            <a:r>
              <a:rPr lang="en-US" altLang="de-DE" b="1" dirty="0" smtClean="0">
                <a:solidFill>
                  <a:schemeClr val="accent1">
                    <a:lumMod val="75000"/>
                  </a:schemeClr>
                </a:solidFill>
                <a:latin typeface="Calibri" pitchFamily="34" charset="0"/>
              </a:rPr>
              <a:t>5% </a:t>
            </a:r>
            <a:r>
              <a:rPr lang="en-US" altLang="de-DE" b="1" dirty="0">
                <a:solidFill>
                  <a:schemeClr val="accent1">
                    <a:lumMod val="75000"/>
                  </a:schemeClr>
                </a:solidFill>
                <a:latin typeface="Calibri" pitchFamily="34" charset="0"/>
              </a:rPr>
              <a:t>or lost/ineligible </a:t>
            </a:r>
            <a:r>
              <a:rPr lang="en-US" altLang="de-DE" b="1" dirty="0" smtClean="0">
                <a:solidFill>
                  <a:schemeClr val="accent1">
                    <a:lumMod val="75000"/>
                  </a:schemeClr>
                </a:solidFill>
                <a:latin typeface="Calibri" pitchFamily="34" charset="0"/>
              </a:rPr>
              <a:t>(6%)</a:t>
            </a:r>
            <a:endParaRPr lang="en-US" altLang="de-DE" b="1" dirty="0">
              <a:solidFill>
                <a:schemeClr val="accent1">
                  <a:lumMod val="75000"/>
                </a:schemeClr>
              </a:solidFill>
              <a:latin typeface="Calibri" pitchFamily="34" charset="0"/>
            </a:endParaRPr>
          </a:p>
        </p:txBody>
      </p:sp>
      <p:cxnSp>
        <p:nvCxnSpPr>
          <p:cNvPr id="73" name="Straight Connector 74"/>
          <p:cNvCxnSpPr/>
          <p:nvPr/>
        </p:nvCxnSpPr>
        <p:spPr bwMode="auto">
          <a:xfrm rot="5400000" flipH="1" flipV="1">
            <a:off x="3447256" y="4210845"/>
            <a:ext cx="2116139"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4" name="TextBox 83"/>
          <p:cNvSpPr txBox="1">
            <a:spLocks noChangeArrowheads="1"/>
          </p:cNvSpPr>
          <p:nvPr/>
        </p:nvSpPr>
        <p:spPr bwMode="auto">
          <a:xfrm>
            <a:off x="4505643" y="3639247"/>
            <a:ext cx="24777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b="1" dirty="0">
                <a:solidFill>
                  <a:srgbClr val="FF0000"/>
                </a:solidFill>
                <a:latin typeface="Calibri" pitchFamily="34" charset="0"/>
              </a:rPr>
              <a:t>At 10 years, only </a:t>
            </a:r>
            <a:r>
              <a:rPr lang="en-US" altLang="de-DE" b="1" dirty="0" smtClean="0">
                <a:solidFill>
                  <a:srgbClr val="FF0000"/>
                </a:solidFill>
                <a:latin typeface="Calibri" pitchFamily="34" charset="0"/>
              </a:rPr>
              <a:t>54% </a:t>
            </a:r>
            <a:r>
              <a:rPr lang="en-US" altLang="de-DE" b="1" dirty="0">
                <a:solidFill>
                  <a:srgbClr val="FF0000"/>
                </a:solidFill>
                <a:latin typeface="Calibri" pitchFamily="34" charset="0"/>
              </a:rPr>
              <a:t>had started treatment</a:t>
            </a:r>
          </a:p>
        </p:txBody>
      </p:sp>
      <p:cxnSp>
        <p:nvCxnSpPr>
          <p:cNvPr id="75" name="Straight Connector 76"/>
          <p:cNvCxnSpPr>
            <a:stCxn id="46" idx="1"/>
          </p:cNvCxnSpPr>
          <p:nvPr/>
        </p:nvCxnSpPr>
        <p:spPr bwMode="auto">
          <a:xfrm rot="16200000" flipH="1">
            <a:off x="3771107" y="-1523205"/>
            <a:ext cx="17462" cy="5721350"/>
          </a:xfrm>
          <a:prstGeom prst="line">
            <a:avLst/>
          </a:prstGeom>
          <a:ln w="952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76" name="Title 1"/>
          <p:cNvSpPr txBox="1">
            <a:spLocks/>
          </p:cNvSpPr>
          <p:nvPr/>
        </p:nvSpPr>
        <p:spPr>
          <a:xfrm>
            <a:off x="323528" y="371475"/>
            <a:ext cx="8458200" cy="1000125"/>
          </a:xfrm>
          <a:prstGeom prst="rect">
            <a:avLst/>
          </a:prstGeom>
        </p:spPr>
        <p:txBody>
          <a:bodyPr/>
          <a:lstStyle/>
          <a:p>
            <a:pPr algn="ctr" fontAlgn="base">
              <a:spcBef>
                <a:spcPct val="0"/>
              </a:spcBef>
              <a:spcAft>
                <a:spcPct val="0"/>
              </a:spcAft>
              <a:defRPr/>
            </a:pPr>
            <a:r>
              <a:rPr lang="en-US" sz="4000" kern="0" dirty="0" err="1" smtClean="0">
                <a:solidFill>
                  <a:srgbClr val="FFFF00"/>
                </a:solidFill>
              </a:rPr>
              <a:t>Beginn</a:t>
            </a:r>
            <a:r>
              <a:rPr lang="en-US" sz="4000" kern="0" dirty="0" smtClean="0">
                <a:solidFill>
                  <a:srgbClr val="FFFF00"/>
                </a:solidFill>
              </a:rPr>
              <a:t> </a:t>
            </a:r>
            <a:r>
              <a:rPr lang="en-US" sz="4000" kern="0" dirty="0" err="1" smtClean="0">
                <a:solidFill>
                  <a:srgbClr val="FFFF00"/>
                </a:solidFill>
              </a:rPr>
              <a:t>verzögerte</a:t>
            </a:r>
            <a:r>
              <a:rPr lang="en-US" sz="4000" kern="0" dirty="0" smtClean="0">
                <a:solidFill>
                  <a:srgbClr val="FFFF00"/>
                </a:solidFill>
              </a:rPr>
              <a:t> </a:t>
            </a:r>
            <a:r>
              <a:rPr lang="en-US" sz="4000" kern="0" dirty="0" err="1" smtClean="0">
                <a:solidFill>
                  <a:srgbClr val="FFFF00"/>
                </a:solidFill>
              </a:rPr>
              <a:t>Hormontherapie</a:t>
            </a:r>
            <a:endParaRPr lang="en-US" sz="4000" kern="0" dirty="0">
              <a:solidFill>
                <a:srgbClr val="FFFF00"/>
              </a:solidFill>
            </a:endParaRPr>
          </a:p>
        </p:txBody>
      </p:sp>
    </p:spTree>
    <p:extLst>
      <p:ext uri="{BB962C8B-B14F-4D97-AF65-F5344CB8AC3E}">
        <p14:creationId xmlns:p14="http://schemas.microsoft.com/office/powerpoint/2010/main" val="432367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207822" y="608843"/>
            <a:ext cx="8243455" cy="1143000"/>
          </a:xfrm>
        </p:spPr>
        <p:txBody>
          <a:bodyPr/>
          <a:lstStyle/>
          <a:p>
            <a:r>
              <a:rPr lang="de-CH" altLang="de-DE" sz="3200" dirty="0"/>
              <a:t>Immediate </a:t>
            </a:r>
            <a:r>
              <a:rPr lang="de-CH" altLang="de-DE" sz="3200" dirty="0" err="1"/>
              <a:t>vs</a:t>
            </a:r>
            <a:r>
              <a:rPr lang="de-CH" altLang="de-DE" sz="3200" dirty="0"/>
              <a:t> </a:t>
            </a:r>
            <a:r>
              <a:rPr lang="de-CH" altLang="de-DE" sz="3200" dirty="0" err="1"/>
              <a:t>deferred</a:t>
            </a:r>
            <a:r>
              <a:rPr lang="de-CH" altLang="de-DE" sz="3200" dirty="0"/>
              <a:t> Treatment </a:t>
            </a:r>
            <a:r>
              <a:rPr lang="de-CH" altLang="de-DE" sz="3200" dirty="0" err="1"/>
              <a:t>for</a:t>
            </a:r>
            <a:r>
              <a:rPr lang="de-CH" altLang="de-DE" sz="3200" dirty="0"/>
              <a:t> </a:t>
            </a:r>
            <a:r>
              <a:rPr lang="de-CH" altLang="de-DE" sz="3200" dirty="0" err="1"/>
              <a:t>asymptomatic</a:t>
            </a:r>
            <a:r>
              <a:rPr lang="de-CH" altLang="de-DE" sz="3200" dirty="0"/>
              <a:t> </a:t>
            </a:r>
            <a:r>
              <a:rPr lang="de-CH" altLang="de-DE" sz="3200" dirty="0" smtClean="0"/>
              <a:t>P </a:t>
            </a:r>
            <a:r>
              <a:rPr lang="de-CH" altLang="de-DE" sz="3200" dirty="0" err="1"/>
              <a:t>Ca</a:t>
            </a:r>
            <a:r>
              <a:rPr lang="de-CH" altLang="de-DE" sz="3200" dirty="0"/>
              <a:t> </a:t>
            </a:r>
            <a:r>
              <a:rPr lang="de-CH" altLang="de-DE" sz="3200" dirty="0" err="1"/>
              <a:t>patients</a:t>
            </a:r>
            <a:r>
              <a:rPr lang="de-CH" altLang="de-DE" sz="3200" dirty="0"/>
              <a:t> To-4</a:t>
            </a:r>
            <a:r>
              <a:rPr lang="de-CH" altLang="de-DE" sz="3200" b="1" dirty="0"/>
              <a:t>, </a:t>
            </a:r>
            <a:r>
              <a:rPr lang="de-CH" altLang="de-DE" sz="3200" dirty="0"/>
              <a:t>No-2, Mo</a:t>
            </a:r>
            <a:br>
              <a:rPr lang="de-CH" altLang="de-DE" sz="3200" dirty="0"/>
            </a:br>
            <a:r>
              <a:rPr lang="de-CH" altLang="de-DE" sz="3200" dirty="0"/>
              <a:t>Not </a:t>
            </a:r>
            <a:r>
              <a:rPr lang="de-CH" altLang="de-DE" sz="3200" dirty="0" err="1"/>
              <a:t>suitable</a:t>
            </a:r>
            <a:r>
              <a:rPr lang="de-CH" altLang="de-DE" sz="3200" dirty="0"/>
              <a:t> </a:t>
            </a:r>
            <a:r>
              <a:rPr lang="de-CH" altLang="de-DE" sz="3200" dirty="0" err="1"/>
              <a:t>for</a:t>
            </a:r>
            <a:r>
              <a:rPr lang="de-CH" altLang="de-DE" sz="3200" dirty="0"/>
              <a:t> </a:t>
            </a:r>
            <a:r>
              <a:rPr lang="de-CH" altLang="de-DE" sz="3200" dirty="0" err="1"/>
              <a:t>local</a:t>
            </a:r>
            <a:r>
              <a:rPr lang="de-CH" altLang="de-DE" sz="3200" dirty="0"/>
              <a:t> </a:t>
            </a:r>
            <a:r>
              <a:rPr lang="de-CH" altLang="de-DE" sz="3200" dirty="0" err="1" smtClean="0"/>
              <a:t>treatment</a:t>
            </a:r>
            <a:r>
              <a:rPr lang="de-CH" altLang="de-DE" sz="3200" dirty="0" smtClean="0"/>
              <a:t> </a:t>
            </a:r>
            <a:r>
              <a:rPr lang="de-CH" altLang="de-DE" sz="3200" dirty="0" err="1"/>
              <a:t>with</a:t>
            </a:r>
            <a:r>
              <a:rPr lang="de-CH" altLang="de-DE" sz="3200" dirty="0"/>
              <a:t> </a:t>
            </a:r>
            <a:r>
              <a:rPr lang="de-CH" altLang="de-DE" sz="3200" dirty="0" err="1"/>
              <a:t>curative</a:t>
            </a:r>
            <a:r>
              <a:rPr lang="de-CH" altLang="de-DE" sz="3200" dirty="0"/>
              <a:t> </a:t>
            </a:r>
            <a:r>
              <a:rPr lang="de-CH" altLang="de-DE" sz="3200" dirty="0" err="1"/>
              <a:t>intent</a:t>
            </a:r>
            <a:r>
              <a:rPr lang="de-CH" altLang="de-DE" sz="3200" dirty="0"/>
              <a:t> </a:t>
            </a:r>
            <a:r>
              <a:rPr lang="de-CH" altLang="de-DE" sz="3200" dirty="0" smtClean="0"/>
              <a:t>(EORTC </a:t>
            </a:r>
            <a:r>
              <a:rPr lang="de-CH" altLang="de-DE" sz="3200" dirty="0" err="1"/>
              <a:t>trial</a:t>
            </a:r>
            <a:r>
              <a:rPr lang="de-CH" altLang="de-DE" sz="3200" dirty="0"/>
              <a:t> </a:t>
            </a:r>
            <a:r>
              <a:rPr lang="de-CH" altLang="de-DE" sz="3200" dirty="0" smtClean="0"/>
              <a:t>30891)</a:t>
            </a:r>
            <a:endParaRPr lang="en-US" altLang="de-DE" sz="3200" dirty="0"/>
          </a:p>
        </p:txBody>
      </p:sp>
      <p:sp>
        <p:nvSpPr>
          <p:cNvPr id="528387" name="Rectangle 3"/>
          <p:cNvSpPr>
            <a:spLocks noGrp="1" noChangeArrowheads="1"/>
          </p:cNvSpPr>
          <p:nvPr>
            <p:ph type="body" idx="1"/>
          </p:nvPr>
        </p:nvSpPr>
        <p:spPr>
          <a:xfrm>
            <a:off x="179512" y="2564904"/>
            <a:ext cx="8784976" cy="4086549"/>
          </a:xfrm>
        </p:spPr>
        <p:txBody>
          <a:bodyPr/>
          <a:lstStyle/>
          <a:p>
            <a:r>
              <a:rPr lang="de-CH" altLang="de-DE" dirty="0"/>
              <a:t>1002 </a:t>
            </a:r>
            <a:r>
              <a:rPr lang="de-CH" altLang="de-DE" dirty="0" err="1"/>
              <a:t>patients</a:t>
            </a:r>
            <a:r>
              <a:rPr lang="de-CH" altLang="de-DE" dirty="0"/>
              <a:t>, median </a:t>
            </a:r>
            <a:r>
              <a:rPr lang="de-CH" altLang="de-DE" dirty="0" err="1"/>
              <a:t>age</a:t>
            </a:r>
            <a:r>
              <a:rPr lang="de-CH" altLang="de-DE" dirty="0"/>
              <a:t> 74 </a:t>
            </a:r>
            <a:r>
              <a:rPr lang="de-CH" altLang="de-DE" dirty="0" err="1"/>
              <a:t>years</a:t>
            </a:r>
            <a:endParaRPr lang="de-CH" altLang="de-DE" dirty="0"/>
          </a:p>
          <a:p>
            <a:r>
              <a:rPr lang="de-CH" altLang="de-DE" dirty="0"/>
              <a:t>T2 </a:t>
            </a:r>
            <a:r>
              <a:rPr lang="de-CH" altLang="de-DE" dirty="0" err="1"/>
              <a:t>disease</a:t>
            </a:r>
            <a:r>
              <a:rPr lang="de-CH" altLang="de-DE" dirty="0"/>
              <a:t> 35%, T3-4 </a:t>
            </a:r>
            <a:r>
              <a:rPr lang="de-CH" altLang="de-DE" dirty="0" err="1"/>
              <a:t>disease</a:t>
            </a:r>
            <a:r>
              <a:rPr lang="de-CH" altLang="de-DE" dirty="0"/>
              <a:t> 45%</a:t>
            </a:r>
          </a:p>
          <a:p>
            <a:r>
              <a:rPr lang="de-CH" altLang="de-DE" dirty="0"/>
              <a:t>N </a:t>
            </a:r>
            <a:r>
              <a:rPr lang="de-CH" altLang="de-DE" dirty="0" err="1"/>
              <a:t>pos</a:t>
            </a:r>
            <a:r>
              <a:rPr lang="de-CH" altLang="de-DE" dirty="0"/>
              <a:t> 5%</a:t>
            </a:r>
          </a:p>
          <a:p>
            <a:r>
              <a:rPr lang="de-CH" altLang="de-DE" dirty="0" err="1"/>
              <a:t>Cardiovascular</a:t>
            </a:r>
            <a:r>
              <a:rPr lang="de-CH" altLang="de-DE" dirty="0"/>
              <a:t> </a:t>
            </a:r>
            <a:r>
              <a:rPr lang="de-CH" altLang="de-DE" dirty="0" err="1"/>
              <a:t>comorbidity</a:t>
            </a:r>
            <a:r>
              <a:rPr lang="de-CH" altLang="de-DE" dirty="0"/>
              <a:t> 35%</a:t>
            </a:r>
          </a:p>
          <a:p>
            <a:r>
              <a:rPr lang="de-CH" altLang="de-DE" dirty="0"/>
              <a:t>PSA median 12.7 (0.1 – 1306)</a:t>
            </a:r>
          </a:p>
          <a:p>
            <a:r>
              <a:rPr lang="de-CH" altLang="de-DE" dirty="0"/>
              <a:t>After a median follow-</a:t>
            </a:r>
            <a:r>
              <a:rPr lang="de-CH" altLang="de-DE" dirty="0" err="1"/>
              <a:t>up</a:t>
            </a:r>
            <a:r>
              <a:rPr lang="de-CH" altLang="de-DE" dirty="0"/>
              <a:t> 6.4 </a:t>
            </a:r>
            <a:r>
              <a:rPr lang="de-CH" altLang="de-DE" dirty="0" err="1"/>
              <a:t>years</a:t>
            </a:r>
            <a:r>
              <a:rPr lang="de-CH" altLang="de-DE" dirty="0"/>
              <a:t>: 50% </a:t>
            </a:r>
            <a:r>
              <a:rPr lang="de-CH" altLang="de-DE" dirty="0" err="1"/>
              <a:t>died</a:t>
            </a:r>
            <a:endParaRPr lang="de-CH" altLang="de-DE" dirty="0"/>
          </a:p>
          <a:p>
            <a:r>
              <a:rPr lang="de-CH" altLang="de-DE" dirty="0" err="1">
                <a:solidFill>
                  <a:schemeClr val="accent1">
                    <a:lumMod val="60000"/>
                    <a:lumOff val="40000"/>
                  </a:schemeClr>
                </a:solidFill>
              </a:rPr>
              <a:t>Approximately</a:t>
            </a:r>
            <a:r>
              <a:rPr lang="de-CH" altLang="de-DE" dirty="0">
                <a:solidFill>
                  <a:schemeClr val="accent1">
                    <a:lumMod val="60000"/>
                    <a:lumOff val="40000"/>
                  </a:schemeClr>
                </a:solidFill>
              </a:rPr>
              <a:t> 2/3 of </a:t>
            </a:r>
            <a:r>
              <a:rPr lang="de-CH" altLang="de-DE" dirty="0" err="1">
                <a:solidFill>
                  <a:schemeClr val="accent1">
                    <a:lumMod val="60000"/>
                    <a:lumOff val="40000"/>
                  </a:schemeClr>
                </a:solidFill>
              </a:rPr>
              <a:t>pts</a:t>
            </a:r>
            <a:r>
              <a:rPr lang="de-CH" altLang="de-DE" dirty="0">
                <a:solidFill>
                  <a:schemeClr val="accent1">
                    <a:lumMod val="60000"/>
                    <a:lumOff val="40000"/>
                  </a:schemeClr>
                </a:solidFill>
              </a:rPr>
              <a:t> </a:t>
            </a:r>
            <a:r>
              <a:rPr lang="de-CH" altLang="de-DE" dirty="0" err="1">
                <a:solidFill>
                  <a:schemeClr val="accent1">
                    <a:lumMod val="60000"/>
                    <a:lumOff val="40000"/>
                  </a:schemeClr>
                </a:solidFill>
              </a:rPr>
              <a:t>did</a:t>
            </a:r>
            <a:r>
              <a:rPr lang="de-CH" altLang="de-DE" dirty="0">
                <a:solidFill>
                  <a:schemeClr val="accent1">
                    <a:lumMod val="60000"/>
                    <a:lumOff val="40000"/>
                  </a:schemeClr>
                </a:solidFill>
              </a:rPr>
              <a:t> not die </a:t>
            </a:r>
            <a:r>
              <a:rPr lang="de-CH" altLang="de-DE" dirty="0" err="1">
                <a:solidFill>
                  <a:schemeClr val="accent1">
                    <a:lumMod val="60000"/>
                    <a:lumOff val="40000"/>
                  </a:schemeClr>
                </a:solidFill>
              </a:rPr>
              <a:t>from</a:t>
            </a:r>
            <a:r>
              <a:rPr lang="de-CH" altLang="de-DE" dirty="0">
                <a:solidFill>
                  <a:schemeClr val="accent1">
                    <a:lumMod val="60000"/>
                    <a:lumOff val="40000"/>
                  </a:schemeClr>
                </a:solidFill>
              </a:rPr>
              <a:t> P </a:t>
            </a:r>
            <a:r>
              <a:rPr lang="de-CH" altLang="de-DE" dirty="0" err="1">
                <a:solidFill>
                  <a:schemeClr val="accent1">
                    <a:lumMod val="60000"/>
                    <a:lumOff val="40000"/>
                  </a:schemeClr>
                </a:solidFill>
              </a:rPr>
              <a:t>Ca</a:t>
            </a:r>
            <a:endParaRPr lang="en-US" altLang="de-DE" dirty="0">
              <a:solidFill>
                <a:schemeClr val="accent1">
                  <a:lumMod val="60000"/>
                  <a:lumOff val="40000"/>
                </a:schemeClr>
              </a:solidFill>
            </a:endParaRPr>
          </a:p>
        </p:txBody>
      </p:sp>
    </p:spTree>
    <p:extLst>
      <p:ext uri="{BB962C8B-B14F-4D97-AF65-F5344CB8AC3E}">
        <p14:creationId xmlns:p14="http://schemas.microsoft.com/office/powerpoint/2010/main" val="453999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feld 2"/>
          <p:cNvSpPr txBox="1">
            <a:spLocks noChangeArrowheads="1"/>
          </p:cNvSpPr>
          <p:nvPr/>
        </p:nvSpPr>
        <p:spPr bwMode="auto">
          <a:xfrm>
            <a:off x="1847850" y="6488113"/>
            <a:ext cx="544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E.M. Messing et al., Lancet Oncol, 7:472-479, 2006</a:t>
            </a:r>
            <a:endParaRPr lang="en-US" altLang="de-DE" b="0"/>
          </a:p>
        </p:txBody>
      </p:sp>
      <p:pic>
        <p:nvPicPr>
          <p:cNvPr id="6147" name="Grafik 4" descr="Heidenreich_Fig_2.jpg"/>
          <p:cNvPicPr>
            <a:picLocks noChangeAspect="1"/>
          </p:cNvPicPr>
          <p:nvPr/>
        </p:nvPicPr>
        <p:blipFill rotWithShape="1">
          <a:blip r:embed="rId2">
            <a:extLst>
              <a:ext uri="{28A0092B-C50C-407E-A947-70E740481C1C}">
                <a14:useLocalDpi xmlns:a14="http://schemas.microsoft.com/office/drawing/2010/main" val="0"/>
              </a:ext>
            </a:extLst>
          </a:blip>
          <a:srcRect t="2793" b="18555"/>
          <a:stretch/>
        </p:blipFill>
        <p:spPr bwMode="auto">
          <a:xfrm>
            <a:off x="1279525" y="1047328"/>
            <a:ext cx="65944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8728" y="44624"/>
            <a:ext cx="8839200" cy="1000125"/>
          </a:xfrm>
          <a:prstGeom prst="rect">
            <a:avLst/>
          </a:prstGeom>
        </p:spPr>
        <p:txBody>
          <a:bodyPr/>
          <a:lstStyle/>
          <a:p>
            <a:pPr algn="ctr" fontAlgn="base">
              <a:spcBef>
                <a:spcPct val="0"/>
              </a:spcBef>
              <a:spcAft>
                <a:spcPct val="0"/>
              </a:spcAft>
              <a:defRPr/>
            </a:pPr>
            <a:r>
              <a:rPr lang="en-US" sz="2800" kern="0" dirty="0" err="1" smtClean="0">
                <a:solidFill>
                  <a:srgbClr val="FFFF00"/>
                </a:solidFill>
                <a:latin typeface="Arial" panose="020B0604020202020204" pitchFamily="34" charset="0"/>
                <a:cs typeface="Arial" panose="020B0604020202020204" pitchFamily="34" charset="0"/>
              </a:rPr>
              <a:t>Allgemeines</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Überleben</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nach</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radikaler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Prostatektomie</a:t>
            </a:r>
            <a:r>
              <a:rPr lang="en-US" sz="2800" kern="0" dirty="0" smtClean="0">
                <a:solidFill>
                  <a:srgbClr val="FFFF00"/>
                </a:solidFill>
                <a:latin typeface="Arial" panose="020B0604020202020204" pitchFamily="34" charset="0"/>
                <a:cs typeface="Arial" panose="020B0604020202020204" pitchFamily="34" charset="0"/>
              </a:rPr>
              <a:t> und </a:t>
            </a:r>
            <a:r>
              <a:rPr lang="en-US" sz="2800" kern="0" dirty="0" err="1" smtClean="0">
                <a:solidFill>
                  <a:srgbClr val="FFFF00"/>
                </a:solidFill>
                <a:latin typeface="Arial" panose="020B0604020202020204" pitchFamily="34" charset="0"/>
                <a:cs typeface="Arial" panose="020B0604020202020204" pitchFamily="34" charset="0"/>
              </a:rPr>
              <a:t>sofortiger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oder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verzögerter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Hormontherapie</a:t>
            </a:r>
            <a:endParaRPr lang="en-US" sz="2800" kern="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843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073" y="580653"/>
            <a:ext cx="761116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387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CO Shahinian Titel etc"/>
          <p:cNvPicPr>
            <a:picLocks noChangeAspect="1" noChangeArrowheads="1"/>
          </p:cNvPicPr>
          <p:nvPr/>
        </p:nvPicPr>
        <p:blipFill>
          <a:blip r:embed="rId2">
            <a:extLst>
              <a:ext uri="{28A0092B-C50C-407E-A947-70E740481C1C}">
                <a14:useLocalDpi xmlns:a14="http://schemas.microsoft.com/office/drawing/2010/main" val="0"/>
              </a:ext>
            </a:extLst>
          </a:blip>
          <a:srcRect l="1237" t="5414" r="2814" b="578"/>
          <a:stretch>
            <a:fillRect/>
          </a:stretch>
        </p:blipFill>
        <p:spPr bwMode="auto">
          <a:xfrm>
            <a:off x="1148930" y="260648"/>
            <a:ext cx="6718921"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JCO Shahinian Titel etc"/>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t="84443" r="2814" b="5575"/>
          <a:stretch/>
        </p:blipFill>
        <p:spPr bwMode="auto">
          <a:xfrm>
            <a:off x="34994" y="4653136"/>
            <a:ext cx="9082545" cy="113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36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0078"/>
          <a:stretch>
            <a:fillRect/>
          </a:stretch>
        </p:blipFill>
        <p:spPr bwMode="auto">
          <a:xfrm>
            <a:off x="0" y="1514475"/>
            <a:ext cx="9152850" cy="3824288"/>
          </a:xfrm>
          <a:prstGeom prst="rect">
            <a:avLst/>
          </a:prstGeom>
          <a:noFill/>
          <a:ln w="9525">
            <a:noFill/>
            <a:miter lim="800000"/>
            <a:headEnd/>
            <a:tailEnd/>
          </a:ln>
        </p:spPr>
      </p:pic>
    </p:spTree>
    <p:extLst>
      <p:ext uri="{BB962C8B-B14F-4D97-AF65-F5344CB8AC3E}">
        <p14:creationId xmlns:p14="http://schemas.microsoft.com/office/powerpoint/2010/main" val="3319196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006603" y="6500813"/>
            <a:ext cx="511037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92075" tIns="46038" rIns="92075" bIns="46038">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C.C. Schulman, Eur Urol Suppl 8:852-856, 2009</a:t>
            </a:r>
          </a:p>
        </p:txBody>
      </p:sp>
      <p:pic>
        <p:nvPicPr>
          <p:cNvPr id="6147" name="Grafik 6" descr="Claude_Schulmann_Fig_1.jpg"/>
          <p:cNvPicPr>
            <a:picLocks noChangeAspect="1"/>
          </p:cNvPicPr>
          <p:nvPr/>
        </p:nvPicPr>
        <p:blipFill rotWithShape="1">
          <a:blip r:embed="rId2">
            <a:extLst>
              <a:ext uri="{28A0092B-C50C-407E-A947-70E740481C1C}">
                <a14:useLocalDpi xmlns:a14="http://schemas.microsoft.com/office/drawing/2010/main" val="0"/>
              </a:ext>
            </a:extLst>
          </a:blip>
          <a:srcRect b="27814"/>
          <a:stretch/>
        </p:blipFill>
        <p:spPr bwMode="auto">
          <a:xfrm>
            <a:off x="1174753" y="1484784"/>
            <a:ext cx="6786563" cy="467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006603" y="209860"/>
            <a:ext cx="5721438" cy="954107"/>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Meta-Analyse 10 Phase 2 Studien </a:t>
            </a:r>
          </a:p>
          <a:p>
            <a:r>
              <a:rPr lang="de-CH" sz="2800" dirty="0" smtClean="0">
                <a:solidFill>
                  <a:srgbClr val="FFFF00"/>
                </a:solidFill>
                <a:latin typeface="Arial" panose="020B0604020202020204" pitchFamily="34" charset="0"/>
                <a:cs typeface="Arial" panose="020B0604020202020204" pitchFamily="34" charset="0"/>
              </a:rPr>
              <a:t>intermittierende Hormontherapie</a:t>
            </a:r>
            <a:endParaRPr lang="de-CH" sz="2800" dirty="0">
              <a:solidFill>
                <a:srgbClr val="FFFF00"/>
              </a:solidFill>
              <a:latin typeface="Arial" panose="020B0604020202020204" pitchFamily="34" charset="0"/>
              <a:cs typeface="Arial" panose="020B0604020202020204" pitchFamily="34" charset="0"/>
            </a:endParaRPr>
          </a:p>
        </p:txBody>
      </p:sp>
      <p:sp>
        <p:nvSpPr>
          <p:cNvPr id="3" name="Ellipse 2"/>
          <p:cNvSpPr/>
          <p:nvPr/>
        </p:nvSpPr>
        <p:spPr bwMode="auto">
          <a:xfrm>
            <a:off x="5436096" y="5325739"/>
            <a:ext cx="3168352" cy="911573"/>
          </a:xfrm>
          <a:prstGeom prst="ellipse">
            <a:avLst/>
          </a:prstGeom>
          <a:noFill/>
          <a:ln w="28575" cap="flat" cmpd="sng" algn="ctr">
            <a:solidFill>
              <a:schemeClr val="accent1"/>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800" b="1" i="0" u="none" strike="noStrike" cap="none" normalizeH="0" baseline="0" smtClean="0">
              <a:ln>
                <a:noFill/>
              </a:ln>
              <a:solidFill>
                <a:srgbClr val="FFFFFF"/>
              </a:solidFill>
              <a:effectLst/>
              <a:latin typeface="Arial" charset="0"/>
            </a:endParaRPr>
          </a:p>
        </p:txBody>
      </p:sp>
    </p:spTree>
    <p:extLst>
      <p:ext uri="{BB962C8B-B14F-4D97-AF65-F5344CB8AC3E}">
        <p14:creationId xmlns:p14="http://schemas.microsoft.com/office/powerpoint/2010/main" val="210970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006603" y="6500813"/>
            <a:ext cx="511037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92075" tIns="46038" rIns="92075" bIns="46038">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C.C. Schulman, Eur Urol Suppl 8:852-856, 2009</a:t>
            </a:r>
          </a:p>
        </p:txBody>
      </p:sp>
      <p:pic>
        <p:nvPicPr>
          <p:cNvPr id="7171" name="Grafik 3" descr="Claude_Schulmann_Table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1857375"/>
            <a:ext cx="9080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2006603" y="209860"/>
            <a:ext cx="5721438" cy="954107"/>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Meta-Analyse 10 Phase 2 Studien </a:t>
            </a:r>
          </a:p>
          <a:p>
            <a:r>
              <a:rPr lang="de-CH" sz="2800" dirty="0" smtClean="0">
                <a:solidFill>
                  <a:srgbClr val="FFFF00"/>
                </a:solidFill>
                <a:latin typeface="Arial" panose="020B0604020202020204" pitchFamily="34" charset="0"/>
                <a:cs typeface="Arial" panose="020B0604020202020204" pitchFamily="34" charset="0"/>
              </a:rPr>
              <a:t>intermittierende Hormontherapie</a:t>
            </a:r>
            <a:endParaRPr lang="de-CH"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842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7" name="Picture 3"/>
          <p:cNvPicPr>
            <a:picLocks noChangeArrowheads="1"/>
          </p:cNvPicPr>
          <p:nvPr/>
        </p:nvPicPr>
        <p:blipFill>
          <a:blip r:embed="rId2" cstate="print">
            <a:extLst>
              <a:ext uri="{28A0092B-C50C-407E-A947-70E740481C1C}">
                <a14:useLocalDpi xmlns:a14="http://schemas.microsoft.com/office/drawing/2010/main" val="0"/>
              </a:ext>
            </a:extLst>
          </a:blip>
          <a:srcRect l="8284" t="8702" r="11125" b="14449"/>
          <a:stretch>
            <a:fillRect/>
          </a:stretch>
        </p:blipFill>
        <p:spPr bwMode="auto">
          <a:xfrm>
            <a:off x="1835697" y="0"/>
            <a:ext cx="54726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512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2006603" y="6500813"/>
            <a:ext cx="511037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92075" tIns="46038" rIns="92075" bIns="46038">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C.C. Schulman, Eur Urol Suppl 8:852-856, 2009</a:t>
            </a:r>
          </a:p>
        </p:txBody>
      </p:sp>
      <p:pic>
        <p:nvPicPr>
          <p:cNvPr id="8195" name="Grafik 4" descr="Claude_Schulmann_Fig_2.jpg"/>
          <p:cNvPicPr>
            <a:picLocks noChangeAspect="1"/>
          </p:cNvPicPr>
          <p:nvPr/>
        </p:nvPicPr>
        <p:blipFill rotWithShape="1">
          <a:blip r:embed="rId2">
            <a:extLst>
              <a:ext uri="{28A0092B-C50C-407E-A947-70E740481C1C}">
                <a14:useLocalDpi xmlns:a14="http://schemas.microsoft.com/office/drawing/2010/main" val="0"/>
              </a:ext>
            </a:extLst>
          </a:blip>
          <a:srcRect b="19317"/>
          <a:stretch/>
        </p:blipFill>
        <p:spPr bwMode="auto">
          <a:xfrm>
            <a:off x="0" y="1052736"/>
            <a:ext cx="9144000" cy="520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2771800" y="221045"/>
            <a:ext cx="3446777" cy="523220"/>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Nebenwirkungsprofil</a:t>
            </a:r>
            <a:endParaRPr lang="de-CH"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626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feld 2"/>
          <p:cNvSpPr txBox="1">
            <a:spLocks noChangeArrowheads="1"/>
          </p:cNvSpPr>
          <p:nvPr/>
        </p:nvSpPr>
        <p:spPr bwMode="auto">
          <a:xfrm>
            <a:off x="1924050" y="6488113"/>
            <a:ext cx="528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M. Hussain et., J Clin Oncol, 24:3984-3990, 2006</a:t>
            </a:r>
            <a:endParaRPr lang="en-US" altLang="de-DE" b="0"/>
          </a:p>
        </p:txBody>
      </p:sp>
      <p:pic>
        <p:nvPicPr>
          <p:cNvPr id="7171" name="Grafik 3" descr="Heidenreich_Fig_3.jpg"/>
          <p:cNvPicPr>
            <a:picLocks noChangeAspect="1"/>
          </p:cNvPicPr>
          <p:nvPr/>
        </p:nvPicPr>
        <p:blipFill>
          <a:blip r:embed="rId2">
            <a:extLst>
              <a:ext uri="{28A0092B-C50C-407E-A947-70E740481C1C}">
                <a14:useLocalDpi xmlns:a14="http://schemas.microsoft.com/office/drawing/2010/main" val="0"/>
              </a:ext>
            </a:extLst>
          </a:blip>
          <a:srcRect t="2940" b="1421"/>
          <a:stretch>
            <a:fillRect/>
          </a:stretch>
        </p:blipFill>
        <p:spPr bwMode="auto">
          <a:xfrm>
            <a:off x="1981200" y="0"/>
            <a:ext cx="5165725"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37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2"/>
          <p:cNvSpPr txBox="1">
            <a:spLocks noChangeArrowheads="1"/>
          </p:cNvSpPr>
          <p:nvPr/>
        </p:nvSpPr>
        <p:spPr bwMode="auto">
          <a:xfrm>
            <a:off x="1010568" y="6303447"/>
            <a:ext cx="70455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a:solidFill>
                  <a:schemeClr val="bg1"/>
                </a:solidFill>
              </a:rPr>
              <a:t>A. Widmark, O. Klepp, A. Solberg et al., Lancet, 373:301-308, 2009</a:t>
            </a:r>
            <a:endParaRPr lang="en-US" altLang="de-DE">
              <a:solidFill>
                <a:schemeClr val="bg1"/>
              </a:solidFill>
            </a:endParaRPr>
          </a:p>
        </p:txBody>
      </p:sp>
      <p:pic>
        <p:nvPicPr>
          <p:cNvPr id="3" name="Grafik 5" descr="Bolla_Fig_1.jpg"/>
          <p:cNvPicPr>
            <a:picLocks noChangeAspect="1"/>
          </p:cNvPicPr>
          <p:nvPr/>
        </p:nvPicPr>
        <p:blipFill>
          <a:blip r:embed="rId2">
            <a:extLst>
              <a:ext uri="{28A0092B-C50C-407E-A947-70E740481C1C}">
                <a14:useLocalDpi xmlns:a14="http://schemas.microsoft.com/office/drawing/2010/main" val="0"/>
              </a:ext>
            </a:extLst>
          </a:blip>
          <a:srcRect b="54619"/>
          <a:stretch>
            <a:fillRect/>
          </a:stretch>
        </p:blipFill>
        <p:spPr bwMode="auto">
          <a:xfrm>
            <a:off x="323528" y="16764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Bolla_Fig_1.jpg"/>
          <p:cNvPicPr>
            <a:picLocks noChangeAspect="1"/>
          </p:cNvPicPr>
          <p:nvPr/>
        </p:nvPicPr>
        <p:blipFill>
          <a:blip r:embed="rId2">
            <a:extLst>
              <a:ext uri="{28A0092B-C50C-407E-A947-70E740481C1C}">
                <a14:useLocalDpi xmlns:a14="http://schemas.microsoft.com/office/drawing/2010/main" val="0"/>
              </a:ext>
            </a:extLst>
          </a:blip>
          <a:srcRect t="44727" b="10545"/>
          <a:stretch>
            <a:fillRect/>
          </a:stretch>
        </p:blipFill>
        <p:spPr bwMode="auto">
          <a:xfrm>
            <a:off x="4666928" y="1676400"/>
            <a:ext cx="4175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1399327" y="209860"/>
            <a:ext cx="6268063" cy="523220"/>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Hormontherapie plus Strahlentherapie</a:t>
            </a:r>
            <a:endParaRPr lang="de-CH" sz="2800" dirty="0">
              <a:solidFill>
                <a:srgbClr val="FFFF00"/>
              </a:solidFill>
              <a:latin typeface="Arial" panose="020B0604020202020204" pitchFamily="34" charset="0"/>
              <a:cs typeface="Arial" panose="020B0604020202020204" pitchFamily="34" charset="0"/>
            </a:endParaRPr>
          </a:p>
        </p:txBody>
      </p:sp>
      <p:sp>
        <p:nvSpPr>
          <p:cNvPr id="6" name="Textfeld 5"/>
          <p:cNvSpPr txBox="1"/>
          <p:nvPr/>
        </p:nvSpPr>
        <p:spPr>
          <a:xfrm>
            <a:off x="611560" y="1124744"/>
            <a:ext cx="3507692" cy="400110"/>
          </a:xfrm>
          <a:prstGeom prst="rect">
            <a:avLst/>
          </a:prstGeom>
          <a:noFill/>
        </p:spPr>
        <p:txBody>
          <a:bodyPr wrap="none" rtlCol="0">
            <a:spAutoFit/>
          </a:bodyPr>
          <a:lstStyle/>
          <a:p>
            <a:r>
              <a:rPr lang="de-CH" sz="2000" dirty="0" smtClean="0">
                <a:solidFill>
                  <a:schemeClr val="bg1"/>
                </a:solidFill>
                <a:latin typeface="Arial" panose="020B0604020202020204" pitchFamily="34" charset="0"/>
                <a:cs typeface="Arial" panose="020B0604020202020204" pitchFamily="34" charset="0"/>
              </a:rPr>
              <a:t>Krebsspezifisches Überleben</a:t>
            </a:r>
            <a:endParaRPr lang="de-CH" sz="2000" dirty="0">
              <a:solidFill>
                <a:schemeClr val="bg1"/>
              </a:solidFill>
              <a:latin typeface="Arial" panose="020B0604020202020204" pitchFamily="34" charset="0"/>
              <a:cs typeface="Arial" panose="020B0604020202020204" pitchFamily="34" charset="0"/>
            </a:endParaRPr>
          </a:p>
        </p:txBody>
      </p:sp>
      <p:sp>
        <p:nvSpPr>
          <p:cNvPr id="7" name="Textfeld 6"/>
          <p:cNvSpPr txBox="1"/>
          <p:nvPr/>
        </p:nvSpPr>
        <p:spPr>
          <a:xfrm>
            <a:off x="5235378" y="1124744"/>
            <a:ext cx="2839239" cy="400110"/>
          </a:xfrm>
          <a:prstGeom prst="rect">
            <a:avLst/>
          </a:prstGeom>
          <a:noFill/>
        </p:spPr>
        <p:txBody>
          <a:bodyPr wrap="none" rtlCol="0">
            <a:spAutoFit/>
          </a:bodyPr>
          <a:lstStyle/>
          <a:p>
            <a:r>
              <a:rPr lang="de-CH" sz="2000" dirty="0" smtClean="0">
                <a:solidFill>
                  <a:schemeClr val="bg1"/>
                </a:solidFill>
                <a:latin typeface="Arial" panose="020B0604020202020204" pitchFamily="34" charset="0"/>
                <a:cs typeface="Arial" panose="020B0604020202020204" pitchFamily="34" charset="0"/>
              </a:rPr>
              <a:t>Allgemeines Überleben</a:t>
            </a:r>
            <a:endParaRPr lang="de-CH"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866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76326" y="6300028"/>
            <a:ext cx="5391348" cy="369332"/>
          </a:xfrm>
          <a:prstGeom prst="rect">
            <a:avLst/>
          </a:prstGeom>
        </p:spPr>
        <p:txBody>
          <a:bodyPr wrap="none">
            <a:spAutoFit/>
          </a:bodyPr>
          <a:lstStyle/>
          <a:p>
            <a:r>
              <a:rPr lang="fr-FR" dirty="0" err="1" smtClean="0">
                <a:solidFill>
                  <a:schemeClr val="bg1"/>
                </a:solidFill>
                <a:latin typeface="Arial" panose="020B0604020202020204" pitchFamily="34" charset="0"/>
                <a:cs typeface="Arial" panose="020B0604020202020204" pitchFamily="34" charset="0"/>
              </a:rPr>
              <a:t>Verhagen</a:t>
            </a:r>
            <a:r>
              <a:rPr lang="fr-FR" dirty="0" smtClean="0">
                <a:solidFill>
                  <a:schemeClr val="bg1"/>
                </a:solidFill>
                <a:latin typeface="Arial" panose="020B0604020202020204" pitchFamily="34" charset="0"/>
                <a:cs typeface="Arial" panose="020B0604020202020204" pitchFamily="34" charset="0"/>
              </a:rPr>
              <a:t> PC et al., </a:t>
            </a:r>
            <a:r>
              <a:rPr lang="fr-FR" dirty="0" err="1" smtClean="0">
                <a:solidFill>
                  <a:schemeClr val="bg1"/>
                </a:solidFill>
                <a:latin typeface="Arial" panose="020B0604020202020204" pitchFamily="34" charset="0"/>
                <a:cs typeface="Arial" panose="020B0604020202020204" pitchFamily="34" charset="0"/>
              </a:rPr>
              <a:t>Eur</a:t>
            </a:r>
            <a:r>
              <a:rPr lang="fr-FR" dirty="0" smtClean="0">
                <a:solidFill>
                  <a:schemeClr val="bg1"/>
                </a:solidFill>
                <a:latin typeface="Arial" panose="020B0604020202020204" pitchFamily="34" charset="0"/>
                <a:cs typeface="Arial" panose="020B0604020202020204" pitchFamily="34" charset="0"/>
              </a:rPr>
              <a:t> </a:t>
            </a:r>
            <a:r>
              <a:rPr lang="fr-FR" dirty="0" err="1" smtClean="0">
                <a:solidFill>
                  <a:schemeClr val="bg1"/>
                </a:solidFill>
                <a:latin typeface="Arial" panose="020B0604020202020204" pitchFamily="34" charset="0"/>
                <a:cs typeface="Arial" panose="020B0604020202020204" pitchFamily="34" charset="0"/>
              </a:rPr>
              <a:t>Urol</a:t>
            </a:r>
            <a:r>
              <a:rPr lang="fr-FR" dirty="0" smtClean="0">
                <a:solidFill>
                  <a:schemeClr val="bg1"/>
                </a:solidFill>
                <a:latin typeface="Arial" panose="020B0604020202020204" pitchFamily="34" charset="0"/>
                <a:cs typeface="Arial" panose="020B0604020202020204" pitchFamily="34" charset="0"/>
              </a:rPr>
              <a:t> 2010 </a:t>
            </a:r>
            <a:r>
              <a:rPr lang="fr-FR" dirty="0">
                <a:solidFill>
                  <a:schemeClr val="bg1"/>
                </a:solidFill>
                <a:latin typeface="Arial" panose="020B0604020202020204" pitchFamily="34" charset="0"/>
                <a:cs typeface="Arial" panose="020B0604020202020204" pitchFamily="34" charset="0"/>
              </a:rPr>
              <a:t>Aug;58(2):261-9</a:t>
            </a:r>
            <a:endParaRPr lang="de-CH" dirty="0">
              <a:solidFill>
                <a:schemeClr val="bg1"/>
              </a:solidFill>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802729"/>
            <a:ext cx="7561263"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399327" y="209860"/>
            <a:ext cx="5044971" cy="523220"/>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Behandlung des Primärtumors</a:t>
            </a:r>
            <a:endParaRPr lang="de-CH"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1169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876326" y="6300028"/>
            <a:ext cx="5391348" cy="369332"/>
          </a:xfrm>
          <a:prstGeom prst="rect">
            <a:avLst/>
          </a:prstGeom>
        </p:spPr>
        <p:txBody>
          <a:bodyPr wrap="none">
            <a:spAutoFit/>
          </a:bodyPr>
          <a:lstStyle/>
          <a:p>
            <a:r>
              <a:rPr lang="fr-FR" dirty="0" err="1" smtClean="0">
                <a:solidFill>
                  <a:schemeClr val="bg1"/>
                </a:solidFill>
                <a:latin typeface="Arial" panose="020B0604020202020204" pitchFamily="34" charset="0"/>
                <a:cs typeface="Arial" panose="020B0604020202020204" pitchFamily="34" charset="0"/>
              </a:rPr>
              <a:t>Verhagen</a:t>
            </a:r>
            <a:r>
              <a:rPr lang="fr-FR" dirty="0" smtClean="0">
                <a:solidFill>
                  <a:schemeClr val="bg1"/>
                </a:solidFill>
                <a:latin typeface="Arial" panose="020B0604020202020204" pitchFamily="34" charset="0"/>
                <a:cs typeface="Arial" panose="020B0604020202020204" pitchFamily="34" charset="0"/>
              </a:rPr>
              <a:t> PC et al., </a:t>
            </a:r>
            <a:r>
              <a:rPr lang="fr-FR" dirty="0" err="1" smtClean="0">
                <a:solidFill>
                  <a:schemeClr val="bg1"/>
                </a:solidFill>
                <a:latin typeface="Arial" panose="020B0604020202020204" pitchFamily="34" charset="0"/>
                <a:cs typeface="Arial" panose="020B0604020202020204" pitchFamily="34" charset="0"/>
              </a:rPr>
              <a:t>Eur</a:t>
            </a:r>
            <a:r>
              <a:rPr lang="fr-FR" dirty="0" smtClean="0">
                <a:solidFill>
                  <a:schemeClr val="bg1"/>
                </a:solidFill>
                <a:latin typeface="Arial" panose="020B0604020202020204" pitchFamily="34" charset="0"/>
                <a:cs typeface="Arial" panose="020B0604020202020204" pitchFamily="34" charset="0"/>
              </a:rPr>
              <a:t> </a:t>
            </a:r>
            <a:r>
              <a:rPr lang="fr-FR" dirty="0" err="1" smtClean="0">
                <a:solidFill>
                  <a:schemeClr val="bg1"/>
                </a:solidFill>
                <a:latin typeface="Arial" panose="020B0604020202020204" pitchFamily="34" charset="0"/>
                <a:cs typeface="Arial" panose="020B0604020202020204" pitchFamily="34" charset="0"/>
              </a:rPr>
              <a:t>Urol</a:t>
            </a:r>
            <a:r>
              <a:rPr lang="fr-FR" dirty="0" smtClean="0">
                <a:solidFill>
                  <a:schemeClr val="bg1"/>
                </a:solidFill>
                <a:latin typeface="Arial" panose="020B0604020202020204" pitchFamily="34" charset="0"/>
                <a:cs typeface="Arial" panose="020B0604020202020204" pitchFamily="34" charset="0"/>
              </a:rPr>
              <a:t> 2010 </a:t>
            </a:r>
            <a:r>
              <a:rPr lang="fr-FR" dirty="0">
                <a:solidFill>
                  <a:schemeClr val="bg1"/>
                </a:solidFill>
                <a:latin typeface="Arial" panose="020B0604020202020204" pitchFamily="34" charset="0"/>
                <a:cs typeface="Arial" panose="020B0604020202020204" pitchFamily="34" charset="0"/>
              </a:rPr>
              <a:t>Aug;58(2):261-9</a:t>
            </a:r>
            <a:endParaRPr lang="de-CH" dirty="0">
              <a:solidFill>
                <a:schemeClr val="bg1"/>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733425"/>
            <a:ext cx="7456487"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399327" y="209860"/>
            <a:ext cx="5044971" cy="523220"/>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Behandlung des Primärtumors</a:t>
            </a:r>
            <a:endParaRPr lang="de-CH"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7317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feld 2"/>
          <p:cNvSpPr txBox="1">
            <a:spLocks noChangeArrowheads="1"/>
          </p:cNvSpPr>
          <p:nvPr/>
        </p:nvSpPr>
        <p:spPr bwMode="auto">
          <a:xfrm>
            <a:off x="23813" y="6488113"/>
            <a:ext cx="909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M. Bolla, T.M. de Reijke, G. Van Tienhoven et al., N Engl J Med, 360:2516-2527, 2009</a:t>
            </a:r>
            <a:endParaRPr lang="en-US" altLang="de-DE" b="0"/>
          </a:p>
        </p:txBody>
      </p:sp>
      <p:pic>
        <p:nvPicPr>
          <p:cNvPr id="9219" name="Grafik 6" descr="Bolla_Fig_2.jpg"/>
          <p:cNvPicPr>
            <a:picLocks noChangeAspect="1"/>
          </p:cNvPicPr>
          <p:nvPr/>
        </p:nvPicPr>
        <p:blipFill rotWithShape="1">
          <a:blip r:embed="rId2">
            <a:extLst>
              <a:ext uri="{28A0092B-C50C-407E-A947-70E740481C1C}">
                <a14:useLocalDpi xmlns:a14="http://schemas.microsoft.com/office/drawing/2010/main" val="0"/>
              </a:ext>
            </a:extLst>
          </a:blip>
          <a:srcRect t="4411" b="19808"/>
          <a:stretch/>
        </p:blipFill>
        <p:spPr bwMode="auto">
          <a:xfrm>
            <a:off x="1573361" y="1052736"/>
            <a:ext cx="6022975" cy="524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8728" y="44624"/>
            <a:ext cx="8839200" cy="1000125"/>
          </a:xfrm>
          <a:prstGeom prst="rect">
            <a:avLst/>
          </a:prstGeom>
        </p:spPr>
        <p:txBody>
          <a:bodyPr/>
          <a:lstStyle/>
          <a:p>
            <a:pPr algn="ctr" fontAlgn="base">
              <a:spcBef>
                <a:spcPct val="0"/>
              </a:spcBef>
              <a:spcAft>
                <a:spcPct val="0"/>
              </a:spcAft>
              <a:defRPr/>
            </a:pPr>
            <a:r>
              <a:rPr lang="en-US" sz="2800" kern="0" dirty="0" err="1" smtClean="0">
                <a:solidFill>
                  <a:srgbClr val="FFFF00"/>
                </a:solidFill>
                <a:latin typeface="Arial" panose="020B0604020202020204" pitchFamily="34" charset="0"/>
                <a:cs typeface="Arial" panose="020B0604020202020204" pitchFamily="34" charset="0"/>
              </a:rPr>
              <a:t>Allgemeines</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Überleben</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nach</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Strahlentherapie</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bei</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fortgeschrittenem</a:t>
            </a:r>
            <a:r>
              <a:rPr lang="en-US" sz="2800" kern="0" dirty="0" smtClean="0">
                <a:solidFill>
                  <a:srgbClr val="FFFF00"/>
                </a:solidFill>
                <a:latin typeface="Arial" panose="020B0604020202020204" pitchFamily="34" charset="0"/>
                <a:cs typeface="Arial" panose="020B0604020202020204" pitchFamily="34" charset="0"/>
              </a:rPr>
              <a:t> PCA </a:t>
            </a:r>
            <a:r>
              <a:rPr lang="en-US" sz="2800" kern="0" dirty="0" err="1" smtClean="0">
                <a:solidFill>
                  <a:srgbClr val="FFFF00"/>
                </a:solidFill>
                <a:latin typeface="Arial" panose="020B0604020202020204" pitchFamily="34" charset="0"/>
                <a:cs typeface="Arial" panose="020B0604020202020204" pitchFamily="34" charset="0"/>
              </a:rPr>
              <a:t>kurz</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vs</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langer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Hormontherapie</a:t>
            </a:r>
            <a:endParaRPr lang="en-US" sz="2800" kern="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7809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2"/>
          <p:cNvSpPr txBox="1">
            <a:spLocks noChangeArrowheads="1"/>
          </p:cNvSpPr>
          <p:nvPr/>
        </p:nvSpPr>
        <p:spPr bwMode="auto">
          <a:xfrm>
            <a:off x="23813" y="6488113"/>
            <a:ext cx="909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rgbClr val="FFFFFF"/>
                </a:solidFill>
                <a:latin typeface="Arial" pitchFamily="34" charset="0"/>
              </a:defRPr>
            </a:lvl1pPr>
            <a:lvl2pPr marL="742950" indent="-285750">
              <a:defRPr b="1">
                <a:solidFill>
                  <a:srgbClr val="FFFFFF"/>
                </a:solidFill>
                <a:latin typeface="Arial" pitchFamily="34" charset="0"/>
              </a:defRPr>
            </a:lvl2pPr>
            <a:lvl3pPr marL="1143000" indent="-228600">
              <a:defRPr b="1">
                <a:solidFill>
                  <a:srgbClr val="FFFFFF"/>
                </a:solidFill>
                <a:latin typeface="Arial" pitchFamily="34" charset="0"/>
              </a:defRPr>
            </a:lvl3pPr>
            <a:lvl4pPr marL="1600200" indent="-228600">
              <a:defRPr b="1">
                <a:solidFill>
                  <a:srgbClr val="FFFFFF"/>
                </a:solidFill>
                <a:latin typeface="Arial" pitchFamily="34" charset="0"/>
              </a:defRPr>
            </a:lvl4pPr>
            <a:lvl5pPr marL="2057400" indent="-228600">
              <a:defRPr b="1">
                <a:solidFill>
                  <a:srgbClr val="FFFFFF"/>
                </a:solidFill>
                <a:latin typeface="Arial" pitchFamily="34" charset="0"/>
              </a:defRPr>
            </a:lvl5pPr>
            <a:lvl6pPr marL="2514600" indent="-228600" algn="ctr" eaLnBrk="0" fontAlgn="base" hangingPunct="0">
              <a:spcBef>
                <a:spcPct val="0"/>
              </a:spcBef>
              <a:spcAft>
                <a:spcPct val="0"/>
              </a:spcAft>
              <a:defRPr b="1">
                <a:solidFill>
                  <a:srgbClr val="FFFFFF"/>
                </a:solidFill>
                <a:latin typeface="Arial" pitchFamily="34" charset="0"/>
              </a:defRPr>
            </a:lvl6pPr>
            <a:lvl7pPr marL="2971800" indent="-228600" algn="ctr" eaLnBrk="0" fontAlgn="base" hangingPunct="0">
              <a:spcBef>
                <a:spcPct val="0"/>
              </a:spcBef>
              <a:spcAft>
                <a:spcPct val="0"/>
              </a:spcAft>
              <a:defRPr b="1">
                <a:solidFill>
                  <a:srgbClr val="FFFFFF"/>
                </a:solidFill>
                <a:latin typeface="Arial" pitchFamily="34" charset="0"/>
              </a:defRPr>
            </a:lvl7pPr>
            <a:lvl8pPr marL="3429000" indent="-228600" algn="ctr" eaLnBrk="0" fontAlgn="base" hangingPunct="0">
              <a:spcBef>
                <a:spcPct val="0"/>
              </a:spcBef>
              <a:spcAft>
                <a:spcPct val="0"/>
              </a:spcAft>
              <a:defRPr b="1">
                <a:solidFill>
                  <a:srgbClr val="FFFFFF"/>
                </a:solidFill>
                <a:latin typeface="Arial" pitchFamily="34" charset="0"/>
              </a:defRPr>
            </a:lvl8pPr>
            <a:lvl9pPr marL="3886200" indent="-228600" algn="ctr" eaLnBrk="0" fontAlgn="base" hangingPunct="0">
              <a:spcBef>
                <a:spcPct val="0"/>
              </a:spcBef>
              <a:spcAft>
                <a:spcPct val="0"/>
              </a:spcAft>
              <a:defRPr b="1">
                <a:solidFill>
                  <a:srgbClr val="FFFFFF"/>
                </a:solidFill>
                <a:latin typeface="Arial" pitchFamily="34" charset="0"/>
              </a:defRPr>
            </a:lvl9pPr>
          </a:lstStyle>
          <a:p>
            <a:r>
              <a:rPr lang="de-CH" altLang="de-DE" b="0"/>
              <a:t>M. Bolla, T.M. de Reijke, G. Van Tienhoven et al., N Engl J Med, 360:2516-2527, 2009</a:t>
            </a:r>
            <a:endParaRPr lang="en-US" altLang="de-DE" b="0"/>
          </a:p>
        </p:txBody>
      </p:sp>
      <p:pic>
        <p:nvPicPr>
          <p:cNvPr id="10243" name="Grafik 3" descr="Bolla_Fig_3.jpg"/>
          <p:cNvPicPr>
            <a:picLocks noChangeAspect="1"/>
          </p:cNvPicPr>
          <p:nvPr/>
        </p:nvPicPr>
        <p:blipFill rotWithShape="1">
          <a:blip r:embed="rId3">
            <a:extLst>
              <a:ext uri="{28A0092B-C50C-407E-A947-70E740481C1C}">
                <a14:useLocalDpi xmlns:a14="http://schemas.microsoft.com/office/drawing/2010/main" val="0"/>
              </a:ext>
            </a:extLst>
          </a:blip>
          <a:srcRect l="832" t="3062" b="10367"/>
          <a:stretch/>
        </p:blipFill>
        <p:spPr bwMode="auto">
          <a:xfrm>
            <a:off x="923925" y="988456"/>
            <a:ext cx="6960443" cy="55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8728" y="44624"/>
            <a:ext cx="9132566" cy="1000125"/>
          </a:xfrm>
          <a:prstGeom prst="rect">
            <a:avLst/>
          </a:prstGeom>
        </p:spPr>
        <p:txBody>
          <a:bodyPr/>
          <a:lstStyle/>
          <a:p>
            <a:pPr algn="ctr" fontAlgn="base">
              <a:spcBef>
                <a:spcPct val="0"/>
              </a:spcBef>
              <a:spcAft>
                <a:spcPct val="0"/>
              </a:spcAft>
              <a:defRPr/>
            </a:pPr>
            <a:r>
              <a:rPr lang="en-US" sz="2800" kern="0" dirty="0" err="1" smtClean="0">
                <a:solidFill>
                  <a:srgbClr val="FFFF00"/>
                </a:solidFill>
                <a:latin typeface="Arial" panose="020B0604020202020204" pitchFamily="34" charset="0"/>
                <a:cs typeface="Arial" panose="020B0604020202020204" pitchFamily="34" charset="0"/>
              </a:rPr>
              <a:t>Nebenwirkungen</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bei</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Strahlentherapie</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bei</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fortgeschrittenem</a:t>
            </a:r>
            <a:r>
              <a:rPr lang="en-US" sz="2800" kern="0" dirty="0" smtClean="0">
                <a:solidFill>
                  <a:srgbClr val="FFFF00"/>
                </a:solidFill>
                <a:latin typeface="Arial" panose="020B0604020202020204" pitchFamily="34" charset="0"/>
                <a:cs typeface="Arial" panose="020B0604020202020204" pitchFamily="34" charset="0"/>
              </a:rPr>
              <a:t> PCA </a:t>
            </a:r>
            <a:r>
              <a:rPr lang="en-US" sz="2800" kern="0" dirty="0" err="1" smtClean="0">
                <a:solidFill>
                  <a:srgbClr val="FFFF00"/>
                </a:solidFill>
                <a:latin typeface="Arial" panose="020B0604020202020204" pitchFamily="34" charset="0"/>
                <a:cs typeface="Arial" panose="020B0604020202020204" pitchFamily="34" charset="0"/>
              </a:rPr>
              <a:t>kurzer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vs</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langer</a:t>
            </a:r>
            <a:r>
              <a:rPr lang="en-US" sz="2800" kern="0" dirty="0" smtClean="0">
                <a:solidFill>
                  <a:srgbClr val="FFFF00"/>
                </a:solidFill>
                <a:latin typeface="Arial" panose="020B0604020202020204" pitchFamily="34" charset="0"/>
                <a:cs typeface="Arial" panose="020B0604020202020204" pitchFamily="34" charset="0"/>
              </a:rPr>
              <a:t> </a:t>
            </a:r>
            <a:r>
              <a:rPr lang="en-US" sz="2800" kern="0" dirty="0" err="1" smtClean="0">
                <a:solidFill>
                  <a:srgbClr val="FFFF00"/>
                </a:solidFill>
                <a:latin typeface="Arial" panose="020B0604020202020204" pitchFamily="34" charset="0"/>
                <a:cs typeface="Arial" panose="020B0604020202020204" pitchFamily="34" charset="0"/>
              </a:rPr>
              <a:t>Hormontherapie</a:t>
            </a:r>
            <a:endParaRPr lang="en-US" sz="2800" kern="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794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t="1750" r="2200" b="1970"/>
          <a:stretch>
            <a:fillRect/>
          </a:stretch>
        </p:blipFill>
        <p:spPr bwMode="auto">
          <a:xfrm>
            <a:off x="1905001" y="925537"/>
            <a:ext cx="4827588"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p:nvSpPr>
        <p:spPr bwMode="auto">
          <a:xfrm>
            <a:off x="1368603" y="260648"/>
            <a:ext cx="608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sz="3600" dirty="0">
                <a:solidFill>
                  <a:srgbClr val="FFFF00"/>
                </a:solidFill>
              </a:rPr>
              <a:t>Androgen </a:t>
            </a:r>
            <a:r>
              <a:rPr lang="de-CH" altLang="de-DE" sz="3600" dirty="0" err="1">
                <a:solidFill>
                  <a:srgbClr val="FFFF00"/>
                </a:solidFill>
              </a:rPr>
              <a:t>receptor</a:t>
            </a:r>
            <a:r>
              <a:rPr lang="de-CH" altLang="de-DE" sz="3600" dirty="0">
                <a:solidFill>
                  <a:srgbClr val="FFFF00"/>
                </a:solidFill>
              </a:rPr>
              <a:t> </a:t>
            </a:r>
            <a:r>
              <a:rPr lang="de-CH" altLang="de-DE" sz="3600" dirty="0" err="1">
                <a:solidFill>
                  <a:srgbClr val="FFFF00"/>
                </a:solidFill>
              </a:rPr>
              <a:t>activation</a:t>
            </a:r>
            <a:endParaRPr lang="de-CH" altLang="de-DE" sz="3600" dirty="0">
              <a:solidFill>
                <a:srgbClr val="FFFF00"/>
              </a:solidFill>
            </a:endParaRPr>
          </a:p>
        </p:txBody>
      </p:sp>
      <p:sp>
        <p:nvSpPr>
          <p:cNvPr id="4" name="Rectangle 3"/>
          <p:cNvSpPr>
            <a:spLocks noChangeArrowheads="1"/>
          </p:cNvSpPr>
          <p:nvPr/>
        </p:nvSpPr>
        <p:spPr bwMode="auto">
          <a:xfrm>
            <a:off x="1299315" y="6390411"/>
            <a:ext cx="657135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b="0" dirty="0">
                <a:solidFill>
                  <a:schemeClr val="bg1"/>
                </a:solidFill>
                <a:latin typeface="Arial" charset="0"/>
              </a:rPr>
              <a:t>Feldmann et al., Nature Reviews </a:t>
            </a:r>
            <a:r>
              <a:rPr lang="de-CH" altLang="de-DE" b="0" dirty="0" err="1">
                <a:solidFill>
                  <a:schemeClr val="bg1"/>
                </a:solidFill>
                <a:latin typeface="Arial" charset="0"/>
              </a:rPr>
              <a:t>Cancer</a:t>
            </a:r>
            <a:r>
              <a:rPr lang="de-CH" altLang="de-DE" b="0" dirty="0">
                <a:solidFill>
                  <a:schemeClr val="bg1"/>
                </a:solidFill>
                <a:latin typeface="Arial" charset="0"/>
              </a:rPr>
              <a:t>, 2001</a:t>
            </a:r>
          </a:p>
        </p:txBody>
      </p:sp>
    </p:spTree>
    <p:extLst>
      <p:ext uri="{BB962C8B-B14F-4D97-AF65-F5344CB8AC3E}">
        <p14:creationId xmlns:p14="http://schemas.microsoft.com/office/powerpoint/2010/main" val="1687763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1996"/>
          <a:stretch>
            <a:fillRect/>
          </a:stretch>
        </p:blipFill>
        <p:spPr bwMode="auto">
          <a:xfrm>
            <a:off x="1199287" y="155866"/>
            <a:ext cx="6767079" cy="62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1155" name="Rectangle 3"/>
          <p:cNvSpPr>
            <a:spLocks noChangeArrowheads="1"/>
          </p:cNvSpPr>
          <p:nvPr/>
        </p:nvSpPr>
        <p:spPr bwMode="auto">
          <a:xfrm>
            <a:off x="1299315" y="6390411"/>
            <a:ext cx="657135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a:r>
              <a:rPr lang="de-CH" altLang="de-DE" b="0" dirty="0">
                <a:latin typeface="Arial" charset="0"/>
              </a:rPr>
              <a:t>Feldmann et al., Nature Reviews </a:t>
            </a:r>
            <a:r>
              <a:rPr lang="de-CH" altLang="de-DE" b="0" dirty="0" err="1">
                <a:latin typeface="Arial" charset="0"/>
              </a:rPr>
              <a:t>Cancer</a:t>
            </a:r>
            <a:r>
              <a:rPr lang="de-CH" altLang="de-DE" b="0" dirty="0">
                <a:latin typeface="Arial" charset="0"/>
              </a:rPr>
              <a:t>, 2001</a:t>
            </a:r>
          </a:p>
        </p:txBody>
      </p:sp>
      <p:grpSp>
        <p:nvGrpSpPr>
          <p:cNvPr id="7" name="Gruppieren 6"/>
          <p:cNvGrpSpPr/>
          <p:nvPr/>
        </p:nvGrpSpPr>
        <p:grpSpPr>
          <a:xfrm>
            <a:off x="5292080" y="4725144"/>
            <a:ext cx="2428870" cy="1440160"/>
            <a:chOff x="5292080" y="4725144"/>
            <a:chExt cx="2428870" cy="1440160"/>
          </a:xfrm>
        </p:grpSpPr>
        <p:sp>
          <p:nvSpPr>
            <p:cNvPr id="2" name="Textfeld 1"/>
            <p:cNvSpPr txBox="1"/>
            <p:nvPr/>
          </p:nvSpPr>
          <p:spPr>
            <a:xfrm>
              <a:off x="5292080" y="5301208"/>
              <a:ext cx="2428870" cy="646331"/>
            </a:xfrm>
            <a:prstGeom prst="rect">
              <a:avLst/>
            </a:prstGeom>
            <a:noFill/>
          </p:spPr>
          <p:txBody>
            <a:bodyPr wrap="none" rtlCol="0">
              <a:spAutoFit/>
            </a:bodyPr>
            <a:lstStyle/>
            <a:p>
              <a:r>
                <a:rPr lang="de-CH" b="1" dirty="0" smtClean="0">
                  <a:solidFill>
                    <a:srgbClr val="FF0000"/>
                  </a:solidFill>
                </a:rPr>
                <a:t>Androgen </a:t>
              </a:r>
              <a:r>
                <a:rPr lang="de-CH" b="1" dirty="0" err="1" smtClean="0">
                  <a:solidFill>
                    <a:srgbClr val="FF0000"/>
                  </a:solidFill>
                </a:rPr>
                <a:t>synthesis</a:t>
              </a:r>
              <a:endParaRPr lang="de-CH" b="1" dirty="0" smtClean="0">
                <a:solidFill>
                  <a:srgbClr val="FF0000"/>
                </a:solidFill>
              </a:endParaRPr>
            </a:p>
            <a:p>
              <a:r>
                <a:rPr lang="de-CH" dirty="0" err="1">
                  <a:solidFill>
                    <a:srgbClr val="FF0000"/>
                  </a:solidFill>
                </a:rPr>
                <a:t>cytochrome</a:t>
              </a:r>
              <a:r>
                <a:rPr lang="de-CH" dirty="0">
                  <a:solidFill>
                    <a:srgbClr val="FF0000"/>
                  </a:solidFill>
                </a:rPr>
                <a:t> P-450c17</a:t>
              </a:r>
              <a:endParaRPr lang="de-CH" b="1" dirty="0">
                <a:solidFill>
                  <a:srgbClr val="FF0000"/>
                </a:solidFill>
              </a:endParaRPr>
            </a:p>
          </p:txBody>
        </p:sp>
        <p:cxnSp>
          <p:nvCxnSpPr>
            <p:cNvPr id="4" name="Gerade Verbindung mit Pfeil 3"/>
            <p:cNvCxnSpPr/>
            <p:nvPr/>
          </p:nvCxnSpPr>
          <p:spPr bwMode="auto">
            <a:xfrm flipH="1" flipV="1">
              <a:off x="5508104" y="4725144"/>
              <a:ext cx="504056" cy="576064"/>
            </a:xfrm>
            <a:prstGeom prst="straightConnector1">
              <a:avLst/>
            </a:prstGeom>
            <a:solidFill>
              <a:schemeClr val="accent1"/>
            </a:solidFill>
            <a:ln w="28575"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feld 4"/>
            <p:cNvSpPr txBox="1"/>
            <p:nvPr/>
          </p:nvSpPr>
          <p:spPr>
            <a:xfrm>
              <a:off x="6242876" y="5395863"/>
              <a:ext cx="561372" cy="769441"/>
            </a:xfrm>
            <a:prstGeom prst="rect">
              <a:avLst/>
            </a:prstGeom>
            <a:noFill/>
          </p:spPr>
          <p:txBody>
            <a:bodyPr wrap="none" rtlCol="0">
              <a:spAutoFit/>
            </a:bodyPr>
            <a:lstStyle/>
            <a:p>
              <a:r>
                <a:rPr lang="de-CH" sz="4400" dirty="0" smtClean="0">
                  <a:solidFill>
                    <a:srgbClr val="FF0000"/>
                  </a:solidFill>
                </a:rPr>
                <a:t>X</a:t>
              </a:r>
              <a:endParaRPr lang="de-CH" sz="4400" dirty="0">
                <a:solidFill>
                  <a:srgbClr val="FF0000"/>
                </a:solidFill>
              </a:endParaRPr>
            </a:p>
          </p:txBody>
        </p:sp>
      </p:grpSp>
    </p:spTree>
    <p:extLst>
      <p:ext uri="{BB962C8B-B14F-4D97-AF65-F5344CB8AC3E}">
        <p14:creationId xmlns:p14="http://schemas.microsoft.com/office/powerpoint/2010/main" val="243042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13388"/>
            <a:ext cx="5291928" cy="256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482" y="3533777"/>
            <a:ext cx="40290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67"/>
          <p:cNvSpPr txBox="1">
            <a:spLocks noChangeArrowheads="1"/>
          </p:cNvSpPr>
          <p:nvPr/>
        </p:nvSpPr>
        <p:spPr bwMode="auto">
          <a:xfrm>
            <a:off x="922858" y="260648"/>
            <a:ext cx="7321550" cy="5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2084" tIns="46043" rIns="92084" bIns="46043">
            <a:spAutoFit/>
          </a:bodyPr>
          <a:lstStyle>
            <a:lvl1pPr defTabSz="762000">
              <a:defRPr>
                <a:solidFill>
                  <a:schemeClr val="tx1"/>
                </a:solidFill>
                <a:latin typeface="Arial" charset="0"/>
              </a:defRPr>
            </a:lvl1pPr>
            <a:lvl2pPr marL="742950" indent="-285750" defTabSz="762000">
              <a:defRPr>
                <a:solidFill>
                  <a:schemeClr val="tx1"/>
                </a:solidFill>
                <a:latin typeface="Arial" charset="0"/>
              </a:defRPr>
            </a:lvl2pPr>
            <a:lvl3pPr marL="1143000" indent="-228600" defTabSz="762000">
              <a:defRPr>
                <a:solidFill>
                  <a:schemeClr val="tx1"/>
                </a:solidFill>
                <a:latin typeface="Arial" charset="0"/>
              </a:defRPr>
            </a:lvl3pPr>
            <a:lvl4pPr marL="1600200" indent="-228600" defTabSz="762000">
              <a:defRPr>
                <a:solidFill>
                  <a:schemeClr val="tx1"/>
                </a:solidFill>
                <a:latin typeface="Arial" charset="0"/>
              </a:defRPr>
            </a:lvl4pPr>
            <a:lvl5pPr marL="2057400" indent="-228600" defTabSz="76200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sz="3200" dirty="0" err="1">
                <a:solidFill>
                  <a:srgbClr val="FFFF00"/>
                </a:solidFill>
              </a:rPr>
              <a:t>Abiraterone</a:t>
            </a:r>
            <a:r>
              <a:rPr lang="de-CH" altLang="de-DE" sz="3200" dirty="0">
                <a:solidFill>
                  <a:srgbClr val="FFFF00"/>
                </a:solidFill>
              </a:rPr>
              <a:t> Acetate Overall </a:t>
            </a:r>
            <a:r>
              <a:rPr lang="de-CH" altLang="de-DE" sz="3200" dirty="0" err="1">
                <a:solidFill>
                  <a:srgbClr val="FFFF00"/>
                </a:solidFill>
              </a:rPr>
              <a:t>Survival</a:t>
            </a:r>
            <a:endParaRPr lang="de-CH" altLang="de-DE" sz="3200" dirty="0">
              <a:solidFill>
                <a:srgbClr val="FFFF00"/>
              </a:solidFill>
            </a:endParaRPr>
          </a:p>
        </p:txBody>
      </p:sp>
    </p:spTree>
    <p:extLst>
      <p:ext uri="{BB962C8B-B14F-4D97-AF65-F5344CB8AC3E}">
        <p14:creationId xmlns:p14="http://schemas.microsoft.com/office/powerpoint/2010/main" val="690105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1450"/>
            <a:ext cx="5791200"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6296025"/>
            <a:ext cx="51149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523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467"/>
          <p:cNvSpPr txBox="1">
            <a:spLocks noChangeArrowheads="1"/>
          </p:cNvSpPr>
          <p:nvPr/>
        </p:nvSpPr>
        <p:spPr bwMode="auto">
          <a:xfrm>
            <a:off x="947936" y="332656"/>
            <a:ext cx="7656512" cy="5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2084" tIns="46043" rIns="92084" bIns="46043">
            <a:spAutoFit/>
          </a:bodyPr>
          <a:lstStyle>
            <a:lvl1pPr defTabSz="762000">
              <a:defRPr>
                <a:solidFill>
                  <a:schemeClr val="tx1"/>
                </a:solidFill>
                <a:latin typeface="Arial" charset="0"/>
              </a:defRPr>
            </a:lvl1pPr>
            <a:lvl2pPr marL="742950" indent="-285750" defTabSz="762000">
              <a:defRPr>
                <a:solidFill>
                  <a:schemeClr val="tx1"/>
                </a:solidFill>
                <a:latin typeface="Arial" charset="0"/>
              </a:defRPr>
            </a:lvl2pPr>
            <a:lvl3pPr marL="1143000" indent="-228600" defTabSz="762000">
              <a:defRPr>
                <a:solidFill>
                  <a:schemeClr val="tx1"/>
                </a:solidFill>
                <a:latin typeface="Arial" charset="0"/>
              </a:defRPr>
            </a:lvl3pPr>
            <a:lvl4pPr marL="1600200" indent="-228600" defTabSz="762000">
              <a:defRPr>
                <a:solidFill>
                  <a:schemeClr val="tx1"/>
                </a:solidFill>
                <a:latin typeface="Arial" charset="0"/>
              </a:defRPr>
            </a:lvl4pPr>
            <a:lvl5pPr marL="2057400" indent="-228600" defTabSz="76200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sz="3200" dirty="0" err="1">
                <a:solidFill>
                  <a:srgbClr val="FFFF00"/>
                </a:solidFill>
              </a:rPr>
              <a:t>Abiraterone</a:t>
            </a:r>
            <a:r>
              <a:rPr lang="de-CH" altLang="de-DE" sz="3200" dirty="0">
                <a:solidFill>
                  <a:srgbClr val="FFFF00"/>
                </a:solidFill>
              </a:rPr>
              <a:t> Acetate PSA Progression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06552"/>
            <a:ext cx="6283805" cy="485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9527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467"/>
          <p:cNvSpPr txBox="1">
            <a:spLocks noChangeArrowheads="1"/>
          </p:cNvSpPr>
          <p:nvPr/>
        </p:nvSpPr>
        <p:spPr bwMode="auto">
          <a:xfrm>
            <a:off x="251520" y="304786"/>
            <a:ext cx="8568952" cy="9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2084" tIns="46043" rIns="92084" bIns="46043">
            <a:spAutoFit/>
          </a:bodyPr>
          <a:lstStyle>
            <a:lvl1pPr defTabSz="762000">
              <a:defRPr>
                <a:solidFill>
                  <a:schemeClr val="tx1"/>
                </a:solidFill>
                <a:latin typeface="Arial" charset="0"/>
              </a:defRPr>
            </a:lvl1pPr>
            <a:lvl2pPr marL="742950" indent="-285750" defTabSz="762000">
              <a:defRPr>
                <a:solidFill>
                  <a:schemeClr val="tx1"/>
                </a:solidFill>
                <a:latin typeface="Arial" charset="0"/>
              </a:defRPr>
            </a:lvl2pPr>
            <a:lvl3pPr marL="1143000" indent="-228600" defTabSz="762000">
              <a:defRPr>
                <a:solidFill>
                  <a:schemeClr val="tx1"/>
                </a:solidFill>
                <a:latin typeface="Arial" charset="0"/>
              </a:defRPr>
            </a:lvl3pPr>
            <a:lvl4pPr marL="1600200" indent="-228600" defTabSz="762000">
              <a:defRPr>
                <a:solidFill>
                  <a:schemeClr val="tx1"/>
                </a:solidFill>
                <a:latin typeface="Arial" charset="0"/>
              </a:defRPr>
            </a:lvl4pPr>
            <a:lvl5pPr marL="2057400" indent="-228600" defTabSz="76200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de-CH" altLang="de-DE" sz="2800" dirty="0" err="1">
                <a:solidFill>
                  <a:srgbClr val="FFFF00"/>
                </a:solidFill>
              </a:rPr>
              <a:t>Abiraterone</a:t>
            </a:r>
            <a:r>
              <a:rPr lang="de-CH" altLang="de-DE" sz="2800" dirty="0">
                <a:solidFill>
                  <a:srgbClr val="FFFF00"/>
                </a:solidFill>
              </a:rPr>
              <a:t> Acetate </a:t>
            </a:r>
            <a:r>
              <a:rPr lang="de-CH" altLang="de-DE" sz="2800" dirty="0" smtClean="0">
                <a:solidFill>
                  <a:srgbClr val="FFFF00"/>
                </a:solidFill>
              </a:rPr>
              <a:t>Chemotherapie-freies Überleben</a:t>
            </a:r>
            <a:endParaRPr lang="de-CH" altLang="de-DE" sz="2800" dirty="0">
              <a:solidFill>
                <a:srgbClr val="FFFF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196752"/>
            <a:ext cx="614074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6408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2" y="1752600"/>
            <a:ext cx="7844746" cy="218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67"/>
          <p:cNvSpPr txBox="1">
            <a:spLocks noChangeArrowheads="1"/>
          </p:cNvSpPr>
          <p:nvPr/>
        </p:nvSpPr>
        <p:spPr bwMode="auto">
          <a:xfrm>
            <a:off x="420689" y="457200"/>
            <a:ext cx="7656512" cy="5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2084" tIns="46043" rIns="92084" bIns="46043">
            <a:spAutoFit/>
          </a:bodyPr>
          <a:lstStyle>
            <a:lvl1pPr defTabSz="762000">
              <a:defRPr>
                <a:solidFill>
                  <a:schemeClr val="tx1"/>
                </a:solidFill>
                <a:latin typeface="Arial" charset="0"/>
              </a:defRPr>
            </a:lvl1pPr>
            <a:lvl2pPr marL="742950" indent="-285750" defTabSz="762000">
              <a:defRPr>
                <a:solidFill>
                  <a:schemeClr val="tx1"/>
                </a:solidFill>
                <a:latin typeface="Arial" charset="0"/>
              </a:defRPr>
            </a:lvl2pPr>
            <a:lvl3pPr marL="1143000" indent="-228600" defTabSz="762000">
              <a:defRPr>
                <a:solidFill>
                  <a:schemeClr val="tx1"/>
                </a:solidFill>
                <a:latin typeface="Arial" charset="0"/>
              </a:defRPr>
            </a:lvl3pPr>
            <a:lvl4pPr marL="1600200" indent="-228600" defTabSz="762000">
              <a:defRPr>
                <a:solidFill>
                  <a:schemeClr val="tx1"/>
                </a:solidFill>
                <a:latin typeface="Arial" charset="0"/>
              </a:defRPr>
            </a:lvl4pPr>
            <a:lvl5pPr marL="2057400" indent="-228600" defTabSz="76200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sz="3200" b="1">
                <a:solidFill>
                  <a:srgbClr val="FFFF00"/>
                </a:solidFill>
              </a:rPr>
              <a:t>...and a new story beginning?</a:t>
            </a:r>
          </a:p>
        </p:txBody>
      </p:sp>
    </p:spTree>
    <p:extLst>
      <p:ext uri="{BB962C8B-B14F-4D97-AF65-F5344CB8AC3E}">
        <p14:creationId xmlns:p14="http://schemas.microsoft.com/office/powerpoint/2010/main" val="746201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6984776" cy="237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195736" y="6237312"/>
            <a:ext cx="5237331" cy="369332"/>
          </a:xfrm>
          <a:prstGeom prst="rect">
            <a:avLst/>
          </a:prstGeom>
        </p:spPr>
        <p:txBody>
          <a:bodyPr wrap="none">
            <a:spAutoFit/>
          </a:bodyPr>
          <a:lstStyle/>
          <a:p>
            <a:r>
              <a:rPr lang="de-CH" dirty="0" smtClean="0">
                <a:solidFill>
                  <a:schemeClr val="bg1"/>
                </a:solidFill>
                <a:latin typeface="Arial" panose="020B0604020202020204" pitchFamily="34" charset="0"/>
                <a:cs typeface="Arial" panose="020B0604020202020204" pitchFamily="34" charset="0"/>
              </a:rPr>
              <a:t>Sweeney et al., N </a:t>
            </a:r>
            <a:r>
              <a:rPr lang="de-CH" dirty="0">
                <a:solidFill>
                  <a:schemeClr val="bg1"/>
                </a:solidFill>
                <a:latin typeface="Arial" panose="020B0604020202020204" pitchFamily="34" charset="0"/>
                <a:cs typeface="Arial" panose="020B0604020202020204" pitchFamily="34" charset="0"/>
              </a:rPr>
              <a:t>Engl J Med 2015;373:737-46.</a:t>
            </a:r>
          </a:p>
        </p:txBody>
      </p:sp>
    </p:spTree>
    <p:extLst>
      <p:ext uri="{BB962C8B-B14F-4D97-AF65-F5344CB8AC3E}">
        <p14:creationId xmlns:p14="http://schemas.microsoft.com/office/powerpoint/2010/main" val="23363757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33363"/>
            <a:ext cx="8275637" cy="6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3"/>
          <p:cNvCxnSpPr/>
          <p:nvPr/>
        </p:nvCxnSpPr>
        <p:spPr bwMode="auto">
          <a:xfrm>
            <a:off x="2555776" y="2852936"/>
            <a:ext cx="3888432" cy="0"/>
          </a:xfrm>
          <a:prstGeom prst="line">
            <a:avLst/>
          </a:prstGeom>
          <a:solidFill>
            <a:schemeClr val="bg1"/>
          </a:solidFill>
          <a:ln w="19050" cap="flat" cmpd="sng" algn="ctr">
            <a:solidFill>
              <a:srgbClr val="FF0000"/>
            </a:solidFill>
            <a:prstDash val="solid"/>
            <a:round/>
            <a:headEnd type="none" w="med" len="med"/>
            <a:tailEnd type="triangle" w="med" len="med"/>
          </a:ln>
          <a:effectLst/>
        </p:spPr>
      </p:cxnSp>
    </p:spTree>
    <p:extLst>
      <p:ext uri="{BB962C8B-B14F-4D97-AF65-F5344CB8AC3E}">
        <p14:creationId xmlns:p14="http://schemas.microsoft.com/office/powerpoint/2010/main" val="4279954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09550"/>
            <a:ext cx="8275637" cy="643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496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276225"/>
            <a:ext cx="8256587"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985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5871"/>
            <a:ext cx="9144001" cy="238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3059832" y="332656"/>
            <a:ext cx="3055645" cy="584775"/>
          </a:xfrm>
          <a:prstGeom prst="rect">
            <a:avLst/>
          </a:prstGeom>
          <a:noFill/>
        </p:spPr>
        <p:txBody>
          <a:bodyPr wrap="none" rtlCol="0">
            <a:spAutoFit/>
          </a:bodyPr>
          <a:lstStyle/>
          <a:p>
            <a:r>
              <a:rPr lang="de-CH" sz="3200" dirty="0" smtClean="0">
                <a:solidFill>
                  <a:srgbClr val="FFFF00"/>
                </a:solidFill>
                <a:latin typeface="Arial" panose="020B0604020202020204" pitchFamily="34" charset="0"/>
                <a:cs typeface="Arial" panose="020B0604020202020204" pitchFamily="34" charset="0"/>
              </a:rPr>
              <a:t>Overall </a:t>
            </a:r>
            <a:r>
              <a:rPr lang="de-CH" sz="3200" dirty="0" err="1" smtClean="0">
                <a:solidFill>
                  <a:srgbClr val="FFFF00"/>
                </a:solidFill>
                <a:latin typeface="Arial" panose="020B0604020202020204" pitchFamily="34" charset="0"/>
                <a:cs typeface="Arial" panose="020B0604020202020204" pitchFamily="34" charset="0"/>
              </a:rPr>
              <a:t>Survival</a:t>
            </a:r>
            <a:endParaRPr lang="de-CH" sz="3200" dirty="0">
              <a:solidFill>
                <a:srgbClr val="FFFF00"/>
              </a:solidFill>
              <a:latin typeface="Arial" panose="020B0604020202020204" pitchFamily="34" charset="0"/>
              <a:cs typeface="Arial" panose="020B0604020202020204" pitchFamily="34" charset="0"/>
            </a:endParaRPr>
          </a:p>
        </p:txBody>
      </p:sp>
      <p:sp>
        <p:nvSpPr>
          <p:cNvPr id="4" name="Textfeld 3"/>
          <p:cNvSpPr txBox="1"/>
          <p:nvPr/>
        </p:nvSpPr>
        <p:spPr>
          <a:xfrm>
            <a:off x="3347864" y="6525344"/>
            <a:ext cx="3446200" cy="369332"/>
          </a:xfrm>
          <a:prstGeom prst="rect">
            <a:avLst/>
          </a:prstGeom>
          <a:noFill/>
        </p:spPr>
        <p:txBody>
          <a:bodyPr wrap="none" rtlCol="0">
            <a:spAutoFit/>
          </a:bodyPr>
          <a:lstStyle/>
          <a:p>
            <a:r>
              <a:rPr lang="de-CH" dirty="0" err="1" smtClean="0">
                <a:solidFill>
                  <a:schemeClr val="bg1"/>
                </a:solidFill>
                <a:latin typeface="Arial" panose="020B0604020202020204" pitchFamily="34" charset="0"/>
                <a:cs typeface="Arial" panose="020B0604020202020204" pitchFamily="34" charset="0"/>
              </a:rPr>
              <a:t>Tucci</a:t>
            </a:r>
            <a:r>
              <a:rPr lang="de-CH" dirty="0" smtClean="0">
                <a:solidFill>
                  <a:schemeClr val="bg1"/>
                </a:solidFill>
                <a:latin typeface="Arial" panose="020B0604020202020204" pitchFamily="34" charset="0"/>
                <a:cs typeface="Arial" panose="020B0604020202020204" pitchFamily="34" charset="0"/>
              </a:rPr>
              <a:t> M et al. </a:t>
            </a:r>
            <a:r>
              <a:rPr lang="de-CH" dirty="0" err="1" smtClean="0">
                <a:solidFill>
                  <a:schemeClr val="bg1"/>
                </a:solidFill>
                <a:latin typeface="Arial" panose="020B0604020202020204" pitchFamily="34" charset="0"/>
                <a:cs typeface="Arial" panose="020B0604020202020204" pitchFamily="34" charset="0"/>
              </a:rPr>
              <a:t>Eur</a:t>
            </a:r>
            <a:r>
              <a:rPr lang="de-CH" dirty="0" smtClean="0">
                <a:solidFill>
                  <a:schemeClr val="bg1"/>
                </a:solidFill>
                <a:latin typeface="Arial" panose="020B0604020202020204" pitchFamily="34" charset="0"/>
                <a:cs typeface="Arial" panose="020B0604020202020204" pitchFamily="34" charset="0"/>
              </a:rPr>
              <a:t> </a:t>
            </a:r>
            <a:r>
              <a:rPr lang="de-CH" dirty="0" err="1" smtClean="0">
                <a:solidFill>
                  <a:schemeClr val="bg1"/>
                </a:solidFill>
                <a:latin typeface="Arial" panose="020B0604020202020204" pitchFamily="34" charset="0"/>
                <a:cs typeface="Arial" panose="020B0604020202020204" pitchFamily="34" charset="0"/>
              </a:rPr>
              <a:t>Urol</a:t>
            </a:r>
            <a:r>
              <a:rPr lang="de-CH" dirty="0" smtClean="0">
                <a:solidFill>
                  <a:schemeClr val="bg1"/>
                </a:solidFill>
                <a:latin typeface="Arial" panose="020B0604020202020204" pitchFamily="34" charset="0"/>
                <a:cs typeface="Arial" panose="020B0604020202020204" pitchFamily="34" charset="0"/>
              </a:rPr>
              <a:t> in press</a:t>
            </a:r>
            <a:endParaRPr lang="de-CH"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852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52575"/>
            <a:ext cx="6399213"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059832" y="332656"/>
            <a:ext cx="2667718" cy="584775"/>
          </a:xfrm>
          <a:prstGeom prst="rect">
            <a:avLst/>
          </a:prstGeom>
          <a:noFill/>
        </p:spPr>
        <p:txBody>
          <a:bodyPr wrap="none" rtlCol="0">
            <a:spAutoFit/>
          </a:bodyPr>
          <a:lstStyle/>
          <a:p>
            <a:r>
              <a:rPr lang="de-CH" sz="3200" dirty="0" err="1" smtClean="0">
                <a:solidFill>
                  <a:srgbClr val="FFFF00"/>
                </a:solidFill>
                <a:latin typeface="Arial" panose="020B0604020202020204" pitchFamily="34" charset="0"/>
                <a:cs typeface="Arial" panose="020B0604020202020204" pitchFamily="34" charset="0"/>
              </a:rPr>
              <a:t>Enzalutamide</a:t>
            </a:r>
            <a:endParaRPr lang="de-CH" sz="3200" dirty="0">
              <a:solidFill>
                <a:srgbClr val="FFFF00"/>
              </a:solidFill>
              <a:latin typeface="Arial" panose="020B0604020202020204" pitchFamily="34" charset="0"/>
              <a:cs typeface="Arial" panose="020B0604020202020204" pitchFamily="34" charset="0"/>
            </a:endParaRPr>
          </a:p>
        </p:txBody>
      </p:sp>
      <p:sp>
        <p:nvSpPr>
          <p:cNvPr id="2" name="Rechteck 1"/>
          <p:cNvSpPr/>
          <p:nvPr/>
        </p:nvSpPr>
        <p:spPr>
          <a:xfrm>
            <a:off x="971600" y="5661248"/>
            <a:ext cx="7704856" cy="646331"/>
          </a:xfrm>
          <a:prstGeom prst="rect">
            <a:avLst/>
          </a:prstGeom>
        </p:spPr>
        <p:txBody>
          <a:bodyPr wrap="square">
            <a:spAutoFit/>
          </a:bodyPr>
          <a:lstStyle/>
          <a:p>
            <a:endParaRPr lang="de-CH" dirty="0">
              <a:solidFill>
                <a:schemeClr val="bg1"/>
              </a:solidFill>
              <a:latin typeface="Arial" panose="020B0604020202020204" pitchFamily="34" charset="0"/>
              <a:cs typeface="Arial" panose="020B0604020202020204" pitchFamily="34" charset="0"/>
            </a:endParaRPr>
          </a:p>
          <a:p>
            <a:r>
              <a:rPr lang="de-CH" dirty="0">
                <a:solidFill>
                  <a:schemeClr val="bg1"/>
                </a:solidFill>
                <a:latin typeface="Arial" panose="020B0604020202020204" pitchFamily="34" charset="0"/>
                <a:cs typeface="Arial" panose="020B0604020202020204" pitchFamily="34" charset="0"/>
              </a:rPr>
              <a:t> </a:t>
            </a:r>
            <a:r>
              <a:rPr lang="de-CH" dirty="0" smtClean="0">
                <a:solidFill>
                  <a:schemeClr val="bg1"/>
                </a:solidFill>
                <a:latin typeface="Arial" panose="020B0604020202020204" pitchFamily="34" charset="0"/>
                <a:cs typeface="Arial" panose="020B0604020202020204" pitchFamily="34" charset="0"/>
              </a:rPr>
              <a:t>Rodriguez-Vida A et al., </a:t>
            </a:r>
            <a:r>
              <a:rPr lang="en-US" dirty="0" smtClean="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Drug Design, Development and </a:t>
            </a:r>
            <a:r>
              <a:rPr lang="en-US" dirty="0" smtClean="0">
                <a:solidFill>
                  <a:schemeClr val="bg1"/>
                </a:solidFill>
                <a:latin typeface="Arial" panose="020B0604020202020204" pitchFamily="34" charset="0"/>
                <a:cs typeface="Arial" panose="020B0604020202020204" pitchFamily="34" charset="0"/>
              </a:rPr>
              <a:t>Therapy 2015</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0548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8" y="1351026"/>
            <a:ext cx="9002268" cy="4155948"/>
          </a:xfrm>
          <a:prstGeom prst="rect">
            <a:avLst/>
          </a:prstGeom>
        </p:spPr>
      </p:pic>
      <p:grpSp>
        <p:nvGrpSpPr>
          <p:cNvPr id="50" name="Gruppieren 49"/>
          <p:cNvGrpSpPr/>
          <p:nvPr/>
        </p:nvGrpSpPr>
        <p:grpSpPr>
          <a:xfrm>
            <a:off x="334039" y="1414250"/>
            <a:ext cx="8584339" cy="3853021"/>
            <a:chOff x="334037" y="1414248"/>
            <a:chExt cx="8584339" cy="3853021"/>
          </a:xfrm>
        </p:grpSpPr>
        <p:grpSp>
          <p:nvGrpSpPr>
            <p:cNvPr id="19" name="Gruppieren 18"/>
            <p:cNvGrpSpPr/>
            <p:nvPr/>
          </p:nvGrpSpPr>
          <p:grpSpPr>
            <a:xfrm>
              <a:off x="746548" y="1528548"/>
              <a:ext cx="8119998" cy="3549962"/>
              <a:chOff x="746548" y="1528548"/>
              <a:chExt cx="8119998" cy="3549962"/>
            </a:xfrm>
          </p:grpSpPr>
          <p:cxnSp>
            <p:nvCxnSpPr>
              <p:cNvPr id="4" name="Gerade Verbindung 3"/>
              <p:cNvCxnSpPr/>
              <p:nvPr/>
            </p:nvCxnSpPr>
            <p:spPr bwMode="auto">
              <a:xfrm flipH="1">
                <a:off x="812042" y="1540774"/>
                <a:ext cx="0" cy="3528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5" name="Gerade Verbindung 4"/>
              <p:cNvCxnSpPr/>
              <p:nvPr/>
            </p:nvCxnSpPr>
            <p:spPr bwMode="auto">
              <a:xfrm flipH="1">
                <a:off x="766546" y="5024709"/>
                <a:ext cx="8100000" cy="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6" name="Gerade Verbindung 5"/>
              <p:cNvCxnSpPr/>
              <p:nvPr/>
            </p:nvCxnSpPr>
            <p:spPr bwMode="auto">
              <a:xfrm>
                <a:off x="746548" y="1528548"/>
                <a:ext cx="72000" cy="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7" name="Gerade Verbindung 6"/>
              <p:cNvCxnSpPr/>
              <p:nvPr/>
            </p:nvCxnSpPr>
            <p:spPr bwMode="auto">
              <a:xfrm>
                <a:off x="752882" y="2242982"/>
                <a:ext cx="72000" cy="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8" name="Gerade Verbindung 7"/>
              <p:cNvCxnSpPr/>
              <p:nvPr/>
            </p:nvCxnSpPr>
            <p:spPr bwMode="auto">
              <a:xfrm>
                <a:off x="752866" y="2928838"/>
                <a:ext cx="72000" cy="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9" name="Gerade Verbindung 8"/>
              <p:cNvCxnSpPr/>
              <p:nvPr/>
            </p:nvCxnSpPr>
            <p:spPr bwMode="auto">
              <a:xfrm>
                <a:off x="752850" y="3614694"/>
                <a:ext cx="72000" cy="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0" name="Gerade Verbindung 9"/>
              <p:cNvCxnSpPr/>
              <p:nvPr/>
            </p:nvCxnSpPr>
            <p:spPr bwMode="auto">
              <a:xfrm>
                <a:off x="752834" y="4305313"/>
                <a:ext cx="72000" cy="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1" name="Gerade Verbindung 10"/>
              <p:cNvCxnSpPr/>
              <p:nvPr/>
            </p:nvCxnSpPr>
            <p:spPr bwMode="auto">
              <a:xfrm>
                <a:off x="1748285" y="5024510"/>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2" name="Gerade Verbindung 11"/>
              <p:cNvCxnSpPr/>
              <p:nvPr/>
            </p:nvCxnSpPr>
            <p:spPr bwMode="auto">
              <a:xfrm>
                <a:off x="2681817" y="5019731"/>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3" name="Gerade Verbindung 12"/>
              <p:cNvCxnSpPr/>
              <p:nvPr/>
            </p:nvCxnSpPr>
            <p:spPr bwMode="auto">
              <a:xfrm>
                <a:off x="3615349" y="5024478"/>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4" name="Gerade Verbindung 13"/>
              <p:cNvCxnSpPr/>
              <p:nvPr/>
            </p:nvCxnSpPr>
            <p:spPr bwMode="auto">
              <a:xfrm>
                <a:off x="4548881" y="5024462"/>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5" name="Gerade Verbindung 14"/>
              <p:cNvCxnSpPr/>
              <p:nvPr/>
            </p:nvCxnSpPr>
            <p:spPr bwMode="auto">
              <a:xfrm>
                <a:off x="5482413" y="5024446"/>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6" name="Gerade Verbindung 15"/>
              <p:cNvCxnSpPr/>
              <p:nvPr/>
            </p:nvCxnSpPr>
            <p:spPr bwMode="auto">
              <a:xfrm>
                <a:off x="6415945" y="5024430"/>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7" name="Gerade Verbindung 16"/>
              <p:cNvCxnSpPr/>
              <p:nvPr/>
            </p:nvCxnSpPr>
            <p:spPr bwMode="auto">
              <a:xfrm>
                <a:off x="7349477" y="5024414"/>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8" name="Gerade Verbindung 17"/>
              <p:cNvCxnSpPr/>
              <p:nvPr/>
            </p:nvCxnSpPr>
            <p:spPr bwMode="auto">
              <a:xfrm>
                <a:off x="8273483" y="5024398"/>
                <a:ext cx="0" cy="54000"/>
              </a:xfrm>
              <a:prstGeom prst="line">
                <a:avLst/>
              </a:prstGeom>
              <a:solidFill>
                <a:schemeClr val="bg1"/>
              </a:solidFill>
              <a:ln w="19050" cap="flat" cmpd="sng" algn="ctr">
                <a:solidFill>
                  <a:schemeClr val="tx1"/>
                </a:solidFill>
                <a:prstDash val="solid"/>
                <a:round/>
                <a:headEnd type="none" w="med" len="med"/>
                <a:tailEnd type="none" w="med" len="med"/>
              </a:ln>
              <a:effectLst/>
            </p:spPr>
          </p:cxnSp>
        </p:grpSp>
        <p:sp>
          <p:nvSpPr>
            <p:cNvPr id="20" name="Textfeld 19"/>
            <p:cNvSpPr txBox="1"/>
            <p:nvPr/>
          </p:nvSpPr>
          <p:spPr>
            <a:xfrm>
              <a:off x="334037" y="1414248"/>
              <a:ext cx="510076"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100%</a:t>
              </a:r>
            </a:p>
          </p:txBody>
        </p:sp>
        <p:sp>
          <p:nvSpPr>
            <p:cNvPr id="21" name="Textfeld 20"/>
            <p:cNvSpPr txBox="1"/>
            <p:nvPr/>
          </p:nvSpPr>
          <p:spPr>
            <a:xfrm>
              <a:off x="407403" y="2106398"/>
              <a:ext cx="439544"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80%</a:t>
              </a:r>
            </a:p>
          </p:txBody>
        </p:sp>
        <p:sp>
          <p:nvSpPr>
            <p:cNvPr id="22" name="Textfeld 21"/>
            <p:cNvSpPr txBox="1"/>
            <p:nvPr/>
          </p:nvSpPr>
          <p:spPr>
            <a:xfrm>
              <a:off x="398219" y="2804898"/>
              <a:ext cx="439544"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60%</a:t>
              </a:r>
            </a:p>
          </p:txBody>
        </p:sp>
        <p:sp>
          <p:nvSpPr>
            <p:cNvPr id="23" name="Textfeld 22"/>
            <p:cNvSpPr txBox="1"/>
            <p:nvPr/>
          </p:nvSpPr>
          <p:spPr>
            <a:xfrm>
              <a:off x="391869" y="3490697"/>
              <a:ext cx="439544"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40%</a:t>
              </a:r>
            </a:p>
          </p:txBody>
        </p:sp>
        <p:sp>
          <p:nvSpPr>
            <p:cNvPr id="24" name="Textfeld 23"/>
            <p:cNvSpPr txBox="1"/>
            <p:nvPr/>
          </p:nvSpPr>
          <p:spPr>
            <a:xfrm>
              <a:off x="391869" y="4176498"/>
              <a:ext cx="439544"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20%</a:t>
              </a:r>
            </a:p>
          </p:txBody>
        </p:sp>
        <p:sp>
          <p:nvSpPr>
            <p:cNvPr id="25" name="Textfeld 24"/>
            <p:cNvSpPr txBox="1"/>
            <p:nvPr/>
          </p:nvSpPr>
          <p:spPr>
            <a:xfrm>
              <a:off x="458884" y="4868648"/>
              <a:ext cx="369012"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0%</a:t>
              </a:r>
            </a:p>
          </p:txBody>
        </p:sp>
        <p:sp>
          <p:nvSpPr>
            <p:cNvPr id="26" name="Textfeld 25"/>
            <p:cNvSpPr txBox="1"/>
            <p:nvPr/>
          </p:nvSpPr>
          <p:spPr>
            <a:xfrm>
              <a:off x="1128907" y="5014698"/>
              <a:ext cx="255199"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0</a:t>
              </a:r>
            </a:p>
          </p:txBody>
        </p:sp>
        <p:sp>
          <p:nvSpPr>
            <p:cNvPr id="27" name="Textfeld 26"/>
            <p:cNvSpPr txBox="1"/>
            <p:nvPr/>
          </p:nvSpPr>
          <p:spPr>
            <a:xfrm>
              <a:off x="2065629" y="5014698"/>
              <a:ext cx="255199"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3</a:t>
              </a:r>
            </a:p>
          </p:txBody>
        </p:sp>
        <p:sp>
          <p:nvSpPr>
            <p:cNvPr id="28" name="Textfeld 27"/>
            <p:cNvSpPr txBox="1"/>
            <p:nvPr/>
          </p:nvSpPr>
          <p:spPr>
            <a:xfrm>
              <a:off x="2983301" y="5014698"/>
              <a:ext cx="255199"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6</a:t>
              </a:r>
            </a:p>
          </p:txBody>
        </p:sp>
        <p:sp>
          <p:nvSpPr>
            <p:cNvPr id="29" name="Textfeld 28"/>
            <p:cNvSpPr txBox="1"/>
            <p:nvPr/>
          </p:nvSpPr>
          <p:spPr>
            <a:xfrm>
              <a:off x="3951773" y="5021048"/>
              <a:ext cx="255199"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9</a:t>
              </a:r>
            </a:p>
          </p:txBody>
        </p:sp>
        <p:sp>
          <p:nvSpPr>
            <p:cNvPr id="30" name="Textfeld 29"/>
            <p:cNvSpPr txBox="1"/>
            <p:nvPr/>
          </p:nvSpPr>
          <p:spPr>
            <a:xfrm>
              <a:off x="4834178" y="5014698"/>
              <a:ext cx="325730"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12</a:t>
              </a:r>
            </a:p>
          </p:txBody>
        </p:sp>
        <p:sp>
          <p:nvSpPr>
            <p:cNvPr id="31" name="Textfeld 30"/>
            <p:cNvSpPr txBox="1"/>
            <p:nvPr/>
          </p:nvSpPr>
          <p:spPr>
            <a:xfrm>
              <a:off x="5748336" y="5014698"/>
              <a:ext cx="325730"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15</a:t>
              </a:r>
            </a:p>
          </p:txBody>
        </p:sp>
        <p:sp>
          <p:nvSpPr>
            <p:cNvPr id="32" name="Textfeld 31"/>
            <p:cNvSpPr txBox="1"/>
            <p:nvPr/>
          </p:nvSpPr>
          <p:spPr>
            <a:xfrm>
              <a:off x="6738690" y="5014698"/>
              <a:ext cx="325730"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18</a:t>
              </a:r>
            </a:p>
          </p:txBody>
        </p:sp>
        <p:sp>
          <p:nvSpPr>
            <p:cNvPr id="33" name="Textfeld 32"/>
            <p:cNvSpPr txBox="1"/>
            <p:nvPr/>
          </p:nvSpPr>
          <p:spPr>
            <a:xfrm>
              <a:off x="7665547" y="5014698"/>
              <a:ext cx="325730"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21</a:t>
              </a:r>
            </a:p>
          </p:txBody>
        </p:sp>
        <p:sp>
          <p:nvSpPr>
            <p:cNvPr id="34" name="Textfeld 33"/>
            <p:cNvSpPr txBox="1"/>
            <p:nvPr/>
          </p:nvSpPr>
          <p:spPr>
            <a:xfrm>
              <a:off x="8592646" y="5014698"/>
              <a:ext cx="325730"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24</a:t>
              </a:r>
            </a:p>
          </p:txBody>
        </p:sp>
      </p:grpSp>
      <p:sp>
        <p:nvSpPr>
          <p:cNvPr id="51" name="Textfeld 50"/>
          <p:cNvSpPr txBox="1"/>
          <p:nvPr/>
        </p:nvSpPr>
        <p:spPr>
          <a:xfrm>
            <a:off x="201657" y="2624853"/>
            <a:ext cx="338554" cy="1203215"/>
          </a:xfrm>
          <a:prstGeom prst="rect">
            <a:avLst/>
          </a:prstGeom>
          <a:noFill/>
        </p:spPr>
        <p:txBody>
          <a:bodyPr vert="vert270"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Overall </a:t>
            </a:r>
            <a:r>
              <a:rPr lang="de-CH" sz="1000" dirty="0" err="1">
                <a:solidFill>
                  <a:prstClr val="black"/>
                </a:solidFill>
                <a:latin typeface="Arial" pitchFamily="34" charset="0"/>
              </a:rPr>
              <a:t>survival</a:t>
            </a:r>
            <a:r>
              <a:rPr lang="de-CH" sz="1000" dirty="0">
                <a:solidFill>
                  <a:prstClr val="black"/>
                </a:solidFill>
                <a:latin typeface="Arial" pitchFamily="34" charset="0"/>
              </a:rPr>
              <a:t> (%)</a:t>
            </a:r>
          </a:p>
        </p:txBody>
      </p:sp>
      <p:sp>
        <p:nvSpPr>
          <p:cNvPr id="54" name="Textfeld 53"/>
          <p:cNvSpPr txBox="1"/>
          <p:nvPr/>
        </p:nvSpPr>
        <p:spPr>
          <a:xfrm>
            <a:off x="680650" y="5243300"/>
            <a:ext cx="2510624" cy="246221"/>
          </a:xfrm>
          <a:prstGeom prst="rect">
            <a:avLst/>
          </a:prstGeom>
          <a:noFill/>
        </p:spPr>
        <p:txBody>
          <a:bodyPr wrap="none" rtlCol="0">
            <a:spAutoFit/>
          </a:bodyPr>
          <a:lstStyle/>
          <a:p>
            <a:pPr algn="ctr" eaLnBrk="0" fontAlgn="base" hangingPunct="0">
              <a:spcBef>
                <a:spcPct val="0"/>
              </a:spcBef>
              <a:spcAft>
                <a:spcPct val="0"/>
              </a:spcAft>
            </a:pPr>
            <a:r>
              <a:rPr lang="de-CH" sz="1000" dirty="0">
                <a:solidFill>
                  <a:prstClr val="black"/>
                </a:solidFill>
                <a:latin typeface="Arial" pitchFamily="34" charset="0"/>
              </a:rPr>
              <a:t>ITT=</a:t>
            </a:r>
            <a:r>
              <a:rPr lang="de-CH" sz="1000" b="1" dirty="0">
                <a:solidFill>
                  <a:prstClr val="black"/>
                </a:solidFill>
                <a:latin typeface="Arial" pitchFamily="34" charset="0"/>
              </a:rPr>
              <a:t> </a:t>
            </a:r>
            <a:r>
              <a:rPr lang="de-CH" sz="1000" dirty="0" err="1">
                <a:solidFill>
                  <a:prstClr val="black"/>
                </a:solidFill>
                <a:latin typeface="Arial" pitchFamily="34" charset="0"/>
              </a:rPr>
              <a:t>In</a:t>
            </a:r>
            <a:r>
              <a:rPr lang="de-CH" sz="1000" dirty="0">
                <a:solidFill>
                  <a:prstClr val="black"/>
                </a:solidFill>
                <a:latin typeface="Arial" pitchFamily="34" charset="0"/>
              </a:rPr>
              <a:t>tention-to-treat</a:t>
            </a:r>
            <a:r>
              <a:rPr lang="de-CH" sz="1000" b="1" dirty="0">
                <a:solidFill>
                  <a:prstClr val="black"/>
                </a:solidFill>
                <a:latin typeface="Arial" pitchFamily="34" charset="0"/>
              </a:rPr>
              <a:t>,ᶺ</a:t>
            </a:r>
            <a:r>
              <a:rPr lang="de-CH" sz="1000" dirty="0">
                <a:solidFill>
                  <a:prstClr val="black"/>
                </a:solidFill>
                <a:latin typeface="Arial" pitchFamily="34" charset="0"/>
              </a:rPr>
              <a:t>HR=Hazard</a:t>
            </a:r>
            <a:r>
              <a:rPr lang="de-CH" sz="1000" b="1" dirty="0">
                <a:solidFill>
                  <a:prstClr val="black"/>
                </a:solidFill>
                <a:latin typeface="Arial" pitchFamily="34" charset="0"/>
              </a:rPr>
              <a:t> </a:t>
            </a:r>
            <a:r>
              <a:rPr lang="de-CH" sz="1000" dirty="0">
                <a:solidFill>
                  <a:prstClr val="black"/>
                </a:solidFill>
                <a:latin typeface="Arial" pitchFamily="34" charset="0"/>
              </a:rPr>
              <a:t>Ratio</a:t>
            </a:r>
          </a:p>
        </p:txBody>
      </p:sp>
      <p:sp>
        <p:nvSpPr>
          <p:cNvPr id="58" name="Textfeld 57"/>
          <p:cNvSpPr txBox="1"/>
          <p:nvPr/>
        </p:nvSpPr>
        <p:spPr>
          <a:xfrm>
            <a:off x="1964400" y="5251450"/>
            <a:ext cx="218330" cy="215444"/>
          </a:xfrm>
          <a:prstGeom prst="rect">
            <a:avLst/>
          </a:prstGeom>
          <a:noFill/>
        </p:spPr>
        <p:txBody>
          <a:bodyPr wrap="none" rtlCol="0">
            <a:spAutoFit/>
          </a:bodyPr>
          <a:lstStyle/>
          <a:p>
            <a:pPr algn="ctr" eaLnBrk="0" fontAlgn="base" hangingPunct="0">
              <a:spcBef>
                <a:spcPct val="0"/>
              </a:spcBef>
              <a:spcAft>
                <a:spcPct val="0"/>
              </a:spcAft>
            </a:pPr>
            <a:r>
              <a:rPr lang="de-CH" sz="800" strike="sngStrike" dirty="0">
                <a:solidFill>
                  <a:prstClr val="black"/>
                </a:solidFill>
                <a:latin typeface="Arial" pitchFamily="34" charset="0"/>
              </a:rPr>
              <a:t>-</a:t>
            </a:r>
          </a:p>
        </p:txBody>
      </p:sp>
      <p:sp>
        <p:nvSpPr>
          <p:cNvPr id="59" name="Textfeld 58"/>
          <p:cNvSpPr txBox="1"/>
          <p:nvPr/>
        </p:nvSpPr>
        <p:spPr>
          <a:xfrm>
            <a:off x="4701487" y="5192500"/>
            <a:ext cx="603050" cy="246221"/>
          </a:xfrm>
          <a:prstGeom prst="rect">
            <a:avLst/>
          </a:prstGeom>
          <a:noFill/>
        </p:spPr>
        <p:txBody>
          <a:bodyPr wrap="none" rtlCol="0">
            <a:spAutoFit/>
          </a:bodyPr>
          <a:lstStyle/>
          <a:p>
            <a:pPr algn="ctr" eaLnBrk="0" fontAlgn="base" hangingPunct="0">
              <a:spcBef>
                <a:spcPct val="0"/>
              </a:spcBef>
              <a:spcAft>
                <a:spcPct val="0"/>
              </a:spcAft>
            </a:pPr>
            <a:r>
              <a:rPr lang="de-CH" sz="1000" dirty="0" err="1">
                <a:solidFill>
                  <a:prstClr val="black"/>
                </a:solidFill>
                <a:latin typeface="Arial" pitchFamily="34" charset="0"/>
              </a:rPr>
              <a:t>Months</a:t>
            </a:r>
            <a:endParaRPr lang="de-CH" sz="1000" dirty="0">
              <a:solidFill>
                <a:prstClr val="black"/>
              </a:solidFill>
              <a:latin typeface="Arial" pitchFamily="34" charset="0"/>
            </a:endParaRPr>
          </a:p>
        </p:txBody>
      </p:sp>
      <p:sp>
        <p:nvSpPr>
          <p:cNvPr id="60" name="Textfeld 59"/>
          <p:cNvSpPr txBox="1"/>
          <p:nvPr/>
        </p:nvSpPr>
        <p:spPr>
          <a:xfrm>
            <a:off x="1136023" y="3808198"/>
            <a:ext cx="1904689" cy="400110"/>
          </a:xfrm>
          <a:prstGeom prst="rect">
            <a:avLst/>
          </a:prstGeom>
          <a:noFill/>
        </p:spPr>
        <p:txBody>
          <a:bodyPr wrap="none" rtlCol="0">
            <a:spAutoFit/>
          </a:bodyPr>
          <a:lstStyle/>
          <a:p>
            <a:pPr eaLnBrk="0" fontAlgn="base" hangingPunct="0">
              <a:spcBef>
                <a:spcPct val="0"/>
              </a:spcBef>
              <a:spcAft>
                <a:spcPct val="0"/>
              </a:spcAft>
            </a:pPr>
            <a:r>
              <a:rPr lang="de-CH" sz="1000" dirty="0" err="1">
                <a:solidFill>
                  <a:prstClr val="black"/>
                </a:solidFill>
                <a:latin typeface="Arial" pitchFamily="34" charset="0"/>
              </a:rPr>
              <a:t>Patients</a:t>
            </a:r>
            <a:r>
              <a:rPr lang="de-CH" sz="1000" dirty="0">
                <a:solidFill>
                  <a:prstClr val="black"/>
                </a:solidFill>
                <a:latin typeface="Arial" pitchFamily="34" charset="0"/>
              </a:rPr>
              <a:t> &lt;75 </a:t>
            </a:r>
            <a:r>
              <a:rPr lang="de-CH" sz="1000" dirty="0" err="1">
                <a:solidFill>
                  <a:prstClr val="black"/>
                </a:solidFill>
                <a:latin typeface="Arial" pitchFamily="34" charset="0"/>
              </a:rPr>
              <a:t>years</a:t>
            </a:r>
            <a:endParaRPr lang="de-CH" sz="1000" dirty="0">
              <a:solidFill>
                <a:prstClr val="black"/>
              </a:solidFill>
              <a:latin typeface="Arial" pitchFamily="34" charset="0"/>
            </a:endParaRPr>
          </a:p>
          <a:p>
            <a:pPr eaLnBrk="0" fontAlgn="base" hangingPunct="0">
              <a:spcBef>
                <a:spcPct val="0"/>
              </a:spcBef>
              <a:spcAft>
                <a:spcPct val="0"/>
              </a:spcAft>
            </a:pPr>
            <a:r>
              <a:rPr lang="de-CH" sz="1000" dirty="0" err="1">
                <a:solidFill>
                  <a:prstClr val="black"/>
                </a:solidFill>
                <a:latin typeface="Arial" pitchFamily="34" charset="0"/>
              </a:rPr>
              <a:t>Enzalutamide</a:t>
            </a:r>
            <a:r>
              <a:rPr lang="de-CH" sz="1000" dirty="0">
                <a:solidFill>
                  <a:prstClr val="black"/>
                </a:solidFill>
                <a:latin typeface="Arial" pitchFamily="34" charset="0"/>
              </a:rPr>
              <a:t>: not </a:t>
            </a:r>
            <a:r>
              <a:rPr lang="de-CH" sz="1000" dirty="0" err="1">
                <a:solidFill>
                  <a:prstClr val="black"/>
                </a:solidFill>
                <a:latin typeface="Arial" pitchFamily="34" charset="0"/>
              </a:rPr>
              <a:t>yet</a:t>
            </a:r>
            <a:r>
              <a:rPr lang="de-CH" sz="1000" dirty="0">
                <a:solidFill>
                  <a:prstClr val="black"/>
                </a:solidFill>
                <a:latin typeface="Arial" pitchFamily="34" charset="0"/>
              </a:rPr>
              <a:t> </a:t>
            </a:r>
            <a:r>
              <a:rPr lang="de-CH" sz="1000" dirty="0" err="1">
                <a:solidFill>
                  <a:prstClr val="black"/>
                </a:solidFill>
                <a:latin typeface="Arial" pitchFamily="34" charset="0"/>
              </a:rPr>
              <a:t>reached</a:t>
            </a:r>
            <a:endParaRPr lang="de-CH" sz="1000" dirty="0">
              <a:solidFill>
                <a:prstClr val="black"/>
              </a:solidFill>
              <a:latin typeface="Arial" pitchFamily="34" charset="0"/>
            </a:endParaRPr>
          </a:p>
        </p:txBody>
      </p:sp>
      <p:sp>
        <p:nvSpPr>
          <p:cNvPr id="61" name="Rechteck 60"/>
          <p:cNvSpPr/>
          <p:nvPr/>
        </p:nvSpPr>
        <p:spPr>
          <a:xfrm>
            <a:off x="1132362" y="4129902"/>
            <a:ext cx="1938976" cy="566589"/>
          </a:xfrm>
          <a:prstGeom prst="rect">
            <a:avLst/>
          </a:prstGeom>
        </p:spPr>
        <p:txBody>
          <a:bodyPr>
            <a:spAutoFit/>
          </a:bodyPr>
          <a:lstStyle/>
          <a:p>
            <a:pPr eaLnBrk="0" fontAlgn="base" hangingPunct="0">
              <a:spcBef>
                <a:spcPct val="0"/>
              </a:spcBef>
              <a:spcAft>
                <a:spcPct val="0"/>
              </a:spcAft>
            </a:pPr>
            <a:r>
              <a:rPr lang="de-CH" sz="1000" dirty="0">
                <a:solidFill>
                  <a:prstClr val="black"/>
                </a:solidFill>
                <a:latin typeface="Arial" pitchFamily="34" charset="0"/>
              </a:rPr>
              <a:t>Placebo: 13.6 </a:t>
            </a:r>
            <a:r>
              <a:rPr lang="de-CH" sz="1000" dirty="0" err="1">
                <a:solidFill>
                  <a:prstClr val="black"/>
                </a:solidFill>
                <a:latin typeface="Arial" pitchFamily="34" charset="0"/>
              </a:rPr>
              <a:t>months</a:t>
            </a:r>
            <a:endParaRPr lang="de-CH" sz="1000" dirty="0">
              <a:solidFill>
                <a:prstClr val="black"/>
              </a:solidFill>
              <a:latin typeface="Arial" pitchFamily="34" charset="0"/>
            </a:endParaRPr>
          </a:p>
          <a:p>
            <a:pPr eaLnBrk="0" fontAlgn="base" hangingPunct="0">
              <a:spcBef>
                <a:spcPct val="0"/>
              </a:spcBef>
              <a:spcAft>
                <a:spcPct val="0"/>
              </a:spcAft>
            </a:pPr>
            <a:r>
              <a:rPr lang="de-CH" sz="1000" b="1" strike="sngStrike" dirty="0">
                <a:solidFill>
                  <a:prstClr val="black"/>
                </a:solidFill>
                <a:latin typeface="Arial" pitchFamily="34" charset="0"/>
              </a:rPr>
              <a:t>ᶺ</a:t>
            </a:r>
            <a:r>
              <a:rPr lang="de-CH" sz="1000" dirty="0">
                <a:solidFill>
                  <a:prstClr val="black"/>
                </a:solidFill>
                <a:latin typeface="Arial" pitchFamily="34" charset="0"/>
              </a:rPr>
              <a:t>HR =0.63 (95%Cl 0.52-0.78)</a:t>
            </a:r>
          </a:p>
          <a:p>
            <a:pPr eaLnBrk="0" fontAlgn="base" hangingPunct="0">
              <a:spcBef>
                <a:spcPct val="0"/>
              </a:spcBef>
              <a:spcAft>
                <a:spcPct val="0"/>
              </a:spcAft>
            </a:pPr>
            <a:r>
              <a:rPr lang="de-CH" sz="1000" dirty="0">
                <a:solidFill>
                  <a:prstClr val="black"/>
                </a:solidFill>
                <a:latin typeface="Arial" pitchFamily="34" charset="0"/>
              </a:rPr>
              <a:t>p&gt;0.001</a:t>
            </a:r>
          </a:p>
        </p:txBody>
      </p:sp>
      <p:sp>
        <p:nvSpPr>
          <p:cNvPr id="62" name="Textfeld 61"/>
          <p:cNvSpPr txBox="1"/>
          <p:nvPr/>
        </p:nvSpPr>
        <p:spPr>
          <a:xfrm>
            <a:off x="3551352" y="3809016"/>
            <a:ext cx="1728358" cy="400110"/>
          </a:xfrm>
          <a:prstGeom prst="rect">
            <a:avLst/>
          </a:prstGeom>
          <a:noFill/>
        </p:spPr>
        <p:txBody>
          <a:bodyPr wrap="none" rtlCol="0">
            <a:spAutoFit/>
          </a:bodyPr>
          <a:lstStyle/>
          <a:p>
            <a:pPr eaLnBrk="0" fontAlgn="base" hangingPunct="0">
              <a:spcBef>
                <a:spcPct val="0"/>
              </a:spcBef>
              <a:spcAft>
                <a:spcPct val="0"/>
              </a:spcAft>
            </a:pPr>
            <a:r>
              <a:rPr lang="de-CH" sz="1000" dirty="0" err="1">
                <a:solidFill>
                  <a:prstClr val="black"/>
                </a:solidFill>
                <a:latin typeface="Arial" pitchFamily="34" charset="0"/>
              </a:rPr>
              <a:t>Patients</a:t>
            </a:r>
            <a:r>
              <a:rPr lang="de-CH" sz="1000" dirty="0">
                <a:solidFill>
                  <a:prstClr val="black"/>
                </a:solidFill>
                <a:latin typeface="Arial" pitchFamily="34" charset="0"/>
              </a:rPr>
              <a:t> ≥75 </a:t>
            </a:r>
            <a:r>
              <a:rPr lang="de-CH" sz="1000" dirty="0" err="1">
                <a:solidFill>
                  <a:prstClr val="black"/>
                </a:solidFill>
                <a:latin typeface="Arial" pitchFamily="34" charset="0"/>
              </a:rPr>
              <a:t>years</a:t>
            </a:r>
            <a:endParaRPr lang="de-CH" sz="1000" dirty="0">
              <a:solidFill>
                <a:prstClr val="black"/>
              </a:solidFill>
              <a:latin typeface="Arial" pitchFamily="34" charset="0"/>
            </a:endParaRPr>
          </a:p>
          <a:p>
            <a:pPr eaLnBrk="0" fontAlgn="base" hangingPunct="0">
              <a:spcBef>
                <a:spcPct val="0"/>
              </a:spcBef>
              <a:spcAft>
                <a:spcPct val="0"/>
              </a:spcAft>
            </a:pPr>
            <a:r>
              <a:rPr lang="de-CH" sz="1000" dirty="0" err="1">
                <a:solidFill>
                  <a:prstClr val="black"/>
                </a:solidFill>
                <a:latin typeface="Arial" pitchFamily="34" charset="0"/>
              </a:rPr>
              <a:t>Enzalutamide</a:t>
            </a:r>
            <a:r>
              <a:rPr lang="de-CH" sz="1000" dirty="0">
                <a:solidFill>
                  <a:prstClr val="black"/>
                </a:solidFill>
                <a:latin typeface="Arial" pitchFamily="34" charset="0"/>
              </a:rPr>
              <a:t>: 18.2 </a:t>
            </a:r>
            <a:r>
              <a:rPr lang="de-CH" sz="1000" dirty="0" err="1">
                <a:solidFill>
                  <a:prstClr val="black"/>
                </a:solidFill>
                <a:latin typeface="Arial" pitchFamily="34" charset="0"/>
              </a:rPr>
              <a:t>months</a:t>
            </a:r>
            <a:endParaRPr lang="de-CH" sz="1000" dirty="0">
              <a:solidFill>
                <a:prstClr val="black"/>
              </a:solidFill>
              <a:latin typeface="Arial" pitchFamily="34" charset="0"/>
            </a:endParaRPr>
          </a:p>
        </p:txBody>
      </p:sp>
      <p:sp>
        <p:nvSpPr>
          <p:cNvPr id="65" name="Rechteck 64"/>
          <p:cNvSpPr/>
          <p:nvPr/>
        </p:nvSpPr>
        <p:spPr>
          <a:xfrm>
            <a:off x="3564412" y="4136252"/>
            <a:ext cx="1938976" cy="566589"/>
          </a:xfrm>
          <a:prstGeom prst="rect">
            <a:avLst/>
          </a:prstGeom>
        </p:spPr>
        <p:txBody>
          <a:bodyPr>
            <a:spAutoFit/>
          </a:bodyPr>
          <a:lstStyle/>
          <a:p>
            <a:pPr eaLnBrk="0" fontAlgn="base" hangingPunct="0">
              <a:spcBef>
                <a:spcPct val="0"/>
              </a:spcBef>
              <a:spcAft>
                <a:spcPct val="0"/>
              </a:spcAft>
            </a:pPr>
            <a:r>
              <a:rPr lang="de-CH" sz="1000" dirty="0">
                <a:solidFill>
                  <a:prstClr val="black"/>
                </a:solidFill>
                <a:latin typeface="Arial" pitchFamily="34" charset="0"/>
              </a:rPr>
              <a:t>Placebo: 13.3 </a:t>
            </a:r>
            <a:r>
              <a:rPr lang="de-CH" sz="1000" dirty="0" err="1">
                <a:solidFill>
                  <a:prstClr val="black"/>
                </a:solidFill>
                <a:latin typeface="Arial" pitchFamily="34" charset="0"/>
              </a:rPr>
              <a:t>months</a:t>
            </a:r>
            <a:endParaRPr lang="de-CH" sz="1000" dirty="0">
              <a:solidFill>
                <a:prstClr val="black"/>
              </a:solidFill>
              <a:latin typeface="Arial" pitchFamily="34" charset="0"/>
            </a:endParaRPr>
          </a:p>
          <a:p>
            <a:pPr eaLnBrk="0" fontAlgn="base" hangingPunct="0">
              <a:spcBef>
                <a:spcPct val="0"/>
              </a:spcBef>
              <a:spcAft>
                <a:spcPct val="0"/>
              </a:spcAft>
            </a:pPr>
            <a:r>
              <a:rPr lang="de-CH" sz="1000" b="1" strike="sngStrike" dirty="0">
                <a:solidFill>
                  <a:prstClr val="black"/>
                </a:solidFill>
                <a:latin typeface="Arial" pitchFamily="34" charset="0"/>
              </a:rPr>
              <a:t>ᶺ</a:t>
            </a:r>
            <a:r>
              <a:rPr lang="de-CH" sz="1000" dirty="0">
                <a:solidFill>
                  <a:prstClr val="black"/>
                </a:solidFill>
                <a:latin typeface="Arial" pitchFamily="34" charset="0"/>
              </a:rPr>
              <a:t>HR =0.61 (95%Cl 0.43-0.86)</a:t>
            </a:r>
          </a:p>
          <a:p>
            <a:pPr eaLnBrk="0" fontAlgn="base" hangingPunct="0">
              <a:spcBef>
                <a:spcPct val="0"/>
              </a:spcBef>
              <a:spcAft>
                <a:spcPct val="0"/>
              </a:spcAft>
            </a:pPr>
            <a:r>
              <a:rPr lang="de-CH" sz="1000" dirty="0">
                <a:solidFill>
                  <a:prstClr val="black"/>
                </a:solidFill>
                <a:latin typeface="Arial" pitchFamily="34" charset="0"/>
              </a:rPr>
              <a:t>p&gt;0.004</a:t>
            </a:r>
          </a:p>
        </p:txBody>
      </p:sp>
      <p:sp>
        <p:nvSpPr>
          <p:cNvPr id="2" name="Textfeld 1"/>
          <p:cNvSpPr txBox="1"/>
          <p:nvPr/>
        </p:nvSpPr>
        <p:spPr>
          <a:xfrm>
            <a:off x="3042464" y="385812"/>
            <a:ext cx="2872902" cy="584775"/>
          </a:xfrm>
          <a:prstGeom prst="rect">
            <a:avLst/>
          </a:prstGeom>
          <a:noFill/>
        </p:spPr>
        <p:txBody>
          <a:bodyPr wrap="none" rtlCol="0">
            <a:spAutoFit/>
          </a:bodyPr>
          <a:lstStyle/>
          <a:p>
            <a:r>
              <a:rPr lang="de-CH" sz="3200" dirty="0" smtClean="0">
                <a:solidFill>
                  <a:srgbClr val="FFFF00"/>
                </a:solidFill>
                <a:latin typeface="Arial" panose="020B0604020202020204" pitchFamily="34" charset="0"/>
                <a:cs typeface="Arial" panose="020B0604020202020204" pitchFamily="34" charset="0"/>
              </a:rPr>
              <a:t>AFFIRM Study</a:t>
            </a:r>
            <a:endParaRPr lang="de-CH" sz="3200" dirty="0">
              <a:solidFill>
                <a:srgbClr val="FFFF00"/>
              </a:solidFill>
              <a:latin typeface="Arial" panose="020B0604020202020204" pitchFamily="34" charset="0"/>
              <a:cs typeface="Arial" panose="020B0604020202020204" pitchFamily="34" charset="0"/>
            </a:endParaRPr>
          </a:p>
        </p:txBody>
      </p:sp>
      <p:sp>
        <p:nvSpPr>
          <p:cNvPr id="35" name="Rechteck 34"/>
          <p:cNvSpPr/>
          <p:nvPr/>
        </p:nvSpPr>
        <p:spPr>
          <a:xfrm>
            <a:off x="1403648" y="6021288"/>
            <a:ext cx="6412846" cy="369332"/>
          </a:xfrm>
          <a:prstGeom prst="rect">
            <a:avLst/>
          </a:prstGeom>
        </p:spPr>
        <p:txBody>
          <a:bodyPr wrap="none">
            <a:spAutoFit/>
          </a:bodyPr>
          <a:lstStyle/>
          <a:p>
            <a:r>
              <a:rPr lang="de-CH" dirty="0" smtClean="0">
                <a:solidFill>
                  <a:schemeClr val="bg1"/>
                </a:solidFill>
                <a:latin typeface="Arial" panose="020B0604020202020204" pitchFamily="34" charset="0"/>
                <a:cs typeface="Arial" panose="020B0604020202020204" pitchFamily="34" charset="0"/>
              </a:rPr>
              <a:t>Scher HI et al., N </a:t>
            </a:r>
            <a:r>
              <a:rPr lang="de-CH" dirty="0">
                <a:solidFill>
                  <a:schemeClr val="bg1"/>
                </a:solidFill>
                <a:latin typeface="Arial" panose="020B0604020202020204" pitchFamily="34" charset="0"/>
                <a:cs typeface="Arial" panose="020B0604020202020204" pitchFamily="34" charset="0"/>
              </a:rPr>
              <a:t>Engl J Med. 2012 Sep 27;367(13):1187-97.</a:t>
            </a:r>
          </a:p>
        </p:txBody>
      </p:sp>
    </p:spTree>
    <p:extLst>
      <p:ext uri="{BB962C8B-B14F-4D97-AF65-F5344CB8AC3E}">
        <p14:creationId xmlns:p14="http://schemas.microsoft.com/office/powerpoint/2010/main" val="2283459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Line 2"/>
          <p:cNvSpPr>
            <a:spLocks noChangeShapeType="1"/>
          </p:cNvSpPr>
          <p:nvPr/>
        </p:nvSpPr>
        <p:spPr bwMode="auto">
          <a:xfrm flipV="1">
            <a:off x="1601932" y="1373548"/>
            <a:ext cx="0" cy="3974523"/>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1" name="Line 3"/>
          <p:cNvSpPr>
            <a:spLocks noChangeShapeType="1"/>
          </p:cNvSpPr>
          <p:nvPr/>
        </p:nvSpPr>
        <p:spPr bwMode="auto">
          <a:xfrm>
            <a:off x="1606265" y="5205196"/>
            <a:ext cx="4087091"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2" name="Line 4"/>
          <p:cNvSpPr>
            <a:spLocks noChangeShapeType="1"/>
          </p:cNvSpPr>
          <p:nvPr/>
        </p:nvSpPr>
        <p:spPr bwMode="auto">
          <a:xfrm>
            <a:off x="1511012" y="5201949"/>
            <a:ext cx="952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3" name="Line 5"/>
          <p:cNvSpPr>
            <a:spLocks noChangeShapeType="1"/>
          </p:cNvSpPr>
          <p:nvPr/>
        </p:nvSpPr>
        <p:spPr bwMode="auto">
          <a:xfrm>
            <a:off x="1511012" y="4461597"/>
            <a:ext cx="952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4" name="Line 6"/>
          <p:cNvSpPr>
            <a:spLocks noChangeShapeType="1"/>
          </p:cNvSpPr>
          <p:nvPr/>
        </p:nvSpPr>
        <p:spPr bwMode="auto">
          <a:xfrm>
            <a:off x="1511012" y="3740727"/>
            <a:ext cx="952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5" name="Line 7"/>
          <p:cNvSpPr>
            <a:spLocks noChangeShapeType="1"/>
          </p:cNvSpPr>
          <p:nvPr/>
        </p:nvSpPr>
        <p:spPr bwMode="auto">
          <a:xfrm>
            <a:off x="1511012" y="2980892"/>
            <a:ext cx="952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6" name="Line 8"/>
          <p:cNvSpPr>
            <a:spLocks noChangeShapeType="1"/>
          </p:cNvSpPr>
          <p:nvPr/>
        </p:nvSpPr>
        <p:spPr bwMode="auto">
          <a:xfrm>
            <a:off x="1511012" y="2260023"/>
            <a:ext cx="952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7" name="Line 9"/>
          <p:cNvSpPr>
            <a:spLocks noChangeShapeType="1"/>
          </p:cNvSpPr>
          <p:nvPr/>
        </p:nvSpPr>
        <p:spPr bwMode="auto">
          <a:xfrm>
            <a:off x="1511012" y="1524542"/>
            <a:ext cx="95250"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8" name="Line 10"/>
          <p:cNvSpPr>
            <a:spLocks noChangeShapeType="1"/>
          </p:cNvSpPr>
          <p:nvPr/>
        </p:nvSpPr>
        <p:spPr bwMode="auto">
          <a:xfrm rot="-5400000">
            <a:off x="2214472" y="5261210"/>
            <a:ext cx="79556"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39" name="Line 11"/>
          <p:cNvSpPr>
            <a:spLocks noChangeShapeType="1"/>
          </p:cNvSpPr>
          <p:nvPr/>
        </p:nvSpPr>
        <p:spPr bwMode="auto">
          <a:xfrm rot="-5400000">
            <a:off x="2872563" y="5257963"/>
            <a:ext cx="79556"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0" name="Line 12"/>
          <p:cNvSpPr>
            <a:spLocks noChangeShapeType="1"/>
          </p:cNvSpPr>
          <p:nvPr/>
        </p:nvSpPr>
        <p:spPr bwMode="auto">
          <a:xfrm rot="-5400000">
            <a:off x="3530654" y="5261210"/>
            <a:ext cx="79556"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1" name="Line 13"/>
          <p:cNvSpPr>
            <a:spLocks noChangeShapeType="1"/>
          </p:cNvSpPr>
          <p:nvPr/>
        </p:nvSpPr>
        <p:spPr bwMode="auto">
          <a:xfrm rot="-5400000">
            <a:off x="4182972" y="5261210"/>
            <a:ext cx="79556"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2" name="Line 14"/>
          <p:cNvSpPr>
            <a:spLocks noChangeShapeType="1"/>
          </p:cNvSpPr>
          <p:nvPr/>
        </p:nvSpPr>
        <p:spPr bwMode="auto">
          <a:xfrm rot="-5400000">
            <a:off x="4838177" y="5261210"/>
            <a:ext cx="79556"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3" name="Line 15"/>
          <p:cNvSpPr>
            <a:spLocks noChangeShapeType="1"/>
          </p:cNvSpPr>
          <p:nvPr/>
        </p:nvSpPr>
        <p:spPr bwMode="auto">
          <a:xfrm rot="-5400000">
            <a:off x="5493381" y="5261210"/>
            <a:ext cx="79556" cy="0"/>
          </a:xfrm>
          <a:prstGeom prst="line">
            <a:avLst/>
          </a:prstGeom>
          <a:noFill/>
          <a:ln w="28575">
            <a:solidFill>
              <a:schemeClr val="tx1"/>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4" name="Line 16"/>
          <p:cNvSpPr>
            <a:spLocks noChangeShapeType="1"/>
          </p:cNvSpPr>
          <p:nvPr/>
        </p:nvSpPr>
        <p:spPr bwMode="auto">
          <a:xfrm>
            <a:off x="1606265" y="2260023"/>
            <a:ext cx="4087091" cy="0"/>
          </a:xfrm>
          <a:prstGeom prst="line">
            <a:avLst/>
          </a:prstGeom>
          <a:noFill/>
          <a:ln w="28575">
            <a:solidFill>
              <a:schemeClr val="tx1"/>
            </a:solidFill>
            <a:prstDash val="dash"/>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5" name="Line 17"/>
          <p:cNvSpPr>
            <a:spLocks noChangeShapeType="1"/>
          </p:cNvSpPr>
          <p:nvPr/>
        </p:nvSpPr>
        <p:spPr bwMode="auto">
          <a:xfrm>
            <a:off x="1597603" y="2990634"/>
            <a:ext cx="4095750" cy="0"/>
          </a:xfrm>
          <a:prstGeom prst="line">
            <a:avLst/>
          </a:prstGeom>
          <a:noFill/>
          <a:ln w="28575">
            <a:solidFill>
              <a:schemeClr val="tx1"/>
            </a:solidFill>
            <a:prstDash val="dash"/>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6" name="Line 18"/>
          <p:cNvSpPr>
            <a:spLocks noChangeShapeType="1"/>
          </p:cNvSpPr>
          <p:nvPr/>
        </p:nvSpPr>
        <p:spPr bwMode="auto">
          <a:xfrm>
            <a:off x="1588946" y="3740727"/>
            <a:ext cx="4104409" cy="0"/>
          </a:xfrm>
          <a:prstGeom prst="line">
            <a:avLst/>
          </a:prstGeom>
          <a:noFill/>
          <a:ln w="28575">
            <a:solidFill>
              <a:schemeClr val="tx1"/>
            </a:solidFill>
            <a:prstDash val="dash"/>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47" name="Line 19"/>
          <p:cNvSpPr>
            <a:spLocks noChangeShapeType="1"/>
          </p:cNvSpPr>
          <p:nvPr/>
        </p:nvSpPr>
        <p:spPr bwMode="auto">
          <a:xfrm>
            <a:off x="1580285" y="4461597"/>
            <a:ext cx="4113068" cy="0"/>
          </a:xfrm>
          <a:prstGeom prst="line">
            <a:avLst/>
          </a:prstGeom>
          <a:noFill/>
          <a:ln w="28575">
            <a:solidFill>
              <a:schemeClr val="tx1"/>
            </a:solidFill>
            <a:prstDash val="dash"/>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nvGrpSpPr>
          <p:cNvPr id="483348" name="Group 20"/>
          <p:cNvGrpSpPr>
            <a:grpSpLocks/>
          </p:cNvGrpSpPr>
          <p:nvPr/>
        </p:nvGrpSpPr>
        <p:grpSpPr bwMode="auto">
          <a:xfrm>
            <a:off x="1588947" y="1514800"/>
            <a:ext cx="3931227" cy="3214688"/>
            <a:chOff x="1686" y="807"/>
            <a:chExt cx="2724" cy="1980"/>
          </a:xfrm>
        </p:grpSpPr>
        <p:sp>
          <p:nvSpPr>
            <p:cNvPr id="483349" name="Freeform 21"/>
            <p:cNvSpPr>
              <a:spLocks/>
            </p:cNvSpPr>
            <p:nvPr/>
          </p:nvSpPr>
          <p:spPr bwMode="auto">
            <a:xfrm>
              <a:off x="1686" y="807"/>
              <a:ext cx="1170" cy="1212"/>
            </a:xfrm>
            <a:custGeom>
              <a:avLst/>
              <a:gdLst>
                <a:gd name="T0" fmla="*/ 0 w 1170"/>
                <a:gd name="T1" fmla="*/ 0 h 1212"/>
                <a:gd name="T2" fmla="*/ 192 w 1170"/>
                <a:gd name="T3" fmla="*/ 90 h 1212"/>
                <a:gd name="T4" fmla="*/ 252 w 1170"/>
                <a:gd name="T5" fmla="*/ 120 h 1212"/>
                <a:gd name="T6" fmla="*/ 276 w 1170"/>
                <a:gd name="T7" fmla="*/ 132 h 1212"/>
                <a:gd name="T8" fmla="*/ 288 w 1170"/>
                <a:gd name="T9" fmla="*/ 138 h 1212"/>
                <a:gd name="T10" fmla="*/ 342 w 1170"/>
                <a:gd name="T11" fmla="*/ 216 h 1212"/>
                <a:gd name="T12" fmla="*/ 348 w 1170"/>
                <a:gd name="T13" fmla="*/ 228 h 1212"/>
                <a:gd name="T14" fmla="*/ 372 w 1170"/>
                <a:gd name="T15" fmla="*/ 240 h 1212"/>
                <a:gd name="T16" fmla="*/ 378 w 1170"/>
                <a:gd name="T17" fmla="*/ 252 h 1212"/>
                <a:gd name="T18" fmla="*/ 390 w 1170"/>
                <a:gd name="T19" fmla="*/ 258 h 1212"/>
                <a:gd name="T20" fmla="*/ 414 w 1170"/>
                <a:gd name="T21" fmla="*/ 312 h 1212"/>
                <a:gd name="T22" fmla="*/ 426 w 1170"/>
                <a:gd name="T23" fmla="*/ 324 h 1212"/>
                <a:gd name="T24" fmla="*/ 462 w 1170"/>
                <a:gd name="T25" fmla="*/ 378 h 1212"/>
                <a:gd name="T26" fmla="*/ 468 w 1170"/>
                <a:gd name="T27" fmla="*/ 390 h 1212"/>
                <a:gd name="T28" fmla="*/ 480 w 1170"/>
                <a:gd name="T29" fmla="*/ 396 h 1212"/>
                <a:gd name="T30" fmla="*/ 528 w 1170"/>
                <a:gd name="T31" fmla="*/ 462 h 1212"/>
                <a:gd name="T32" fmla="*/ 588 w 1170"/>
                <a:gd name="T33" fmla="*/ 582 h 1212"/>
                <a:gd name="T34" fmla="*/ 612 w 1170"/>
                <a:gd name="T35" fmla="*/ 642 h 1212"/>
                <a:gd name="T36" fmla="*/ 660 w 1170"/>
                <a:gd name="T37" fmla="*/ 666 h 1212"/>
                <a:gd name="T38" fmla="*/ 684 w 1170"/>
                <a:gd name="T39" fmla="*/ 678 h 1212"/>
                <a:gd name="T40" fmla="*/ 702 w 1170"/>
                <a:gd name="T41" fmla="*/ 696 h 1212"/>
                <a:gd name="T42" fmla="*/ 738 w 1170"/>
                <a:gd name="T43" fmla="*/ 738 h 1212"/>
                <a:gd name="T44" fmla="*/ 768 w 1170"/>
                <a:gd name="T45" fmla="*/ 780 h 1212"/>
                <a:gd name="T46" fmla="*/ 828 w 1170"/>
                <a:gd name="T47" fmla="*/ 858 h 1212"/>
                <a:gd name="T48" fmla="*/ 840 w 1170"/>
                <a:gd name="T49" fmla="*/ 870 h 1212"/>
                <a:gd name="T50" fmla="*/ 846 w 1170"/>
                <a:gd name="T51" fmla="*/ 882 h 1212"/>
                <a:gd name="T52" fmla="*/ 870 w 1170"/>
                <a:gd name="T53" fmla="*/ 894 h 1212"/>
                <a:gd name="T54" fmla="*/ 888 w 1170"/>
                <a:gd name="T55" fmla="*/ 912 h 1212"/>
                <a:gd name="T56" fmla="*/ 894 w 1170"/>
                <a:gd name="T57" fmla="*/ 924 h 1212"/>
                <a:gd name="T58" fmla="*/ 954 w 1170"/>
                <a:gd name="T59" fmla="*/ 996 h 1212"/>
                <a:gd name="T60" fmla="*/ 978 w 1170"/>
                <a:gd name="T61" fmla="*/ 1020 h 1212"/>
                <a:gd name="T62" fmla="*/ 1002 w 1170"/>
                <a:gd name="T63" fmla="*/ 1032 h 1212"/>
                <a:gd name="T64" fmla="*/ 1080 w 1170"/>
                <a:gd name="T65" fmla="*/ 1092 h 1212"/>
                <a:gd name="T66" fmla="*/ 1110 w 1170"/>
                <a:gd name="T67" fmla="*/ 1128 h 1212"/>
                <a:gd name="T68" fmla="*/ 1134 w 1170"/>
                <a:gd name="T69" fmla="*/ 1140 h 1212"/>
                <a:gd name="T70" fmla="*/ 1152 w 1170"/>
                <a:gd name="T71" fmla="*/ 1158 h 1212"/>
                <a:gd name="T72" fmla="*/ 1164 w 1170"/>
                <a:gd name="T73" fmla="*/ 1188 h 1212"/>
                <a:gd name="T74" fmla="*/ 1170 w 1170"/>
                <a:gd name="T75" fmla="*/ 121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0" h="1212">
                  <a:moveTo>
                    <a:pt x="0" y="0"/>
                  </a:moveTo>
                  <a:cubicBezTo>
                    <a:pt x="63" y="32"/>
                    <a:pt x="129" y="58"/>
                    <a:pt x="192" y="90"/>
                  </a:cubicBezTo>
                  <a:cubicBezTo>
                    <a:pt x="212" y="100"/>
                    <a:pt x="232" y="110"/>
                    <a:pt x="252" y="120"/>
                  </a:cubicBezTo>
                  <a:cubicBezTo>
                    <a:pt x="260" y="124"/>
                    <a:pt x="268" y="128"/>
                    <a:pt x="276" y="132"/>
                  </a:cubicBezTo>
                  <a:cubicBezTo>
                    <a:pt x="280" y="134"/>
                    <a:pt x="288" y="138"/>
                    <a:pt x="288" y="138"/>
                  </a:cubicBezTo>
                  <a:cubicBezTo>
                    <a:pt x="301" y="164"/>
                    <a:pt x="315" y="202"/>
                    <a:pt x="342" y="216"/>
                  </a:cubicBezTo>
                  <a:cubicBezTo>
                    <a:pt x="344" y="220"/>
                    <a:pt x="345" y="225"/>
                    <a:pt x="348" y="228"/>
                  </a:cubicBezTo>
                  <a:cubicBezTo>
                    <a:pt x="355" y="234"/>
                    <a:pt x="372" y="240"/>
                    <a:pt x="372" y="240"/>
                  </a:cubicBezTo>
                  <a:cubicBezTo>
                    <a:pt x="374" y="244"/>
                    <a:pt x="375" y="249"/>
                    <a:pt x="378" y="252"/>
                  </a:cubicBezTo>
                  <a:cubicBezTo>
                    <a:pt x="381" y="255"/>
                    <a:pt x="387" y="254"/>
                    <a:pt x="390" y="258"/>
                  </a:cubicBezTo>
                  <a:cubicBezTo>
                    <a:pt x="401" y="272"/>
                    <a:pt x="400" y="298"/>
                    <a:pt x="414" y="312"/>
                  </a:cubicBezTo>
                  <a:cubicBezTo>
                    <a:pt x="418" y="316"/>
                    <a:pt x="423" y="319"/>
                    <a:pt x="426" y="324"/>
                  </a:cubicBezTo>
                  <a:cubicBezTo>
                    <a:pt x="440" y="344"/>
                    <a:pt x="440" y="367"/>
                    <a:pt x="462" y="378"/>
                  </a:cubicBezTo>
                  <a:cubicBezTo>
                    <a:pt x="464" y="382"/>
                    <a:pt x="465" y="387"/>
                    <a:pt x="468" y="390"/>
                  </a:cubicBezTo>
                  <a:cubicBezTo>
                    <a:pt x="471" y="393"/>
                    <a:pt x="477" y="393"/>
                    <a:pt x="480" y="396"/>
                  </a:cubicBezTo>
                  <a:cubicBezTo>
                    <a:pt x="497" y="418"/>
                    <a:pt x="502" y="449"/>
                    <a:pt x="528" y="462"/>
                  </a:cubicBezTo>
                  <a:cubicBezTo>
                    <a:pt x="547" y="500"/>
                    <a:pt x="574" y="541"/>
                    <a:pt x="588" y="582"/>
                  </a:cubicBezTo>
                  <a:cubicBezTo>
                    <a:pt x="591" y="592"/>
                    <a:pt x="605" y="639"/>
                    <a:pt x="612" y="642"/>
                  </a:cubicBezTo>
                  <a:cubicBezTo>
                    <a:pt x="628" y="650"/>
                    <a:pt x="644" y="658"/>
                    <a:pt x="660" y="666"/>
                  </a:cubicBezTo>
                  <a:cubicBezTo>
                    <a:pt x="668" y="670"/>
                    <a:pt x="684" y="678"/>
                    <a:pt x="684" y="678"/>
                  </a:cubicBezTo>
                  <a:cubicBezTo>
                    <a:pt x="700" y="710"/>
                    <a:pt x="678" y="672"/>
                    <a:pt x="702" y="696"/>
                  </a:cubicBezTo>
                  <a:cubicBezTo>
                    <a:pt x="716" y="710"/>
                    <a:pt x="720" y="729"/>
                    <a:pt x="738" y="738"/>
                  </a:cubicBezTo>
                  <a:cubicBezTo>
                    <a:pt x="748" y="759"/>
                    <a:pt x="749" y="770"/>
                    <a:pt x="768" y="780"/>
                  </a:cubicBezTo>
                  <a:cubicBezTo>
                    <a:pt x="786" y="816"/>
                    <a:pt x="796" y="834"/>
                    <a:pt x="828" y="858"/>
                  </a:cubicBezTo>
                  <a:cubicBezTo>
                    <a:pt x="833" y="861"/>
                    <a:pt x="837" y="865"/>
                    <a:pt x="840" y="870"/>
                  </a:cubicBezTo>
                  <a:cubicBezTo>
                    <a:pt x="843" y="874"/>
                    <a:pt x="843" y="879"/>
                    <a:pt x="846" y="882"/>
                  </a:cubicBezTo>
                  <a:cubicBezTo>
                    <a:pt x="853" y="888"/>
                    <a:pt x="870" y="894"/>
                    <a:pt x="870" y="894"/>
                  </a:cubicBezTo>
                  <a:cubicBezTo>
                    <a:pt x="886" y="926"/>
                    <a:pt x="864" y="888"/>
                    <a:pt x="888" y="912"/>
                  </a:cubicBezTo>
                  <a:cubicBezTo>
                    <a:pt x="891" y="915"/>
                    <a:pt x="891" y="921"/>
                    <a:pt x="894" y="924"/>
                  </a:cubicBezTo>
                  <a:cubicBezTo>
                    <a:pt x="914" y="948"/>
                    <a:pt x="934" y="972"/>
                    <a:pt x="954" y="996"/>
                  </a:cubicBezTo>
                  <a:cubicBezTo>
                    <a:pt x="961" y="1005"/>
                    <a:pt x="968" y="1015"/>
                    <a:pt x="978" y="1020"/>
                  </a:cubicBezTo>
                  <a:cubicBezTo>
                    <a:pt x="986" y="1024"/>
                    <a:pt x="1002" y="1032"/>
                    <a:pt x="1002" y="1032"/>
                  </a:cubicBezTo>
                  <a:cubicBezTo>
                    <a:pt x="1027" y="1082"/>
                    <a:pt x="1052" y="1064"/>
                    <a:pt x="1080" y="1092"/>
                  </a:cubicBezTo>
                  <a:cubicBezTo>
                    <a:pt x="1091" y="1103"/>
                    <a:pt x="1097" y="1119"/>
                    <a:pt x="1110" y="1128"/>
                  </a:cubicBezTo>
                  <a:cubicBezTo>
                    <a:pt x="1117" y="1133"/>
                    <a:pt x="1134" y="1140"/>
                    <a:pt x="1134" y="1140"/>
                  </a:cubicBezTo>
                  <a:cubicBezTo>
                    <a:pt x="1150" y="1172"/>
                    <a:pt x="1128" y="1134"/>
                    <a:pt x="1152" y="1158"/>
                  </a:cubicBezTo>
                  <a:cubicBezTo>
                    <a:pt x="1156" y="1162"/>
                    <a:pt x="1163" y="1185"/>
                    <a:pt x="1164" y="1188"/>
                  </a:cubicBezTo>
                  <a:cubicBezTo>
                    <a:pt x="1166" y="1196"/>
                    <a:pt x="1170" y="1212"/>
                    <a:pt x="1170" y="1212"/>
                  </a:cubicBezTo>
                </a:path>
              </a:pathLst>
            </a:custGeom>
            <a:noFill/>
            <a:ln w="47625" cap="flat" cmpd="sng">
              <a:solidFill>
                <a:srgbClr val="00FFFF"/>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0" name="Freeform 22"/>
            <p:cNvSpPr>
              <a:spLocks/>
            </p:cNvSpPr>
            <p:nvPr/>
          </p:nvSpPr>
          <p:spPr bwMode="auto">
            <a:xfrm>
              <a:off x="2850" y="2004"/>
              <a:ext cx="1200" cy="690"/>
            </a:xfrm>
            <a:custGeom>
              <a:avLst/>
              <a:gdLst>
                <a:gd name="T0" fmla="*/ 0 w 1200"/>
                <a:gd name="T1" fmla="*/ 0 h 690"/>
                <a:gd name="T2" fmla="*/ 24 w 1200"/>
                <a:gd name="T3" fmla="*/ 12 h 690"/>
                <a:gd name="T4" fmla="*/ 30 w 1200"/>
                <a:gd name="T5" fmla="*/ 24 h 690"/>
                <a:gd name="T6" fmla="*/ 42 w 1200"/>
                <a:gd name="T7" fmla="*/ 30 h 690"/>
                <a:gd name="T8" fmla="*/ 90 w 1200"/>
                <a:gd name="T9" fmla="*/ 108 h 690"/>
                <a:gd name="T10" fmla="*/ 96 w 1200"/>
                <a:gd name="T11" fmla="*/ 120 h 690"/>
                <a:gd name="T12" fmla="*/ 120 w 1200"/>
                <a:gd name="T13" fmla="*/ 132 h 690"/>
                <a:gd name="T14" fmla="*/ 126 w 1200"/>
                <a:gd name="T15" fmla="*/ 144 h 690"/>
                <a:gd name="T16" fmla="*/ 150 w 1200"/>
                <a:gd name="T17" fmla="*/ 156 h 690"/>
                <a:gd name="T18" fmla="*/ 192 w 1200"/>
                <a:gd name="T19" fmla="*/ 198 h 690"/>
                <a:gd name="T20" fmla="*/ 270 w 1200"/>
                <a:gd name="T21" fmla="*/ 240 h 690"/>
                <a:gd name="T22" fmla="*/ 306 w 1200"/>
                <a:gd name="T23" fmla="*/ 258 h 690"/>
                <a:gd name="T24" fmla="*/ 330 w 1200"/>
                <a:gd name="T25" fmla="*/ 270 h 690"/>
                <a:gd name="T26" fmla="*/ 366 w 1200"/>
                <a:gd name="T27" fmla="*/ 306 h 690"/>
                <a:gd name="T28" fmla="*/ 438 w 1200"/>
                <a:gd name="T29" fmla="*/ 354 h 690"/>
                <a:gd name="T30" fmla="*/ 570 w 1200"/>
                <a:gd name="T31" fmla="*/ 420 h 690"/>
                <a:gd name="T32" fmla="*/ 594 w 1200"/>
                <a:gd name="T33" fmla="*/ 438 h 690"/>
                <a:gd name="T34" fmla="*/ 606 w 1200"/>
                <a:gd name="T35" fmla="*/ 462 h 690"/>
                <a:gd name="T36" fmla="*/ 630 w 1200"/>
                <a:gd name="T37" fmla="*/ 474 h 690"/>
                <a:gd name="T38" fmla="*/ 732 w 1200"/>
                <a:gd name="T39" fmla="*/ 510 h 690"/>
                <a:gd name="T40" fmla="*/ 840 w 1200"/>
                <a:gd name="T41" fmla="*/ 546 h 690"/>
                <a:gd name="T42" fmla="*/ 996 w 1200"/>
                <a:gd name="T43" fmla="*/ 618 h 690"/>
                <a:gd name="T44" fmla="*/ 1122 w 1200"/>
                <a:gd name="T45" fmla="*/ 660 h 690"/>
                <a:gd name="T46" fmla="*/ 1170 w 1200"/>
                <a:gd name="T47" fmla="*/ 684 h 690"/>
                <a:gd name="T48" fmla="*/ 1200 w 1200"/>
                <a:gd name="T49" fmla="*/ 69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0" h="690">
                  <a:moveTo>
                    <a:pt x="0" y="0"/>
                  </a:moveTo>
                  <a:cubicBezTo>
                    <a:pt x="8" y="4"/>
                    <a:pt x="16" y="8"/>
                    <a:pt x="24" y="12"/>
                  </a:cubicBezTo>
                  <a:cubicBezTo>
                    <a:pt x="28" y="14"/>
                    <a:pt x="27" y="21"/>
                    <a:pt x="30" y="24"/>
                  </a:cubicBezTo>
                  <a:cubicBezTo>
                    <a:pt x="33" y="27"/>
                    <a:pt x="38" y="28"/>
                    <a:pt x="42" y="30"/>
                  </a:cubicBezTo>
                  <a:cubicBezTo>
                    <a:pt x="54" y="54"/>
                    <a:pt x="65" y="95"/>
                    <a:pt x="90" y="108"/>
                  </a:cubicBezTo>
                  <a:cubicBezTo>
                    <a:pt x="92" y="112"/>
                    <a:pt x="93" y="117"/>
                    <a:pt x="96" y="120"/>
                  </a:cubicBezTo>
                  <a:cubicBezTo>
                    <a:pt x="103" y="126"/>
                    <a:pt x="120" y="132"/>
                    <a:pt x="120" y="132"/>
                  </a:cubicBezTo>
                  <a:cubicBezTo>
                    <a:pt x="122" y="136"/>
                    <a:pt x="123" y="141"/>
                    <a:pt x="126" y="144"/>
                  </a:cubicBezTo>
                  <a:cubicBezTo>
                    <a:pt x="133" y="150"/>
                    <a:pt x="150" y="156"/>
                    <a:pt x="150" y="156"/>
                  </a:cubicBezTo>
                  <a:cubicBezTo>
                    <a:pt x="160" y="175"/>
                    <a:pt x="173" y="189"/>
                    <a:pt x="192" y="198"/>
                  </a:cubicBezTo>
                  <a:cubicBezTo>
                    <a:pt x="206" y="227"/>
                    <a:pt x="244" y="227"/>
                    <a:pt x="270" y="240"/>
                  </a:cubicBezTo>
                  <a:cubicBezTo>
                    <a:pt x="282" y="246"/>
                    <a:pt x="294" y="252"/>
                    <a:pt x="306" y="258"/>
                  </a:cubicBezTo>
                  <a:cubicBezTo>
                    <a:pt x="314" y="262"/>
                    <a:pt x="330" y="270"/>
                    <a:pt x="330" y="270"/>
                  </a:cubicBezTo>
                  <a:cubicBezTo>
                    <a:pt x="336" y="282"/>
                    <a:pt x="354" y="300"/>
                    <a:pt x="366" y="306"/>
                  </a:cubicBezTo>
                  <a:cubicBezTo>
                    <a:pt x="377" y="328"/>
                    <a:pt x="416" y="344"/>
                    <a:pt x="438" y="354"/>
                  </a:cubicBezTo>
                  <a:cubicBezTo>
                    <a:pt x="483" y="373"/>
                    <a:pt x="526" y="398"/>
                    <a:pt x="570" y="420"/>
                  </a:cubicBezTo>
                  <a:cubicBezTo>
                    <a:pt x="601" y="435"/>
                    <a:pt x="567" y="425"/>
                    <a:pt x="594" y="438"/>
                  </a:cubicBezTo>
                  <a:cubicBezTo>
                    <a:pt x="598" y="446"/>
                    <a:pt x="602" y="454"/>
                    <a:pt x="606" y="462"/>
                  </a:cubicBezTo>
                  <a:cubicBezTo>
                    <a:pt x="610" y="470"/>
                    <a:pt x="622" y="470"/>
                    <a:pt x="630" y="474"/>
                  </a:cubicBezTo>
                  <a:cubicBezTo>
                    <a:pt x="664" y="491"/>
                    <a:pt x="696" y="498"/>
                    <a:pt x="732" y="510"/>
                  </a:cubicBezTo>
                  <a:cubicBezTo>
                    <a:pt x="768" y="522"/>
                    <a:pt x="805" y="533"/>
                    <a:pt x="840" y="546"/>
                  </a:cubicBezTo>
                  <a:cubicBezTo>
                    <a:pt x="894" y="566"/>
                    <a:pt x="941" y="600"/>
                    <a:pt x="996" y="618"/>
                  </a:cubicBezTo>
                  <a:cubicBezTo>
                    <a:pt x="1037" y="632"/>
                    <a:pt x="1081" y="646"/>
                    <a:pt x="1122" y="660"/>
                  </a:cubicBezTo>
                  <a:cubicBezTo>
                    <a:pt x="1138" y="665"/>
                    <a:pt x="1153" y="680"/>
                    <a:pt x="1170" y="684"/>
                  </a:cubicBezTo>
                  <a:cubicBezTo>
                    <a:pt x="1180" y="686"/>
                    <a:pt x="1200" y="690"/>
                    <a:pt x="1200" y="690"/>
                  </a:cubicBezTo>
                </a:path>
              </a:pathLst>
            </a:custGeom>
            <a:noFill/>
            <a:ln w="47625" cap="flat" cmpd="sng">
              <a:solidFill>
                <a:srgbClr val="00FFFF"/>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1" name="Freeform 23"/>
            <p:cNvSpPr>
              <a:spLocks/>
            </p:cNvSpPr>
            <p:nvPr/>
          </p:nvSpPr>
          <p:spPr bwMode="auto">
            <a:xfrm>
              <a:off x="4050" y="2691"/>
              <a:ext cx="360" cy="96"/>
            </a:xfrm>
            <a:custGeom>
              <a:avLst/>
              <a:gdLst>
                <a:gd name="T0" fmla="*/ 0 w 360"/>
                <a:gd name="T1" fmla="*/ 0 h 96"/>
                <a:gd name="T2" fmla="*/ 18 w 360"/>
                <a:gd name="T3" fmla="*/ 36 h 96"/>
                <a:gd name="T4" fmla="*/ 42 w 360"/>
                <a:gd name="T5" fmla="*/ 48 h 96"/>
                <a:gd name="T6" fmla="*/ 120 w 360"/>
                <a:gd name="T7" fmla="*/ 60 h 96"/>
                <a:gd name="T8" fmla="*/ 198 w 360"/>
                <a:gd name="T9" fmla="*/ 72 h 96"/>
                <a:gd name="T10" fmla="*/ 258 w 360"/>
                <a:gd name="T11" fmla="*/ 90 h 96"/>
                <a:gd name="T12" fmla="*/ 360 w 360"/>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360" h="96">
                  <a:moveTo>
                    <a:pt x="0" y="0"/>
                  </a:moveTo>
                  <a:cubicBezTo>
                    <a:pt x="6" y="12"/>
                    <a:pt x="12" y="24"/>
                    <a:pt x="18" y="36"/>
                  </a:cubicBezTo>
                  <a:cubicBezTo>
                    <a:pt x="22" y="44"/>
                    <a:pt x="34" y="44"/>
                    <a:pt x="42" y="48"/>
                  </a:cubicBezTo>
                  <a:cubicBezTo>
                    <a:pt x="59" y="53"/>
                    <a:pt x="94" y="56"/>
                    <a:pt x="120" y="60"/>
                  </a:cubicBezTo>
                  <a:cubicBezTo>
                    <a:pt x="146" y="64"/>
                    <a:pt x="175" y="67"/>
                    <a:pt x="198" y="72"/>
                  </a:cubicBezTo>
                  <a:cubicBezTo>
                    <a:pt x="218" y="77"/>
                    <a:pt x="237" y="89"/>
                    <a:pt x="258" y="90"/>
                  </a:cubicBezTo>
                  <a:cubicBezTo>
                    <a:pt x="292" y="92"/>
                    <a:pt x="360" y="96"/>
                    <a:pt x="360" y="96"/>
                  </a:cubicBezTo>
                </a:path>
              </a:pathLst>
            </a:custGeom>
            <a:noFill/>
            <a:ln w="47625" cap="flat" cmpd="sng">
              <a:solidFill>
                <a:srgbClr val="00FFFF"/>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grpSp>
        <p:nvGrpSpPr>
          <p:cNvPr id="483352" name="Group 24"/>
          <p:cNvGrpSpPr>
            <a:grpSpLocks/>
          </p:cNvGrpSpPr>
          <p:nvPr/>
        </p:nvGrpSpPr>
        <p:grpSpPr bwMode="auto">
          <a:xfrm>
            <a:off x="1614925" y="1524546"/>
            <a:ext cx="3938443" cy="3263395"/>
            <a:chOff x="1704" y="813"/>
            <a:chExt cx="2729" cy="2010"/>
          </a:xfrm>
        </p:grpSpPr>
        <p:sp>
          <p:nvSpPr>
            <p:cNvPr id="483353" name="Freeform 25"/>
            <p:cNvSpPr>
              <a:spLocks/>
            </p:cNvSpPr>
            <p:nvPr/>
          </p:nvSpPr>
          <p:spPr bwMode="auto">
            <a:xfrm>
              <a:off x="1704" y="813"/>
              <a:ext cx="681" cy="663"/>
            </a:xfrm>
            <a:custGeom>
              <a:avLst/>
              <a:gdLst>
                <a:gd name="T0" fmla="*/ 0 w 681"/>
                <a:gd name="T1" fmla="*/ 0 h 663"/>
                <a:gd name="T2" fmla="*/ 57 w 681"/>
                <a:gd name="T3" fmla="*/ 48 h 663"/>
                <a:gd name="T4" fmla="*/ 204 w 681"/>
                <a:gd name="T5" fmla="*/ 108 h 663"/>
                <a:gd name="T6" fmla="*/ 267 w 681"/>
                <a:gd name="T7" fmla="*/ 129 h 663"/>
                <a:gd name="T8" fmla="*/ 297 w 681"/>
                <a:gd name="T9" fmla="*/ 138 h 663"/>
                <a:gd name="T10" fmla="*/ 309 w 681"/>
                <a:gd name="T11" fmla="*/ 144 h 663"/>
                <a:gd name="T12" fmla="*/ 321 w 681"/>
                <a:gd name="T13" fmla="*/ 159 h 663"/>
                <a:gd name="T14" fmla="*/ 351 w 681"/>
                <a:gd name="T15" fmla="*/ 213 h 663"/>
                <a:gd name="T16" fmla="*/ 360 w 681"/>
                <a:gd name="T17" fmla="*/ 231 h 663"/>
                <a:gd name="T18" fmla="*/ 393 w 681"/>
                <a:gd name="T19" fmla="*/ 264 h 663"/>
                <a:gd name="T20" fmla="*/ 420 w 681"/>
                <a:gd name="T21" fmla="*/ 291 h 663"/>
                <a:gd name="T22" fmla="*/ 432 w 681"/>
                <a:gd name="T23" fmla="*/ 306 h 663"/>
                <a:gd name="T24" fmla="*/ 465 w 681"/>
                <a:gd name="T25" fmla="*/ 357 h 663"/>
                <a:gd name="T26" fmla="*/ 540 w 681"/>
                <a:gd name="T27" fmla="*/ 483 h 663"/>
                <a:gd name="T28" fmla="*/ 576 w 681"/>
                <a:gd name="T29" fmla="*/ 558 h 663"/>
                <a:gd name="T30" fmla="*/ 591 w 681"/>
                <a:gd name="T31" fmla="*/ 573 h 663"/>
                <a:gd name="T32" fmla="*/ 600 w 681"/>
                <a:gd name="T33" fmla="*/ 591 h 663"/>
                <a:gd name="T34" fmla="*/ 618 w 681"/>
                <a:gd name="T35" fmla="*/ 597 h 663"/>
                <a:gd name="T36" fmla="*/ 627 w 681"/>
                <a:gd name="T37" fmla="*/ 609 h 663"/>
                <a:gd name="T38" fmla="*/ 645 w 681"/>
                <a:gd name="T39" fmla="*/ 627 h 663"/>
                <a:gd name="T40" fmla="*/ 669 w 681"/>
                <a:gd name="T41" fmla="*/ 657 h 663"/>
                <a:gd name="T42" fmla="*/ 681 w 681"/>
                <a:gd name="T43" fmla="*/ 663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1" h="663">
                  <a:moveTo>
                    <a:pt x="0" y="0"/>
                  </a:moveTo>
                  <a:cubicBezTo>
                    <a:pt x="13" y="26"/>
                    <a:pt x="31" y="39"/>
                    <a:pt x="57" y="48"/>
                  </a:cubicBezTo>
                  <a:cubicBezTo>
                    <a:pt x="107" y="65"/>
                    <a:pt x="152" y="95"/>
                    <a:pt x="204" y="108"/>
                  </a:cubicBezTo>
                  <a:cubicBezTo>
                    <a:pt x="226" y="113"/>
                    <a:pt x="246" y="121"/>
                    <a:pt x="267" y="129"/>
                  </a:cubicBezTo>
                  <a:cubicBezTo>
                    <a:pt x="277" y="133"/>
                    <a:pt x="287" y="134"/>
                    <a:pt x="297" y="138"/>
                  </a:cubicBezTo>
                  <a:cubicBezTo>
                    <a:pt x="301" y="140"/>
                    <a:pt x="309" y="144"/>
                    <a:pt x="309" y="144"/>
                  </a:cubicBezTo>
                  <a:cubicBezTo>
                    <a:pt x="316" y="158"/>
                    <a:pt x="311" y="154"/>
                    <a:pt x="321" y="159"/>
                  </a:cubicBezTo>
                  <a:cubicBezTo>
                    <a:pt x="330" y="178"/>
                    <a:pt x="340" y="196"/>
                    <a:pt x="351" y="213"/>
                  </a:cubicBezTo>
                  <a:cubicBezTo>
                    <a:pt x="355" y="219"/>
                    <a:pt x="355" y="226"/>
                    <a:pt x="360" y="231"/>
                  </a:cubicBezTo>
                  <a:cubicBezTo>
                    <a:pt x="372" y="243"/>
                    <a:pt x="381" y="252"/>
                    <a:pt x="393" y="264"/>
                  </a:cubicBezTo>
                  <a:cubicBezTo>
                    <a:pt x="401" y="272"/>
                    <a:pt x="410" y="286"/>
                    <a:pt x="420" y="291"/>
                  </a:cubicBezTo>
                  <a:cubicBezTo>
                    <a:pt x="427" y="305"/>
                    <a:pt x="422" y="301"/>
                    <a:pt x="432" y="306"/>
                  </a:cubicBezTo>
                  <a:cubicBezTo>
                    <a:pt x="438" y="319"/>
                    <a:pt x="454" y="351"/>
                    <a:pt x="465" y="357"/>
                  </a:cubicBezTo>
                  <a:cubicBezTo>
                    <a:pt x="487" y="401"/>
                    <a:pt x="524" y="436"/>
                    <a:pt x="540" y="483"/>
                  </a:cubicBezTo>
                  <a:cubicBezTo>
                    <a:pt x="549" y="510"/>
                    <a:pt x="560" y="535"/>
                    <a:pt x="576" y="558"/>
                  </a:cubicBezTo>
                  <a:cubicBezTo>
                    <a:pt x="586" y="574"/>
                    <a:pt x="579" y="567"/>
                    <a:pt x="591" y="573"/>
                  </a:cubicBezTo>
                  <a:cubicBezTo>
                    <a:pt x="593" y="578"/>
                    <a:pt x="606" y="588"/>
                    <a:pt x="600" y="591"/>
                  </a:cubicBezTo>
                  <a:cubicBezTo>
                    <a:pt x="603" y="594"/>
                    <a:pt x="618" y="597"/>
                    <a:pt x="618" y="597"/>
                  </a:cubicBezTo>
                  <a:cubicBezTo>
                    <a:pt x="621" y="603"/>
                    <a:pt x="627" y="609"/>
                    <a:pt x="627" y="609"/>
                  </a:cubicBezTo>
                  <a:cubicBezTo>
                    <a:pt x="630" y="616"/>
                    <a:pt x="638" y="624"/>
                    <a:pt x="645" y="627"/>
                  </a:cubicBezTo>
                  <a:cubicBezTo>
                    <a:pt x="648" y="633"/>
                    <a:pt x="663" y="652"/>
                    <a:pt x="669" y="657"/>
                  </a:cubicBezTo>
                  <a:cubicBezTo>
                    <a:pt x="672" y="660"/>
                    <a:pt x="681" y="663"/>
                    <a:pt x="681" y="663"/>
                  </a:cubicBezTo>
                </a:path>
              </a:pathLst>
            </a:custGeom>
            <a:noFill/>
            <a:ln w="47625" cap="flat" cmpd="sng">
              <a:solidFill>
                <a:srgbClr val="FFFF00"/>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4" name="Freeform 26"/>
            <p:cNvSpPr>
              <a:spLocks/>
            </p:cNvSpPr>
            <p:nvPr/>
          </p:nvSpPr>
          <p:spPr bwMode="auto">
            <a:xfrm>
              <a:off x="2376" y="1467"/>
              <a:ext cx="449" cy="480"/>
            </a:xfrm>
            <a:custGeom>
              <a:avLst/>
              <a:gdLst>
                <a:gd name="T0" fmla="*/ 0 w 449"/>
                <a:gd name="T1" fmla="*/ 0 h 480"/>
                <a:gd name="T2" fmla="*/ 26 w 449"/>
                <a:gd name="T3" fmla="*/ 21 h 480"/>
                <a:gd name="T4" fmla="*/ 50 w 449"/>
                <a:gd name="T5" fmla="*/ 45 h 480"/>
                <a:gd name="T6" fmla="*/ 107 w 449"/>
                <a:gd name="T7" fmla="*/ 129 h 480"/>
                <a:gd name="T8" fmla="*/ 131 w 449"/>
                <a:gd name="T9" fmla="*/ 171 h 480"/>
                <a:gd name="T10" fmla="*/ 170 w 449"/>
                <a:gd name="T11" fmla="*/ 204 h 480"/>
                <a:gd name="T12" fmla="*/ 188 w 449"/>
                <a:gd name="T13" fmla="*/ 213 h 480"/>
                <a:gd name="T14" fmla="*/ 206 w 449"/>
                <a:gd name="T15" fmla="*/ 225 h 480"/>
                <a:gd name="T16" fmla="*/ 248 w 449"/>
                <a:gd name="T17" fmla="*/ 252 h 480"/>
                <a:gd name="T18" fmla="*/ 281 w 449"/>
                <a:gd name="T19" fmla="*/ 300 h 480"/>
                <a:gd name="T20" fmla="*/ 314 w 449"/>
                <a:gd name="T21" fmla="*/ 339 h 480"/>
                <a:gd name="T22" fmla="*/ 353 w 449"/>
                <a:gd name="T23" fmla="*/ 387 h 480"/>
                <a:gd name="T24" fmla="*/ 374 w 449"/>
                <a:gd name="T25" fmla="*/ 405 h 480"/>
                <a:gd name="T26" fmla="*/ 392 w 449"/>
                <a:gd name="T27" fmla="*/ 423 h 480"/>
                <a:gd name="T28" fmla="*/ 390 w 449"/>
                <a:gd name="T29" fmla="*/ 438 h 480"/>
                <a:gd name="T30" fmla="*/ 405 w 449"/>
                <a:gd name="T31" fmla="*/ 438 h 480"/>
                <a:gd name="T32" fmla="*/ 423 w 449"/>
                <a:gd name="T33" fmla="*/ 450 h 480"/>
                <a:gd name="T34" fmla="*/ 422 w 449"/>
                <a:gd name="T35" fmla="*/ 453 h 480"/>
                <a:gd name="T36" fmla="*/ 444 w 449"/>
                <a:gd name="T37" fmla="*/ 468 h 480"/>
                <a:gd name="T38" fmla="*/ 449 w 449"/>
                <a:gd name="T39"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9" h="480">
                  <a:moveTo>
                    <a:pt x="0" y="0"/>
                  </a:moveTo>
                  <a:cubicBezTo>
                    <a:pt x="4" y="8"/>
                    <a:pt x="18" y="16"/>
                    <a:pt x="26" y="21"/>
                  </a:cubicBezTo>
                  <a:cubicBezTo>
                    <a:pt x="30" y="29"/>
                    <a:pt x="42" y="41"/>
                    <a:pt x="50" y="45"/>
                  </a:cubicBezTo>
                  <a:cubicBezTo>
                    <a:pt x="65" y="76"/>
                    <a:pt x="88" y="101"/>
                    <a:pt x="107" y="129"/>
                  </a:cubicBezTo>
                  <a:cubicBezTo>
                    <a:pt x="115" y="141"/>
                    <a:pt x="121" y="161"/>
                    <a:pt x="131" y="171"/>
                  </a:cubicBezTo>
                  <a:cubicBezTo>
                    <a:pt x="144" y="184"/>
                    <a:pt x="152" y="195"/>
                    <a:pt x="170" y="204"/>
                  </a:cubicBezTo>
                  <a:cubicBezTo>
                    <a:pt x="176" y="207"/>
                    <a:pt x="188" y="213"/>
                    <a:pt x="188" y="213"/>
                  </a:cubicBezTo>
                  <a:cubicBezTo>
                    <a:pt x="192" y="222"/>
                    <a:pt x="197" y="222"/>
                    <a:pt x="206" y="225"/>
                  </a:cubicBezTo>
                  <a:cubicBezTo>
                    <a:pt x="215" y="234"/>
                    <a:pt x="235" y="246"/>
                    <a:pt x="248" y="252"/>
                  </a:cubicBezTo>
                  <a:cubicBezTo>
                    <a:pt x="254" y="269"/>
                    <a:pt x="264" y="292"/>
                    <a:pt x="281" y="300"/>
                  </a:cubicBezTo>
                  <a:cubicBezTo>
                    <a:pt x="283" y="304"/>
                    <a:pt x="308" y="336"/>
                    <a:pt x="314" y="339"/>
                  </a:cubicBezTo>
                  <a:cubicBezTo>
                    <a:pt x="323" y="357"/>
                    <a:pt x="341" y="371"/>
                    <a:pt x="353" y="387"/>
                  </a:cubicBezTo>
                  <a:cubicBezTo>
                    <a:pt x="359" y="395"/>
                    <a:pt x="365" y="401"/>
                    <a:pt x="374" y="405"/>
                  </a:cubicBezTo>
                  <a:cubicBezTo>
                    <a:pt x="380" y="411"/>
                    <a:pt x="388" y="418"/>
                    <a:pt x="392" y="423"/>
                  </a:cubicBezTo>
                  <a:cubicBezTo>
                    <a:pt x="395" y="428"/>
                    <a:pt x="388" y="436"/>
                    <a:pt x="390" y="438"/>
                  </a:cubicBezTo>
                  <a:cubicBezTo>
                    <a:pt x="392" y="440"/>
                    <a:pt x="400" y="436"/>
                    <a:pt x="405" y="438"/>
                  </a:cubicBezTo>
                  <a:cubicBezTo>
                    <a:pt x="410" y="448"/>
                    <a:pt x="408" y="432"/>
                    <a:pt x="423" y="450"/>
                  </a:cubicBezTo>
                  <a:cubicBezTo>
                    <a:pt x="425" y="451"/>
                    <a:pt x="422" y="453"/>
                    <a:pt x="422" y="453"/>
                  </a:cubicBezTo>
                  <a:cubicBezTo>
                    <a:pt x="427" y="462"/>
                    <a:pt x="438" y="457"/>
                    <a:pt x="444" y="468"/>
                  </a:cubicBezTo>
                  <a:cubicBezTo>
                    <a:pt x="446" y="472"/>
                    <a:pt x="446" y="477"/>
                    <a:pt x="449" y="480"/>
                  </a:cubicBezTo>
                </a:path>
              </a:pathLst>
            </a:custGeom>
            <a:noFill/>
            <a:ln w="47625" cap="flat" cmpd="sng">
              <a:solidFill>
                <a:srgbClr val="FFFF00"/>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5" name="Freeform 27"/>
            <p:cNvSpPr>
              <a:spLocks/>
            </p:cNvSpPr>
            <p:nvPr/>
          </p:nvSpPr>
          <p:spPr bwMode="auto">
            <a:xfrm>
              <a:off x="2829" y="1944"/>
              <a:ext cx="735" cy="531"/>
            </a:xfrm>
            <a:custGeom>
              <a:avLst/>
              <a:gdLst>
                <a:gd name="T0" fmla="*/ 0 w 735"/>
                <a:gd name="T1" fmla="*/ 0 h 531"/>
                <a:gd name="T2" fmla="*/ 9 w 735"/>
                <a:gd name="T3" fmla="*/ 12 h 531"/>
                <a:gd name="T4" fmla="*/ 45 w 735"/>
                <a:gd name="T5" fmla="*/ 33 h 531"/>
                <a:gd name="T6" fmla="*/ 63 w 735"/>
                <a:gd name="T7" fmla="*/ 45 h 531"/>
                <a:gd name="T8" fmla="*/ 69 w 735"/>
                <a:gd name="T9" fmla="*/ 48 h 531"/>
                <a:gd name="T10" fmla="*/ 84 w 735"/>
                <a:gd name="T11" fmla="*/ 60 h 531"/>
                <a:gd name="T12" fmla="*/ 96 w 735"/>
                <a:gd name="T13" fmla="*/ 75 h 531"/>
                <a:gd name="T14" fmla="*/ 108 w 735"/>
                <a:gd name="T15" fmla="*/ 81 h 531"/>
                <a:gd name="T16" fmla="*/ 147 w 735"/>
                <a:gd name="T17" fmla="*/ 108 h 531"/>
                <a:gd name="T18" fmla="*/ 171 w 735"/>
                <a:gd name="T19" fmla="*/ 123 h 531"/>
                <a:gd name="T20" fmla="*/ 219 w 735"/>
                <a:gd name="T21" fmla="*/ 156 h 531"/>
                <a:gd name="T22" fmla="*/ 258 w 735"/>
                <a:gd name="T23" fmla="*/ 201 h 531"/>
                <a:gd name="T24" fmla="*/ 285 w 735"/>
                <a:gd name="T25" fmla="*/ 255 h 531"/>
                <a:gd name="T26" fmla="*/ 321 w 735"/>
                <a:gd name="T27" fmla="*/ 273 h 531"/>
                <a:gd name="T28" fmla="*/ 339 w 735"/>
                <a:gd name="T29" fmla="*/ 282 h 531"/>
                <a:gd name="T30" fmla="*/ 357 w 735"/>
                <a:gd name="T31" fmla="*/ 303 h 531"/>
                <a:gd name="T32" fmla="*/ 393 w 735"/>
                <a:gd name="T33" fmla="*/ 366 h 531"/>
                <a:gd name="T34" fmla="*/ 444 w 735"/>
                <a:gd name="T35" fmla="*/ 405 h 531"/>
                <a:gd name="T36" fmla="*/ 522 w 735"/>
                <a:gd name="T37" fmla="*/ 441 h 531"/>
                <a:gd name="T38" fmla="*/ 600 w 735"/>
                <a:gd name="T39" fmla="*/ 468 h 531"/>
                <a:gd name="T40" fmla="*/ 693 w 735"/>
                <a:gd name="T41" fmla="*/ 510 h 531"/>
                <a:gd name="T42" fmla="*/ 735 w 735"/>
                <a:gd name="T43" fmla="*/ 53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5" h="531">
                  <a:moveTo>
                    <a:pt x="0" y="0"/>
                  </a:moveTo>
                  <a:cubicBezTo>
                    <a:pt x="4" y="4"/>
                    <a:pt x="5" y="9"/>
                    <a:pt x="9" y="12"/>
                  </a:cubicBezTo>
                  <a:cubicBezTo>
                    <a:pt x="17" y="18"/>
                    <a:pt x="36" y="28"/>
                    <a:pt x="45" y="33"/>
                  </a:cubicBezTo>
                  <a:cubicBezTo>
                    <a:pt x="51" y="36"/>
                    <a:pt x="57" y="42"/>
                    <a:pt x="63" y="45"/>
                  </a:cubicBezTo>
                  <a:cubicBezTo>
                    <a:pt x="65" y="46"/>
                    <a:pt x="69" y="48"/>
                    <a:pt x="69" y="48"/>
                  </a:cubicBezTo>
                  <a:cubicBezTo>
                    <a:pt x="72" y="54"/>
                    <a:pt x="84" y="60"/>
                    <a:pt x="84" y="60"/>
                  </a:cubicBezTo>
                  <a:cubicBezTo>
                    <a:pt x="86" y="65"/>
                    <a:pt x="92" y="72"/>
                    <a:pt x="96" y="75"/>
                  </a:cubicBezTo>
                  <a:cubicBezTo>
                    <a:pt x="99" y="78"/>
                    <a:pt x="108" y="81"/>
                    <a:pt x="108" y="81"/>
                  </a:cubicBezTo>
                  <a:cubicBezTo>
                    <a:pt x="115" y="95"/>
                    <a:pt x="136" y="97"/>
                    <a:pt x="147" y="108"/>
                  </a:cubicBezTo>
                  <a:cubicBezTo>
                    <a:pt x="154" y="115"/>
                    <a:pt x="165" y="117"/>
                    <a:pt x="171" y="123"/>
                  </a:cubicBezTo>
                  <a:cubicBezTo>
                    <a:pt x="184" y="136"/>
                    <a:pt x="203" y="148"/>
                    <a:pt x="219" y="156"/>
                  </a:cubicBezTo>
                  <a:cubicBezTo>
                    <a:pt x="238" y="166"/>
                    <a:pt x="240" y="192"/>
                    <a:pt x="258" y="201"/>
                  </a:cubicBezTo>
                  <a:cubicBezTo>
                    <a:pt x="265" y="216"/>
                    <a:pt x="271" y="246"/>
                    <a:pt x="285" y="255"/>
                  </a:cubicBezTo>
                  <a:cubicBezTo>
                    <a:pt x="296" y="262"/>
                    <a:pt x="309" y="267"/>
                    <a:pt x="321" y="273"/>
                  </a:cubicBezTo>
                  <a:cubicBezTo>
                    <a:pt x="327" y="276"/>
                    <a:pt x="339" y="282"/>
                    <a:pt x="339" y="282"/>
                  </a:cubicBezTo>
                  <a:cubicBezTo>
                    <a:pt x="343" y="290"/>
                    <a:pt x="349" y="299"/>
                    <a:pt x="357" y="303"/>
                  </a:cubicBezTo>
                  <a:cubicBezTo>
                    <a:pt x="366" y="321"/>
                    <a:pt x="375" y="357"/>
                    <a:pt x="393" y="366"/>
                  </a:cubicBezTo>
                  <a:cubicBezTo>
                    <a:pt x="403" y="386"/>
                    <a:pt x="425" y="395"/>
                    <a:pt x="444" y="405"/>
                  </a:cubicBezTo>
                  <a:cubicBezTo>
                    <a:pt x="470" y="418"/>
                    <a:pt x="496" y="430"/>
                    <a:pt x="522" y="441"/>
                  </a:cubicBezTo>
                  <a:cubicBezTo>
                    <a:pt x="551" y="453"/>
                    <a:pt x="567" y="464"/>
                    <a:pt x="600" y="468"/>
                  </a:cubicBezTo>
                  <a:cubicBezTo>
                    <a:pt x="635" y="477"/>
                    <a:pt x="662" y="494"/>
                    <a:pt x="693" y="510"/>
                  </a:cubicBezTo>
                  <a:cubicBezTo>
                    <a:pt x="705" y="516"/>
                    <a:pt x="726" y="522"/>
                    <a:pt x="735" y="531"/>
                  </a:cubicBezTo>
                </a:path>
              </a:pathLst>
            </a:custGeom>
            <a:noFill/>
            <a:ln w="47625" cap="flat" cmpd="sng">
              <a:solidFill>
                <a:srgbClr val="FFFF00"/>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6" name="Freeform 28"/>
            <p:cNvSpPr>
              <a:spLocks/>
            </p:cNvSpPr>
            <p:nvPr/>
          </p:nvSpPr>
          <p:spPr bwMode="auto">
            <a:xfrm>
              <a:off x="3557" y="2469"/>
              <a:ext cx="186" cy="84"/>
            </a:xfrm>
            <a:custGeom>
              <a:avLst/>
              <a:gdLst>
                <a:gd name="T0" fmla="*/ 0 w 186"/>
                <a:gd name="T1" fmla="*/ 0 h 84"/>
                <a:gd name="T2" fmla="*/ 72 w 186"/>
                <a:gd name="T3" fmla="*/ 27 h 84"/>
                <a:gd name="T4" fmla="*/ 186 w 186"/>
                <a:gd name="T5" fmla="*/ 84 h 84"/>
              </a:gdLst>
              <a:ahLst/>
              <a:cxnLst>
                <a:cxn ang="0">
                  <a:pos x="T0" y="T1"/>
                </a:cxn>
                <a:cxn ang="0">
                  <a:pos x="T2" y="T3"/>
                </a:cxn>
                <a:cxn ang="0">
                  <a:pos x="T4" y="T5"/>
                </a:cxn>
              </a:cxnLst>
              <a:rect l="0" t="0" r="r" b="b"/>
              <a:pathLst>
                <a:path w="186" h="84">
                  <a:moveTo>
                    <a:pt x="0" y="0"/>
                  </a:moveTo>
                  <a:lnTo>
                    <a:pt x="72" y="27"/>
                  </a:lnTo>
                  <a:lnTo>
                    <a:pt x="186" y="84"/>
                  </a:lnTo>
                </a:path>
              </a:pathLst>
            </a:custGeom>
            <a:noFill/>
            <a:ln w="47625" cap="flat" cmpd="sng">
              <a:solidFill>
                <a:srgbClr val="FFFF00"/>
              </a:solidFill>
              <a:prstDash val="solid"/>
              <a:round/>
              <a:headEnd type="none" w="sm" len="sm"/>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7" name="Freeform 29"/>
            <p:cNvSpPr>
              <a:spLocks/>
            </p:cNvSpPr>
            <p:nvPr/>
          </p:nvSpPr>
          <p:spPr bwMode="auto">
            <a:xfrm>
              <a:off x="3734" y="2550"/>
              <a:ext cx="435" cy="135"/>
            </a:xfrm>
            <a:custGeom>
              <a:avLst/>
              <a:gdLst>
                <a:gd name="T0" fmla="*/ 0 w 435"/>
                <a:gd name="T1" fmla="*/ 0 h 135"/>
                <a:gd name="T2" fmla="*/ 24 w 435"/>
                <a:gd name="T3" fmla="*/ 15 h 135"/>
                <a:gd name="T4" fmla="*/ 51 w 435"/>
                <a:gd name="T5" fmla="*/ 30 h 135"/>
                <a:gd name="T6" fmla="*/ 72 w 435"/>
                <a:gd name="T7" fmla="*/ 27 h 135"/>
                <a:gd name="T8" fmla="*/ 72 w 435"/>
                <a:gd name="T9" fmla="*/ 39 h 135"/>
                <a:gd name="T10" fmla="*/ 108 w 435"/>
                <a:gd name="T11" fmla="*/ 33 h 135"/>
                <a:gd name="T12" fmla="*/ 114 w 435"/>
                <a:gd name="T13" fmla="*/ 39 h 135"/>
                <a:gd name="T14" fmla="*/ 141 w 435"/>
                <a:gd name="T15" fmla="*/ 39 h 135"/>
                <a:gd name="T16" fmla="*/ 162 w 435"/>
                <a:gd name="T17" fmla="*/ 42 h 135"/>
                <a:gd name="T18" fmla="*/ 204 w 435"/>
                <a:gd name="T19" fmla="*/ 54 h 135"/>
                <a:gd name="T20" fmla="*/ 279 w 435"/>
                <a:gd name="T21" fmla="*/ 84 h 135"/>
                <a:gd name="T22" fmla="*/ 360 w 435"/>
                <a:gd name="T23" fmla="*/ 111 h 135"/>
                <a:gd name="T24" fmla="*/ 408 w 435"/>
                <a:gd name="T25" fmla="*/ 126 h 135"/>
                <a:gd name="T26" fmla="*/ 426 w 435"/>
                <a:gd name="T27" fmla="*/ 132 h 135"/>
                <a:gd name="T28" fmla="*/ 435 w 435"/>
                <a:gd name="T2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5" h="135">
                  <a:moveTo>
                    <a:pt x="0" y="0"/>
                  </a:moveTo>
                  <a:cubicBezTo>
                    <a:pt x="7" y="4"/>
                    <a:pt x="17" y="11"/>
                    <a:pt x="24" y="15"/>
                  </a:cubicBezTo>
                  <a:cubicBezTo>
                    <a:pt x="31" y="19"/>
                    <a:pt x="43" y="26"/>
                    <a:pt x="51" y="30"/>
                  </a:cubicBezTo>
                  <a:cubicBezTo>
                    <a:pt x="59" y="32"/>
                    <a:pt x="69" y="26"/>
                    <a:pt x="72" y="27"/>
                  </a:cubicBezTo>
                  <a:cubicBezTo>
                    <a:pt x="75" y="28"/>
                    <a:pt x="66" y="38"/>
                    <a:pt x="72" y="39"/>
                  </a:cubicBezTo>
                  <a:cubicBezTo>
                    <a:pt x="78" y="40"/>
                    <a:pt x="101" y="33"/>
                    <a:pt x="108" y="33"/>
                  </a:cubicBezTo>
                  <a:cubicBezTo>
                    <a:pt x="115" y="33"/>
                    <a:pt x="109" y="38"/>
                    <a:pt x="114" y="39"/>
                  </a:cubicBezTo>
                  <a:cubicBezTo>
                    <a:pt x="119" y="40"/>
                    <a:pt x="133" y="38"/>
                    <a:pt x="141" y="39"/>
                  </a:cubicBezTo>
                  <a:cubicBezTo>
                    <a:pt x="149" y="40"/>
                    <a:pt x="152" y="40"/>
                    <a:pt x="162" y="42"/>
                  </a:cubicBezTo>
                  <a:cubicBezTo>
                    <a:pt x="179" y="48"/>
                    <a:pt x="186" y="51"/>
                    <a:pt x="204" y="54"/>
                  </a:cubicBezTo>
                  <a:cubicBezTo>
                    <a:pt x="223" y="61"/>
                    <a:pt x="253" y="74"/>
                    <a:pt x="279" y="84"/>
                  </a:cubicBezTo>
                  <a:cubicBezTo>
                    <a:pt x="305" y="94"/>
                    <a:pt x="339" y="104"/>
                    <a:pt x="360" y="111"/>
                  </a:cubicBezTo>
                  <a:cubicBezTo>
                    <a:pt x="376" y="115"/>
                    <a:pt x="393" y="120"/>
                    <a:pt x="408" y="126"/>
                  </a:cubicBezTo>
                  <a:cubicBezTo>
                    <a:pt x="414" y="128"/>
                    <a:pt x="420" y="130"/>
                    <a:pt x="426" y="132"/>
                  </a:cubicBezTo>
                  <a:cubicBezTo>
                    <a:pt x="429" y="133"/>
                    <a:pt x="435" y="135"/>
                    <a:pt x="435" y="135"/>
                  </a:cubicBezTo>
                </a:path>
              </a:pathLst>
            </a:custGeom>
            <a:noFill/>
            <a:ln w="47625" cap="flat" cmpd="sng">
              <a:solidFill>
                <a:srgbClr val="FFFF00"/>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58" name="Freeform 30"/>
            <p:cNvSpPr>
              <a:spLocks/>
            </p:cNvSpPr>
            <p:nvPr/>
          </p:nvSpPr>
          <p:spPr bwMode="auto">
            <a:xfrm>
              <a:off x="4148" y="2673"/>
              <a:ext cx="285" cy="150"/>
            </a:xfrm>
            <a:custGeom>
              <a:avLst/>
              <a:gdLst>
                <a:gd name="T0" fmla="*/ 0 w 285"/>
                <a:gd name="T1" fmla="*/ 15 h 150"/>
                <a:gd name="T2" fmla="*/ 33 w 285"/>
                <a:gd name="T3" fmla="*/ 24 h 150"/>
                <a:gd name="T4" fmla="*/ 63 w 285"/>
                <a:gd name="T5" fmla="*/ 57 h 150"/>
                <a:gd name="T6" fmla="*/ 108 w 285"/>
                <a:gd name="T7" fmla="*/ 69 h 150"/>
                <a:gd name="T8" fmla="*/ 231 w 285"/>
                <a:gd name="T9" fmla="*/ 123 h 150"/>
                <a:gd name="T10" fmla="*/ 267 w 285"/>
                <a:gd name="T11" fmla="*/ 141 h 150"/>
                <a:gd name="T12" fmla="*/ 285 w 285"/>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285" h="150">
                  <a:moveTo>
                    <a:pt x="0" y="15"/>
                  </a:moveTo>
                  <a:cubicBezTo>
                    <a:pt x="6" y="0"/>
                    <a:pt x="24" y="19"/>
                    <a:pt x="33" y="24"/>
                  </a:cubicBezTo>
                  <a:cubicBezTo>
                    <a:pt x="39" y="35"/>
                    <a:pt x="52" y="51"/>
                    <a:pt x="63" y="57"/>
                  </a:cubicBezTo>
                  <a:cubicBezTo>
                    <a:pt x="70" y="72"/>
                    <a:pt x="95" y="68"/>
                    <a:pt x="108" y="69"/>
                  </a:cubicBezTo>
                  <a:cubicBezTo>
                    <a:pt x="151" y="83"/>
                    <a:pt x="192" y="100"/>
                    <a:pt x="231" y="123"/>
                  </a:cubicBezTo>
                  <a:cubicBezTo>
                    <a:pt x="243" y="130"/>
                    <a:pt x="255" y="135"/>
                    <a:pt x="267" y="141"/>
                  </a:cubicBezTo>
                  <a:cubicBezTo>
                    <a:pt x="273" y="144"/>
                    <a:pt x="285" y="150"/>
                    <a:pt x="285" y="150"/>
                  </a:cubicBezTo>
                </a:path>
              </a:pathLst>
            </a:custGeom>
            <a:noFill/>
            <a:ln w="47625" cap="flat" cmpd="sng">
              <a:solidFill>
                <a:srgbClr val="FFFF00"/>
              </a:solidFill>
              <a:prstDash val="solid"/>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sp>
        <p:nvSpPr>
          <p:cNvPr id="483359" name="Text Box 31"/>
          <p:cNvSpPr txBox="1">
            <a:spLocks noChangeArrowheads="1"/>
          </p:cNvSpPr>
          <p:nvPr/>
        </p:nvSpPr>
        <p:spPr bwMode="auto">
          <a:xfrm>
            <a:off x="1025324" y="1321594"/>
            <a:ext cx="540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fontAlgn="base" hangingPunct="0">
              <a:spcBef>
                <a:spcPct val="0"/>
              </a:spcBef>
              <a:spcAft>
                <a:spcPct val="0"/>
              </a:spcAft>
            </a:pPr>
            <a:r>
              <a:rPr lang="de-CH" altLang="de-DE" sz="2000" b="1">
                <a:solidFill>
                  <a:srgbClr val="FFFFFF"/>
                </a:solidFill>
              </a:rPr>
              <a:t>1.0</a:t>
            </a:r>
          </a:p>
        </p:txBody>
      </p:sp>
      <p:sp>
        <p:nvSpPr>
          <p:cNvPr id="483360" name="Text Box 32"/>
          <p:cNvSpPr txBox="1">
            <a:spLocks noChangeArrowheads="1"/>
          </p:cNvSpPr>
          <p:nvPr/>
        </p:nvSpPr>
        <p:spPr bwMode="auto">
          <a:xfrm>
            <a:off x="1025324" y="2052205"/>
            <a:ext cx="540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fontAlgn="base" hangingPunct="0">
              <a:spcBef>
                <a:spcPct val="0"/>
              </a:spcBef>
              <a:spcAft>
                <a:spcPct val="0"/>
              </a:spcAft>
            </a:pPr>
            <a:r>
              <a:rPr lang="de-CH" altLang="de-DE" sz="2000" b="1">
                <a:solidFill>
                  <a:srgbClr val="FFFFFF"/>
                </a:solidFill>
              </a:rPr>
              <a:t>0.8</a:t>
            </a:r>
          </a:p>
        </p:txBody>
      </p:sp>
      <p:sp>
        <p:nvSpPr>
          <p:cNvPr id="483361" name="Text Box 33"/>
          <p:cNvSpPr txBox="1">
            <a:spLocks noChangeArrowheads="1"/>
          </p:cNvSpPr>
          <p:nvPr/>
        </p:nvSpPr>
        <p:spPr bwMode="auto">
          <a:xfrm>
            <a:off x="1025324" y="2792557"/>
            <a:ext cx="540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fontAlgn="base" hangingPunct="0">
              <a:spcBef>
                <a:spcPct val="0"/>
              </a:spcBef>
              <a:spcAft>
                <a:spcPct val="0"/>
              </a:spcAft>
            </a:pPr>
            <a:r>
              <a:rPr lang="de-CH" altLang="de-DE" sz="2000" b="1">
                <a:solidFill>
                  <a:srgbClr val="FFFFFF"/>
                </a:solidFill>
              </a:rPr>
              <a:t>0.6</a:t>
            </a:r>
          </a:p>
        </p:txBody>
      </p:sp>
      <p:sp>
        <p:nvSpPr>
          <p:cNvPr id="483362" name="Text Box 34"/>
          <p:cNvSpPr txBox="1">
            <a:spLocks noChangeArrowheads="1"/>
          </p:cNvSpPr>
          <p:nvPr/>
        </p:nvSpPr>
        <p:spPr bwMode="auto">
          <a:xfrm>
            <a:off x="1025324" y="3532910"/>
            <a:ext cx="540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fontAlgn="base" hangingPunct="0">
              <a:spcBef>
                <a:spcPct val="0"/>
              </a:spcBef>
              <a:spcAft>
                <a:spcPct val="0"/>
              </a:spcAft>
            </a:pPr>
            <a:r>
              <a:rPr lang="de-CH" altLang="de-DE" sz="2000" b="1">
                <a:solidFill>
                  <a:srgbClr val="FFFFFF"/>
                </a:solidFill>
              </a:rPr>
              <a:t>0.4</a:t>
            </a:r>
          </a:p>
        </p:txBody>
      </p:sp>
      <p:sp>
        <p:nvSpPr>
          <p:cNvPr id="483363" name="Text Box 35"/>
          <p:cNvSpPr txBox="1">
            <a:spLocks noChangeArrowheads="1"/>
          </p:cNvSpPr>
          <p:nvPr/>
        </p:nvSpPr>
        <p:spPr bwMode="auto">
          <a:xfrm>
            <a:off x="1025324" y="4253779"/>
            <a:ext cx="540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fontAlgn="base" hangingPunct="0">
              <a:spcBef>
                <a:spcPct val="0"/>
              </a:spcBef>
              <a:spcAft>
                <a:spcPct val="0"/>
              </a:spcAft>
            </a:pPr>
            <a:r>
              <a:rPr lang="de-CH" altLang="de-DE" sz="2000" b="1">
                <a:solidFill>
                  <a:srgbClr val="FFFFFF"/>
                </a:solidFill>
              </a:rPr>
              <a:t>0.2</a:t>
            </a:r>
          </a:p>
        </p:txBody>
      </p:sp>
      <p:sp>
        <p:nvSpPr>
          <p:cNvPr id="483364" name="Text Box 36"/>
          <p:cNvSpPr txBox="1">
            <a:spLocks noChangeArrowheads="1"/>
          </p:cNvSpPr>
          <p:nvPr/>
        </p:nvSpPr>
        <p:spPr bwMode="auto">
          <a:xfrm>
            <a:off x="1025324" y="4994131"/>
            <a:ext cx="5405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0" fontAlgn="base" hangingPunct="0">
              <a:spcBef>
                <a:spcPct val="0"/>
              </a:spcBef>
              <a:spcAft>
                <a:spcPct val="0"/>
              </a:spcAft>
            </a:pPr>
            <a:r>
              <a:rPr lang="de-CH" altLang="de-DE" sz="2000" b="1">
                <a:solidFill>
                  <a:srgbClr val="FFFFFF"/>
                </a:solidFill>
              </a:rPr>
              <a:t>0.0</a:t>
            </a:r>
          </a:p>
        </p:txBody>
      </p:sp>
      <p:sp>
        <p:nvSpPr>
          <p:cNvPr id="483365" name="Text Box 37"/>
          <p:cNvSpPr txBox="1">
            <a:spLocks noChangeArrowheads="1"/>
          </p:cNvSpPr>
          <p:nvPr/>
        </p:nvSpPr>
        <p:spPr bwMode="auto">
          <a:xfrm>
            <a:off x="1443321"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0</a:t>
            </a:r>
          </a:p>
        </p:txBody>
      </p:sp>
      <p:sp>
        <p:nvSpPr>
          <p:cNvPr id="483366" name="Text Box 38"/>
          <p:cNvSpPr txBox="1">
            <a:spLocks noChangeArrowheads="1"/>
          </p:cNvSpPr>
          <p:nvPr/>
        </p:nvSpPr>
        <p:spPr bwMode="auto">
          <a:xfrm>
            <a:off x="2088423"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1</a:t>
            </a:r>
          </a:p>
        </p:txBody>
      </p:sp>
      <p:sp>
        <p:nvSpPr>
          <p:cNvPr id="483367" name="Text Box 39"/>
          <p:cNvSpPr txBox="1">
            <a:spLocks noChangeArrowheads="1"/>
          </p:cNvSpPr>
          <p:nvPr/>
        </p:nvSpPr>
        <p:spPr bwMode="auto">
          <a:xfrm>
            <a:off x="2746514"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2</a:t>
            </a:r>
          </a:p>
        </p:txBody>
      </p:sp>
      <p:sp>
        <p:nvSpPr>
          <p:cNvPr id="483368" name="Text Box 40"/>
          <p:cNvSpPr txBox="1">
            <a:spLocks noChangeArrowheads="1"/>
          </p:cNvSpPr>
          <p:nvPr/>
        </p:nvSpPr>
        <p:spPr bwMode="auto">
          <a:xfrm>
            <a:off x="3404605"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3</a:t>
            </a:r>
          </a:p>
        </p:txBody>
      </p:sp>
      <p:sp>
        <p:nvSpPr>
          <p:cNvPr id="483369" name="Text Box 41"/>
          <p:cNvSpPr txBox="1">
            <a:spLocks noChangeArrowheads="1"/>
          </p:cNvSpPr>
          <p:nvPr/>
        </p:nvSpPr>
        <p:spPr bwMode="auto">
          <a:xfrm>
            <a:off x="4058366"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4</a:t>
            </a:r>
          </a:p>
        </p:txBody>
      </p:sp>
      <p:sp>
        <p:nvSpPr>
          <p:cNvPr id="483370" name="Text Box 42"/>
          <p:cNvSpPr txBox="1">
            <a:spLocks noChangeArrowheads="1"/>
          </p:cNvSpPr>
          <p:nvPr/>
        </p:nvSpPr>
        <p:spPr bwMode="auto">
          <a:xfrm>
            <a:off x="4712128"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5</a:t>
            </a:r>
          </a:p>
        </p:txBody>
      </p:sp>
      <p:sp>
        <p:nvSpPr>
          <p:cNvPr id="483371" name="Text Box 43"/>
          <p:cNvSpPr txBox="1">
            <a:spLocks noChangeArrowheads="1"/>
          </p:cNvSpPr>
          <p:nvPr/>
        </p:nvSpPr>
        <p:spPr bwMode="auto">
          <a:xfrm>
            <a:off x="5370218" y="5286375"/>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6</a:t>
            </a:r>
          </a:p>
        </p:txBody>
      </p:sp>
      <p:sp>
        <p:nvSpPr>
          <p:cNvPr id="483372" name="Text Box 44"/>
          <p:cNvSpPr txBox="1">
            <a:spLocks noChangeArrowheads="1"/>
          </p:cNvSpPr>
          <p:nvPr/>
        </p:nvSpPr>
        <p:spPr bwMode="auto">
          <a:xfrm>
            <a:off x="3118416" y="5588361"/>
            <a:ext cx="86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Years</a:t>
            </a:r>
          </a:p>
        </p:txBody>
      </p:sp>
      <p:sp>
        <p:nvSpPr>
          <p:cNvPr id="483373" name="Text Box 45"/>
          <p:cNvSpPr txBox="1">
            <a:spLocks noChangeArrowheads="1"/>
          </p:cNvSpPr>
          <p:nvPr/>
        </p:nvSpPr>
        <p:spPr bwMode="auto">
          <a:xfrm rot="-5400000">
            <a:off x="-804323" y="3177803"/>
            <a:ext cx="29594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sz="2000" b="1">
                <a:solidFill>
                  <a:srgbClr val="FFFFFF"/>
                </a:solidFill>
              </a:rPr>
              <a:t>Probability of  Survival</a:t>
            </a:r>
          </a:p>
        </p:txBody>
      </p:sp>
      <p:sp>
        <p:nvSpPr>
          <p:cNvPr id="483374" name="Text Box 46"/>
          <p:cNvSpPr txBox="1">
            <a:spLocks noChangeArrowheads="1"/>
          </p:cNvSpPr>
          <p:nvPr/>
        </p:nvSpPr>
        <p:spPr bwMode="auto">
          <a:xfrm>
            <a:off x="1056854" y="74689"/>
            <a:ext cx="6545383"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lnSpc>
                <a:spcPct val="90000"/>
              </a:lnSpc>
              <a:spcBef>
                <a:spcPct val="0"/>
              </a:spcBef>
              <a:spcAft>
                <a:spcPct val="0"/>
              </a:spcAft>
            </a:pPr>
            <a:r>
              <a:rPr lang="de-CH" altLang="de-DE" sz="3600" b="1">
                <a:solidFill>
                  <a:srgbClr val="FFFF00"/>
                </a:solidFill>
              </a:rPr>
              <a:t>Estradurin versus combined </a:t>
            </a:r>
          </a:p>
          <a:p>
            <a:pPr algn="ctr" eaLnBrk="0" fontAlgn="base" hangingPunct="0">
              <a:lnSpc>
                <a:spcPct val="90000"/>
              </a:lnSpc>
              <a:spcBef>
                <a:spcPct val="0"/>
              </a:spcBef>
              <a:spcAft>
                <a:spcPct val="0"/>
              </a:spcAft>
            </a:pPr>
            <a:r>
              <a:rPr lang="de-CH" altLang="de-DE" sz="3600" b="1">
                <a:solidFill>
                  <a:srgbClr val="FFFF00"/>
                </a:solidFill>
              </a:rPr>
              <a:t>androgen deprivation</a:t>
            </a:r>
          </a:p>
        </p:txBody>
      </p:sp>
      <p:sp>
        <p:nvSpPr>
          <p:cNvPr id="483375" name="Text Box 47"/>
          <p:cNvSpPr txBox="1">
            <a:spLocks noChangeArrowheads="1"/>
          </p:cNvSpPr>
          <p:nvPr/>
        </p:nvSpPr>
        <p:spPr bwMode="auto">
          <a:xfrm>
            <a:off x="5956480" y="2204864"/>
            <a:ext cx="321113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de-CH" altLang="de-DE" dirty="0">
                <a:solidFill>
                  <a:srgbClr val="FFFFFF"/>
                </a:solidFill>
              </a:rPr>
              <a:t>Treatment</a:t>
            </a:r>
          </a:p>
          <a:p>
            <a:pPr eaLnBrk="0" fontAlgn="base" hangingPunct="0">
              <a:spcBef>
                <a:spcPct val="0"/>
              </a:spcBef>
              <a:spcAft>
                <a:spcPct val="0"/>
              </a:spcAft>
            </a:pPr>
            <a:r>
              <a:rPr lang="de-CH" altLang="de-DE" dirty="0" err="1">
                <a:solidFill>
                  <a:srgbClr val="00FFFF"/>
                </a:solidFill>
              </a:rPr>
              <a:t>combined</a:t>
            </a:r>
            <a:r>
              <a:rPr lang="de-CH" altLang="de-DE" dirty="0">
                <a:solidFill>
                  <a:srgbClr val="00FFFF"/>
                </a:solidFill>
              </a:rPr>
              <a:t> androgen </a:t>
            </a:r>
            <a:r>
              <a:rPr lang="de-CH" altLang="de-DE" dirty="0" err="1">
                <a:solidFill>
                  <a:srgbClr val="00FFFF"/>
                </a:solidFill>
              </a:rPr>
              <a:t>blockade</a:t>
            </a:r>
            <a:endParaRPr lang="de-CH" altLang="de-DE" dirty="0">
              <a:solidFill>
                <a:srgbClr val="00FFFF"/>
              </a:solidFill>
            </a:endParaRPr>
          </a:p>
          <a:p>
            <a:pPr eaLnBrk="0" fontAlgn="base" hangingPunct="0">
              <a:spcBef>
                <a:spcPct val="0"/>
              </a:spcBef>
              <a:spcAft>
                <a:spcPct val="0"/>
              </a:spcAft>
            </a:pPr>
            <a:r>
              <a:rPr lang="de-CH" altLang="de-DE" dirty="0">
                <a:solidFill>
                  <a:srgbClr val="00FFFF"/>
                </a:solidFill>
              </a:rPr>
              <a:t>n = 455</a:t>
            </a:r>
          </a:p>
          <a:p>
            <a:pPr eaLnBrk="0" fontAlgn="base" hangingPunct="0">
              <a:spcBef>
                <a:spcPct val="0"/>
              </a:spcBef>
              <a:spcAft>
                <a:spcPct val="0"/>
              </a:spcAft>
            </a:pPr>
            <a:r>
              <a:rPr lang="de-CH" altLang="de-DE" dirty="0">
                <a:solidFill>
                  <a:srgbClr val="FFFF00"/>
                </a:solidFill>
              </a:rPr>
              <a:t>parenteral </a:t>
            </a:r>
            <a:r>
              <a:rPr lang="de-CH" altLang="de-DE" dirty="0" err="1">
                <a:solidFill>
                  <a:srgbClr val="FFFF00"/>
                </a:solidFill>
              </a:rPr>
              <a:t>estrogen</a:t>
            </a:r>
            <a:r>
              <a:rPr lang="de-CH" altLang="de-DE" dirty="0">
                <a:solidFill>
                  <a:srgbClr val="FFFF00"/>
                </a:solidFill>
              </a:rPr>
              <a:t> n = 455</a:t>
            </a:r>
          </a:p>
        </p:txBody>
      </p:sp>
      <p:sp>
        <p:nvSpPr>
          <p:cNvPr id="483376" name="Line 48"/>
          <p:cNvSpPr>
            <a:spLocks noChangeShapeType="1"/>
          </p:cNvSpPr>
          <p:nvPr/>
        </p:nvSpPr>
        <p:spPr bwMode="auto">
          <a:xfrm>
            <a:off x="5724128" y="2682192"/>
            <a:ext cx="258329" cy="0"/>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77" name="Line 49"/>
          <p:cNvSpPr>
            <a:spLocks noChangeShapeType="1"/>
          </p:cNvSpPr>
          <p:nvPr/>
        </p:nvSpPr>
        <p:spPr bwMode="auto">
          <a:xfrm>
            <a:off x="5724128" y="3266680"/>
            <a:ext cx="258329" cy="0"/>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3378" name="Text Box 50"/>
          <p:cNvSpPr txBox="1">
            <a:spLocks noChangeArrowheads="1"/>
          </p:cNvSpPr>
          <p:nvPr/>
        </p:nvSpPr>
        <p:spPr bwMode="auto">
          <a:xfrm>
            <a:off x="1269023" y="6154995"/>
            <a:ext cx="66607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rgbClr val="A3F25F"/>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de-CH" altLang="de-DE" b="1">
                <a:solidFill>
                  <a:srgbClr val="FFFFFF"/>
                </a:solidFill>
              </a:rPr>
              <a:t>Scandinavian Prostatic Cancer Group (SPCG) Study No. 5, </a:t>
            </a:r>
          </a:p>
          <a:p>
            <a:pPr algn="ctr" eaLnBrk="0" fontAlgn="base" hangingPunct="0">
              <a:spcBef>
                <a:spcPct val="0"/>
              </a:spcBef>
              <a:spcAft>
                <a:spcPct val="0"/>
              </a:spcAft>
            </a:pPr>
            <a:r>
              <a:rPr lang="de-CH" altLang="de-DE" b="1">
                <a:solidFill>
                  <a:srgbClr val="FFFFFF"/>
                </a:solidFill>
              </a:rPr>
              <a:t>Scand J Urol Nephrol 36:405-413, 2002</a:t>
            </a:r>
          </a:p>
        </p:txBody>
      </p:sp>
    </p:spTree>
    <p:extLst>
      <p:ext uri="{BB962C8B-B14F-4D97-AF65-F5344CB8AC3E}">
        <p14:creationId xmlns:p14="http://schemas.microsoft.com/office/powerpoint/2010/main" val="27017981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64" y="548680"/>
            <a:ext cx="6665913"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1243364" y="4509120"/>
            <a:ext cx="6785020" cy="1938992"/>
          </a:xfrm>
          <a:prstGeom prst="rect">
            <a:avLst/>
          </a:prstGeom>
        </p:spPr>
        <p:txBody>
          <a:bodyPr wrap="square">
            <a:spAutoFit/>
          </a:bodyPr>
          <a:lstStyle/>
          <a:p>
            <a:r>
              <a:rPr lang="de-CH" sz="2400" b="1" dirty="0" err="1">
                <a:solidFill>
                  <a:srgbClr val="FF0000"/>
                </a:solidFill>
                <a:latin typeface="Arial" panose="020B0604020202020204" pitchFamily="34" charset="0"/>
                <a:cs typeface="Arial" panose="020B0604020202020204" pitchFamily="34" charset="0"/>
              </a:rPr>
              <a:t>Conclusions</a:t>
            </a:r>
            <a:endParaRPr lang="de-CH" sz="2400" b="1" dirty="0">
              <a:solidFill>
                <a:srgbClr val="FF0000"/>
              </a:solidFill>
              <a:latin typeface="Arial" panose="020B0604020202020204" pitchFamily="34" charset="0"/>
              <a:cs typeface="Arial" panose="020B0604020202020204" pitchFamily="34" charset="0"/>
            </a:endParaRPr>
          </a:p>
          <a:p>
            <a:r>
              <a:rPr lang="en-US" sz="2400" dirty="0" err="1">
                <a:solidFill>
                  <a:schemeClr val="bg1"/>
                </a:solidFill>
                <a:latin typeface="Arial" panose="020B0604020202020204" pitchFamily="34" charset="0"/>
                <a:cs typeface="Arial" panose="020B0604020202020204" pitchFamily="34" charset="0"/>
              </a:rPr>
              <a:t>Enzalutamide</a:t>
            </a:r>
            <a:r>
              <a:rPr lang="en-US" sz="2400" dirty="0">
                <a:solidFill>
                  <a:schemeClr val="bg1"/>
                </a:solidFill>
                <a:latin typeface="Arial" panose="020B0604020202020204" pitchFamily="34" charset="0"/>
                <a:cs typeface="Arial" panose="020B0604020202020204" pitchFamily="34" charset="0"/>
              </a:rPr>
              <a:t> significantly decreased the risk of radiographic progression </a:t>
            </a:r>
            <a:r>
              <a:rPr lang="en-US" sz="2400" dirty="0" smtClean="0">
                <a:solidFill>
                  <a:schemeClr val="bg1"/>
                </a:solidFill>
                <a:latin typeface="Arial" panose="020B0604020202020204" pitchFamily="34" charset="0"/>
                <a:cs typeface="Arial" panose="020B0604020202020204" pitchFamily="34" charset="0"/>
              </a:rPr>
              <a:t>and death </a:t>
            </a:r>
            <a:r>
              <a:rPr lang="en-US" sz="2400" dirty="0">
                <a:solidFill>
                  <a:schemeClr val="bg1"/>
                </a:solidFill>
                <a:latin typeface="Arial" panose="020B0604020202020204" pitchFamily="34" charset="0"/>
                <a:cs typeface="Arial" panose="020B0604020202020204" pitchFamily="34" charset="0"/>
              </a:rPr>
              <a:t>and delayed the initiation of chemotherapy in men with metastatic </a:t>
            </a:r>
            <a:r>
              <a:rPr lang="en-US" sz="2400" dirty="0" smtClean="0">
                <a:solidFill>
                  <a:schemeClr val="bg1"/>
                </a:solidFill>
                <a:latin typeface="Arial" panose="020B0604020202020204" pitchFamily="34" charset="0"/>
                <a:cs typeface="Arial" panose="020B0604020202020204" pitchFamily="34" charset="0"/>
              </a:rPr>
              <a:t>prostate </a:t>
            </a:r>
            <a:r>
              <a:rPr lang="de-CH" sz="2400" dirty="0" err="1" smtClean="0">
                <a:solidFill>
                  <a:schemeClr val="bg1"/>
                </a:solidFill>
                <a:latin typeface="Arial" panose="020B0604020202020204" pitchFamily="34" charset="0"/>
                <a:cs typeface="Arial" panose="020B0604020202020204" pitchFamily="34" charset="0"/>
              </a:rPr>
              <a:t>cancer</a:t>
            </a:r>
            <a:r>
              <a:rPr lang="de-CH" sz="2400" dirty="0">
                <a:solidFill>
                  <a:schemeClr val="bg1"/>
                </a:solidFill>
                <a:latin typeface="Arial" panose="020B0604020202020204" pitchFamily="34" charset="0"/>
                <a:cs typeface="Arial" panose="020B0604020202020204" pitchFamily="34" charset="0"/>
              </a:rPr>
              <a:t>.</a:t>
            </a:r>
          </a:p>
        </p:txBody>
      </p:sp>
      <p:sp>
        <p:nvSpPr>
          <p:cNvPr id="3" name="Rechteck 2"/>
          <p:cNvSpPr/>
          <p:nvPr/>
        </p:nvSpPr>
        <p:spPr>
          <a:xfrm>
            <a:off x="2931166" y="6444044"/>
            <a:ext cx="3531736" cy="369332"/>
          </a:xfrm>
          <a:prstGeom prst="rect">
            <a:avLst/>
          </a:prstGeom>
        </p:spPr>
        <p:txBody>
          <a:bodyPr wrap="none">
            <a:spAutoFit/>
          </a:bodyPr>
          <a:lstStyle/>
          <a:p>
            <a:r>
              <a:rPr lang="de-CH" dirty="0">
                <a:solidFill>
                  <a:schemeClr val="bg1"/>
                </a:solidFill>
                <a:latin typeface="Arial" panose="020B0604020202020204" pitchFamily="34" charset="0"/>
                <a:cs typeface="Arial" panose="020B0604020202020204" pitchFamily="34" charset="0"/>
              </a:rPr>
              <a:t>N Engl J Med 2014;371:424-33.</a:t>
            </a:r>
          </a:p>
        </p:txBody>
      </p:sp>
    </p:spTree>
    <p:extLst>
      <p:ext uri="{BB962C8B-B14F-4D97-AF65-F5344CB8AC3E}">
        <p14:creationId xmlns:p14="http://schemas.microsoft.com/office/powerpoint/2010/main" val="11536636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525016"/>
            <a:ext cx="4680520" cy="315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014" y="3750518"/>
            <a:ext cx="46672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203848" y="44624"/>
            <a:ext cx="2778389" cy="523220"/>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PREVAIL Studie</a:t>
            </a:r>
            <a:endParaRPr lang="de-CH"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1176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042" y="597188"/>
            <a:ext cx="45720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203848" y="44624"/>
            <a:ext cx="2778389" cy="523220"/>
          </a:xfrm>
          <a:prstGeom prst="rect">
            <a:avLst/>
          </a:prstGeom>
          <a:noFill/>
        </p:spPr>
        <p:txBody>
          <a:bodyPr wrap="none" rtlCol="0">
            <a:spAutoFit/>
          </a:bodyPr>
          <a:lstStyle/>
          <a:p>
            <a:r>
              <a:rPr lang="de-CH" sz="2800" dirty="0" smtClean="0">
                <a:solidFill>
                  <a:srgbClr val="FFFF00"/>
                </a:solidFill>
                <a:latin typeface="Arial" panose="020B0604020202020204" pitchFamily="34" charset="0"/>
                <a:cs typeface="Arial" panose="020B0604020202020204" pitchFamily="34" charset="0"/>
              </a:rPr>
              <a:t>PREVAIL Studie</a:t>
            </a:r>
            <a:endParaRPr lang="de-CH" sz="2800" dirty="0">
              <a:solidFill>
                <a:srgbClr val="FFFF00"/>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042" y="3670413"/>
            <a:ext cx="4572000" cy="30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8886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a:spLocks noChangeArrowheads="1"/>
          </p:cNvSpPr>
          <p:nvPr/>
        </p:nvSpPr>
        <p:spPr bwMode="auto">
          <a:xfrm>
            <a:off x="457200" y="1340768"/>
            <a:ext cx="821925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de-DE" sz="2400" dirty="0" smtClean="0">
                <a:solidFill>
                  <a:schemeClr val="bg1"/>
                </a:solidFill>
              </a:rPr>
              <a:t>Moderate </a:t>
            </a:r>
            <a:r>
              <a:rPr lang="en-US" altLang="de-DE" sz="2400" dirty="0" err="1" smtClean="0">
                <a:solidFill>
                  <a:schemeClr val="bg1"/>
                </a:solidFill>
              </a:rPr>
              <a:t>aber</a:t>
            </a:r>
            <a:r>
              <a:rPr lang="en-US" altLang="de-DE" sz="2400" dirty="0" smtClean="0">
                <a:solidFill>
                  <a:schemeClr val="bg1"/>
                </a:solidFill>
              </a:rPr>
              <a:t> </a:t>
            </a:r>
            <a:r>
              <a:rPr lang="en-US" altLang="de-DE" sz="2400" dirty="0" err="1" smtClean="0">
                <a:solidFill>
                  <a:schemeClr val="bg1"/>
                </a:solidFill>
              </a:rPr>
              <a:t>statistisch</a:t>
            </a:r>
            <a:r>
              <a:rPr lang="en-US" altLang="de-DE" sz="2400" dirty="0" smtClean="0">
                <a:solidFill>
                  <a:schemeClr val="bg1"/>
                </a:solidFill>
              </a:rPr>
              <a:t> </a:t>
            </a:r>
            <a:r>
              <a:rPr lang="en-US" altLang="de-DE" sz="2400" dirty="0" err="1" smtClean="0">
                <a:solidFill>
                  <a:schemeClr val="bg1"/>
                </a:solidFill>
              </a:rPr>
              <a:t>signifikante</a:t>
            </a:r>
            <a:r>
              <a:rPr lang="en-US" altLang="de-DE" sz="2400" dirty="0" smtClean="0">
                <a:solidFill>
                  <a:schemeClr val="bg1"/>
                </a:solidFill>
              </a:rPr>
              <a:t> </a:t>
            </a:r>
            <a:r>
              <a:rPr lang="en-US" altLang="de-DE" sz="2400" dirty="0" err="1" smtClean="0">
                <a:solidFill>
                  <a:schemeClr val="bg1"/>
                </a:solidFill>
              </a:rPr>
              <a:t>Verbesserung</a:t>
            </a:r>
            <a:r>
              <a:rPr lang="en-US" altLang="de-DE" sz="2400" dirty="0" smtClean="0">
                <a:solidFill>
                  <a:schemeClr val="bg1"/>
                </a:solidFill>
              </a:rPr>
              <a:t> des </a:t>
            </a:r>
            <a:r>
              <a:rPr lang="en-US" altLang="de-DE" sz="2400" dirty="0" err="1" smtClean="0">
                <a:solidFill>
                  <a:schemeClr val="bg1"/>
                </a:solidFill>
              </a:rPr>
              <a:t>allgemeinen</a:t>
            </a:r>
            <a:r>
              <a:rPr lang="en-US" altLang="de-DE" sz="2400" dirty="0" smtClean="0">
                <a:solidFill>
                  <a:schemeClr val="bg1"/>
                </a:solidFill>
              </a:rPr>
              <a:t> </a:t>
            </a:r>
            <a:r>
              <a:rPr lang="en-US" altLang="de-DE" sz="2400" dirty="0" err="1" smtClean="0">
                <a:solidFill>
                  <a:schemeClr val="bg1"/>
                </a:solidFill>
              </a:rPr>
              <a:t>Überlebens</a:t>
            </a:r>
            <a:r>
              <a:rPr lang="en-US" altLang="de-DE" sz="2400" dirty="0" smtClean="0">
                <a:solidFill>
                  <a:schemeClr val="bg1"/>
                </a:solidFill>
              </a:rPr>
              <a:t> </a:t>
            </a:r>
            <a:r>
              <a:rPr lang="en-US" altLang="de-DE" sz="2400" dirty="0" err="1" smtClean="0">
                <a:solidFill>
                  <a:schemeClr val="bg1"/>
                </a:solidFill>
              </a:rPr>
              <a:t>mit</a:t>
            </a:r>
            <a:r>
              <a:rPr lang="en-US" altLang="de-DE" sz="2400" dirty="0" smtClean="0">
                <a:solidFill>
                  <a:schemeClr val="bg1"/>
                </a:solidFill>
              </a:rPr>
              <a:t> </a:t>
            </a:r>
            <a:r>
              <a:rPr lang="en-US" altLang="de-DE" sz="2400" dirty="0" err="1" smtClean="0">
                <a:solidFill>
                  <a:schemeClr val="bg1"/>
                </a:solidFill>
              </a:rPr>
              <a:t>sofortiger</a:t>
            </a:r>
            <a:r>
              <a:rPr lang="en-US" altLang="de-DE" sz="2400" dirty="0" smtClean="0">
                <a:solidFill>
                  <a:schemeClr val="bg1"/>
                </a:solidFill>
              </a:rPr>
              <a:t> </a:t>
            </a:r>
            <a:r>
              <a:rPr lang="en-US" altLang="de-DE" sz="2400" dirty="0" err="1" smtClean="0">
                <a:solidFill>
                  <a:schemeClr val="bg1"/>
                </a:solidFill>
              </a:rPr>
              <a:t>Hormontherapie</a:t>
            </a:r>
            <a:endParaRPr lang="en-US" altLang="de-DE" sz="2400" dirty="0">
              <a:solidFill>
                <a:schemeClr val="bg1"/>
              </a:solidFill>
            </a:endParaRPr>
          </a:p>
          <a:p>
            <a:pPr eaLnBrk="0" fontAlgn="base" hangingPunct="0">
              <a:spcBef>
                <a:spcPct val="0"/>
              </a:spcBef>
              <a:spcAft>
                <a:spcPct val="0"/>
              </a:spcAft>
            </a:pPr>
            <a:endParaRPr lang="en-US" altLang="de-DE" sz="2400" dirty="0">
              <a:solidFill>
                <a:schemeClr val="bg1"/>
              </a:solidFill>
            </a:endParaRPr>
          </a:p>
          <a:p>
            <a:pPr eaLnBrk="0" fontAlgn="base" hangingPunct="0">
              <a:spcBef>
                <a:spcPct val="0"/>
              </a:spcBef>
              <a:spcAft>
                <a:spcPct val="0"/>
              </a:spcAft>
            </a:pPr>
            <a:r>
              <a:rPr lang="en-US" altLang="de-DE" sz="2400" dirty="0" err="1" smtClean="0">
                <a:solidFill>
                  <a:schemeClr val="bg1"/>
                </a:solidFill>
              </a:rPr>
              <a:t>Keine</a:t>
            </a:r>
            <a:r>
              <a:rPr lang="en-US" altLang="de-DE" sz="2400" dirty="0" smtClean="0">
                <a:solidFill>
                  <a:schemeClr val="bg1"/>
                </a:solidFill>
              </a:rPr>
              <a:t> </a:t>
            </a:r>
            <a:r>
              <a:rPr lang="en-US" altLang="de-DE" sz="2400" dirty="0" err="1" smtClean="0">
                <a:solidFill>
                  <a:schemeClr val="bg1"/>
                </a:solidFill>
              </a:rPr>
              <a:t>signifikante</a:t>
            </a:r>
            <a:r>
              <a:rPr lang="en-US" altLang="de-DE" sz="2400" dirty="0" smtClean="0">
                <a:solidFill>
                  <a:schemeClr val="bg1"/>
                </a:solidFill>
              </a:rPr>
              <a:t> </a:t>
            </a:r>
            <a:r>
              <a:rPr lang="en-US" altLang="de-DE" sz="2400" dirty="0" err="1" smtClean="0">
                <a:solidFill>
                  <a:schemeClr val="bg1"/>
                </a:solidFill>
              </a:rPr>
              <a:t>Differenz</a:t>
            </a:r>
            <a:r>
              <a:rPr lang="en-US" altLang="de-DE" sz="2400" dirty="0" smtClean="0">
                <a:solidFill>
                  <a:schemeClr val="bg1"/>
                </a:solidFill>
              </a:rPr>
              <a:t> </a:t>
            </a:r>
            <a:r>
              <a:rPr lang="en-US" altLang="de-DE" sz="2400" dirty="0" err="1" smtClean="0">
                <a:solidFill>
                  <a:schemeClr val="bg1"/>
                </a:solidFill>
              </a:rPr>
              <a:t>bzgl</a:t>
            </a:r>
            <a:r>
              <a:rPr lang="en-US" altLang="de-DE" sz="2400" dirty="0" smtClean="0">
                <a:solidFill>
                  <a:schemeClr val="bg1"/>
                </a:solidFill>
              </a:rPr>
              <a:t>. PCA </a:t>
            </a:r>
            <a:r>
              <a:rPr lang="en-US" altLang="de-DE" sz="2400" dirty="0" err="1" smtClean="0">
                <a:solidFill>
                  <a:schemeClr val="bg1"/>
                </a:solidFill>
              </a:rPr>
              <a:t>Mortalität</a:t>
            </a:r>
            <a:r>
              <a:rPr lang="en-US" altLang="de-DE" sz="2400" dirty="0" smtClean="0">
                <a:solidFill>
                  <a:schemeClr val="bg1"/>
                </a:solidFill>
              </a:rPr>
              <a:t> und </a:t>
            </a:r>
            <a:r>
              <a:rPr lang="en-US" altLang="de-DE" sz="2400" dirty="0" err="1" smtClean="0">
                <a:solidFill>
                  <a:schemeClr val="bg1"/>
                </a:solidFill>
              </a:rPr>
              <a:t>symptomfreies</a:t>
            </a:r>
            <a:r>
              <a:rPr lang="en-US" altLang="de-DE" sz="2400" dirty="0" smtClean="0">
                <a:solidFill>
                  <a:schemeClr val="bg1"/>
                </a:solidFill>
              </a:rPr>
              <a:t> </a:t>
            </a:r>
            <a:r>
              <a:rPr lang="en-US" altLang="de-DE" sz="2400" dirty="0" err="1" smtClean="0">
                <a:solidFill>
                  <a:schemeClr val="bg1"/>
                </a:solidFill>
              </a:rPr>
              <a:t>Überleben</a:t>
            </a:r>
            <a:r>
              <a:rPr lang="en-US" altLang="de-DE" sz="2400" dirty="0" smtClean="0">
                <a:solidFill>
                  <a:schemeClr val="bg1"/>
                </a:solidFill>
              </a:rPr>
              <a:t>. </a:t>
            </a:r>
            <a:endParaRPr lang="en-US" altLang="de-DE" sz="2400" dirty="0">
              <a:solidFill>
                <a:schemeClr val="bg1"/>
              </a:solidFill>
            </a:endParaRPr>
          </a:p>
          <a:p>
            <a:pPr eaLnBrk="0" fontAlgn="base" hangingPunct="0">
              <a:spcBef>
                <a:spcPct val="0"/>
              </a:spcBef>
              <a:spcAft>
                <a:spcPct val="0"/>
              </a:spcAft>
            </a:pPr>
            <a:endParaRPr lang="en-US" altLang="de-DE" sz="2400" dirty="0">
              <a:solidFill>
                <a:schemeClr val="bg1"/>
              </a:solidFill>
            </a:endParaRPr>
          </a:p>
          <a:p>
            <a:pPr eaLnBrk="0" fontAlgn="base" hangingPunct="0">
              <a:spcBef>
                <a:spcPct val="0"/>
              </a:spcBef>
              <a:spcAft>
                <a:spcPct val="0"/>
              </a:spcAft>
            </a:pPr>
            <a:r>
              <a:rPr lang="de-CH" altLang="de-DE" sz="2400" dirty="0" err="1" smtClean="0">
                <a:solidFill>
                  <a:schemeClr val="bg1"/>
                </a:solidFill>
              </a:rPr>
              <a:t>Oestrogene</a:t>
            </a:r>
            <a:r>
              <a:rPr lang="de-CH" altLang="de-DE" sz="2400" dirty="0" smtClean="0">
                <a:solidFill>
                  <a:schemeClr val="bg1"/>
                </a:solidFill>
              </a:rPr>
              <a:t> könnten wieder attraktiv werden</a:t>
            </a:r>
          </a:p>
          <a:p>
            <a:pPr eaLnBrk="0" fontAlgn="base" hangingPunct="0">
              <a:spcBef>
                <a:spcPct val="0"/>
              </a:spcBef>
              <a:spcAft>
                <a:spcPct val="0"/>
              </a:spcAft>
            </a:pPr>
            <a:endParaRPr lang="de-CH" altLang="de-DE" sz="2400" dirty="0">
              <a:solidFill>
                <a:schemeClr val="bg1"/>
              </a:solidFill>
            </a:endParaRPr>
          </a:p>
          <a:p>
            <a:pPr eaLnBrk="0" fontAlgn="base" hangingPunct="0">
              <a:spcBef>
                <a:spcPct val="0"/>
              </a:spcBef>
              <a:spcAft>
                <a:spcPct val="0"/>
              </a:spcAft>
            </a:pPr>
            <a:r>
              <a:rPr lang="de-CH" altLang="de-DE" sz="2400" dirty="0" smtClean="0">
                <a:solidFill>
                  <a:schemeClr val="bg1"/>
                </a:solidFill>
              </a:rPr>
              <a:t>Primäre Hormontherapie kombiniert mit Strahlentherapie</a:t>
            </a:r>
            <a:endParaRPr lang="de-CH" altLang="de-DE" sz="2400" dirty="0">
              <a:solidFill>
                <a:schemeClr val="bg1"/>
              </a:solidFill>
            </a:endParaRPr>
          </a:p>
          <a:p>
            <a:pPr eaLnBrk="0" fontAlgn="base" hangingPunct="0">
              <a:spcBef>
                <a:spcPct val="0"/>
              </a:spcBef>
              <a:spcAft>
                <a:spcPct val="0"/>
              </a:spcAft>
            </a:pPr>
            <a:endParaRPr lang="de-CH" altLang="de-DE" sz="2400" dirty="0">
              <a:solidFill>
                <a:schemeClr val="bg1"/>
              </a:solidFill>
            </a:endParaRPr>
          </a:p>
          <a:p>
            <a:pPr eaLnBrk="0" fontAlgn="base" hangingPunct="0">
              <a:spcBef>
                <a:spcPct val="0"/>
              </a:spcBef>
              <a:spcAft>
                <a:spcPct val="0"/>
              </a:spcAft>
            </a:pPr>
            <a:r>
              <a:rPr lang="de-CH" altLang="de-DE" sz="2400" dirty="0" smtClean="0">
                <a:solidFill>
                  <a:schemeClr val="bg1"/>
                </a:solidFill>
              </a:rPr>
              <a:t>Kombinierte </a:t>
            </a:r>
            <a:r>
              <a:rPr lang="de-CH" altLang="de-DE" sz="2400" dirty="0" err="1" smtClean="0">
                <a:solidFill>
                  <a:schemeClr val="bg1"/>
                </a:solidFill>
              </a:rPr>
              <a:t>Hormonochemotherapie</a:t>
            </a:r>
            <a:r>
              <a:rPr lang="de-CH" altLang="de-DE" sz="2400" dirty="0" smtClean="0">
                <a:solidFill>
                  <a:schemeClr val="bg1"/>
                </a:solidFill>
              </a:rPr>
              <a:t> auf dem Vormarsch</a:t>
            </a:r>
          </a:p>
          <a:p>
            <a:pPr eaLnBrk="0" fontAlgn="base" hangingPunct="0">
              <a:spcBef>
                <a:spcPct val="0"/>
              </a:spcBef>
              <a:spcAft>
                <a:spcPct val="0"/>
              </a:spcAft>
            </a:pPr>
            <a:endParaRPr lang="de-CH" altLang="de-DE" sz="2400" dirty="0">
              <a:solidFill>
                <a:schemeClr val="bg1"/>
              </a:solidFill>
            </a:endParaRPr>
          </a:p>
          <a:p>
            <a:pPr eaLnBrk="0" fontAlgn="base" hangingPunct="0">
              <a:spcBef>
                <a:spcPct val="0"/>
              </a:spcBef>
              <a:spcAft>
                <a:spcPct val="0"/>
              </a:spcAft>
            </a:pPr>
            <a:r>
              <a:rPr lang="de-CH" altLang="de-DE" sz="2400" dirty="0" smtClean="0">
                <a:solidFill>
                  <a:schemeClr val="bg1"/>
                </a:solidFill>
              </a:rPr>
              <a:t>Gute Zweitlinienhormontherapien</a:t>
            </a:r>
            <a:endParaRPr lang="de-CH" altLang="de-DE" sz="2400" dirty="0">
              <a:solidFill>
                <a:schemeClr val="bg1"/>
              </a:solidFill>
            </a:endParaRPr>
          </a:p>
        </p:txBody>
      </p:sp>
      <p:sp>
        <p:nvSpPr>
          <p:cNvPr id="3" name="Text Box 467"/>
          <p:cNvSpPr txBox="1">
            <a:spLocks noChangeArrowheads="1"/>
          </p:cNvSpPr>
          <p:nvPr/>
        </p:nvSpPr>
        <p:spPr bwMode="auto">
          <a:xfrm>
            <a:off x="420689" y="457200"/>
            <a:ext cx="7656512" cy="5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2084" tIns="46043" rIns="92084" bIns="46043">
            <a:spAutoFit/>
          </a:bodyPr>
          <a:lstStyle>
            <a:lvl1pPr defTabSz="762000">
              <a:defRPr>
                <a:solidFill>
                  <a:schemeClr val="tx1"/>
                </a:solidFill>
                <a:latin typeface="Arial" charset="0"/>
              </a:defRPr>
            </a:lvl1pPr>
            <a:lvl2pPr marL="742950" indent="-285750" defTabSz="762000">
              <a:defRPr>
                <a:solidFill>
                  <a:schemeClr val="tx1"/>
                </a:solidFill>
                <a:latin typeface="Arial" charset="0"/>
              </a:defRPr>
            </a:lvl2pPr>
            <a:lvl3pPr marL="1143000" indent="-228600" defTabSz="762000">
              <a:defRPr>
                <a:solidFill>
                  <a:schemeClr val="tx1"/>
                </a:solidFill>
                <a:latin typeface="Arial" charset="0"/>
              </a:defRPr>
            </a:lvl3pPr>
            <a:lvl4pPr marL="1600200" indent="-228600" defTabSz="762000">
              <a:defRPr>
                <a:solidFill>
                  <a:schemeClr val="tx1"/>
                </a:solidFill>
                <a:latin typeface="Arial" charset="0"/>
              </a:defRPr>
            </a:lvl4pPr>
            <a:lvl5pPr marL="2057400" indent="-228600" defTabSz="76200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sz="3200" b="1" dirty="0" smtClean="0">
                <a:solidFill>
                  <a:srgbClr val="FFFF00"/>
                </a:solidFill>
              </a:rPr>
              <a:t>Schlussfolgerungen</a:t>
            </a:r>
            <a:endParaRPr lang="de-CH" altLang="de-DE" sz="3200" b="1" dirty="0">
              <a:solidFill>
                <a:srgbClr val="FFFF00"/>
              </a:solidFill>
            </a:endParaRPr>
          </a:p>
        </p:txBody>
      </p:sp>
    </p:spTree>
    <p:extLst>
      <p:ext uri="{BB962C8B-B14F-4D97-AF65-F5344CB8AC3E}">
        <p14:creationId xmlns:p14="http://schemas.microsoft.com/office/powerpoint/2010/main" val="14131804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19672" y="2708920"/>
            <a:ext cx="5809411" cy="584775"/>
          </a:xfrm>
          <a:prstGeom prst="rect">
            <a:avLst/>
          </a:prstGeom>
          <a:noFill/>
        </p:spPr>
        <p:txBody>
          <a:bodyPr wrap="none" rtlCol="0">
            <a:spAutoFit/>
          </a:bodyPr>
          <a:lstStyle/>
          <a:p>
            <a:r>
              <a:rPr lang="de-CH" sz="3200" dirty="0" smtClean="0">
                <a:solidFill>
                  <a:schemeClr val="bg1"/>
                </a:solidFill>
                <a:latin typeface="Arial" panose="020B0604020202020204" pitchFamily="34" charset="0"/>
                <a:cs typeface="Arial" panose="020B0604020202020204" pitchFamily="34" charset="0"/>
              </a:rPr>
              <a:t>Danke für Ihre Aufmerksamkeit</a:t>
            </a:r>
            <a:endParaRPr lang="de-CH"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6259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00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868" y="188640"/>
            <a:ext cx="5418428" cy="656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3676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95275" y="1420152"/>
            <a:ext cx="7810500" cy="248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92075" tIns="46038" rIns="92075" bIns="46038" anchor="ctr">
            <a:spAutoFit/>
          </a:bodyPr>
          <a:lstStyle>
            <a:lvl1pPr defTabSz="762000">
              <a:tabLst>
                <a:tab pos="6653213" algn="l"/>
              </a:tabLst>
              <a:defRPr>
                <a:solidFill>
                  <a:schemeClr val="tx1"/>
                </a:solidFill>
                <a:latin typeface="Arial" charset="0"/>
              </a:defRPr>
            </a:lvl1pPr>
            <a:lvl2pPr marL="742950" indent="-285750" defTabSz="762000">
              <a:tabLst>
                <a:tab pos="6653213" algn="l"/>
              </a:tabLst>
              <a:defRPr>
                <a:solidFill>
                  <a:schemeClr val="tx1"/>
                </a:solidFill>
                <a:latin typeface="Arial" charset="0"/>
              </a:defRPr>
            </a:lvl2pPr>
            <a:lvl3pPr marL="1143000" indent="-228600" defTabSz="762000">
              <a:tabLst>
                <a:tab pos="6653213" algn="l"/>
              </a:tabLst>
              <a:defRPr>
                <a:solidFill>
                  <a:schemeClr val="tx1"/>
                </a:solidFill>
                <a:latin typeface="Arial" charset="0"/>
              </a:defRPr>
            </a:lvl3pPr>
            <a:lvl4pPr marL="1600200" indent="-228600" defTabSz="762000">
              <a:tabLst>
                <a:tab pos="6653213" algn="l"/>
              </a:tabLst>
              <a:defRPr>
                <a:solidFill>
                  <a:schemeClr val="tx1"/>
                </a:solidFill>
                <a:latin typeface="Arial" charset="0"/>
              </a:defRPr>
            </a:lvl4pPr>
            <a:lvl5pPr marL="2057400" indent="-228600" defTabSz="762000">
              <a:tabLst>
                <a:tab pos="6653213" algn="l"/>
              </a:tabLst>
              <a:defRPr>
                <a:solidFill>
                  <a:schemeClr val="tx1"/>
                </a:solidFill>
                <a:latin typeface="Arial" charset="0"/>
              </a:defRPr>
            </a:lvl5pPr>
            <a:lvl6pPr marL="2514600" indent="-228600" defTabSz="762000" eaLnBrk="0" fontAlgn="base" hangingPunct="0">
              <a:spcBef>
                <a:spcPct val="0"/>
              </a:spcBef>
              <a:spcAft>
                <a:spcPct val="0"/>
              </a:spcAft>
              <a:tabLst>
                <a:tab pos="6653213" algn="l"/>
              </a:tabLst>
              <a:defRPr>
                <a:solidFill>
                  <a:schemeClr val="tx1"/>
                </a:solidFill>
                <a:latin typeface="Arial" charset="0"/>
              </a:defRPr>
            </a:lvl6pPr>
            <a:lvl7pPr marL="2971800" indent="-228600" defTabSz="762000" eaLnBrk="0" fontAlgn="base" hangingPunct="0">
              <a:spcBef>
                <a:spcPct val="0"/>
              </a:spcBef>
              <a:spcAft>
                <a:spcPct val="0"/>
              </a:spcAft>
              <a:tabLst>
                <a:tab pos="6653213" algn="l"/>
              </a:tabLst>
              <a:defRPr>
                <a:solidFill>
                  <a:schemeClr val="tx1"/>
                </a:solidFill>
                <a:latin typeface="Arial" charset="0"/>
              </a:defRPr>
            </a:lvl7pPr>
            <a:lvl8pPr marL="3429000" indent="-228600" defTabSz="762000" eaLnBrk="0" fontAlgn="base" hangingPunct="0">
              <a:spcBef>
                <a:spcPct val="0"/>
              </a:spcBef>
              <a:spcAft>
                <a:spcPct val="0"/>
              </a:spcAft>
              <a:tabLst>
                <a:tab pos="6653213" algn="l"/>
              </a:tabLst>
              <a:defRPr>
                <a:solidFill>
                  <a:schemeClr val="tx1"/>
                </a:solidFill>
                <a:latin typeface="Arial" charset="0"/>
              </a:defRPr>
            </a:lvl8pPr>
            <a:lvl9pPr marL="3886200" indent="-228600" defTabSz="762000" eaLnBrk="0" fontAlgn="base" hangingPunct="0">
              <a:spcBef>
                <a:spcPct val="0"/>
              </a:spcBef>
              <a:spcAft>
                <a:spcPct val="0"/>
              </a:spcAft>
              <a:tabLst>
                <a:tab pos="6653213" algn="l"/>
              </a:tabLst>
              <a:defRPr>
                <a:solidFill>
                  <a:schemeClr val="tx1"/>
                </a:solidFill>
                <a:latin typeface="Arial" charset="0"/>
              </a:defRPr>
            </a:lvl9pPr>
          </a:lstStyle>
          <a:p>
            <a:pPr eaLnBrk="0" fontAlgn="base" hangingPunct="0">
              <a:spcBef>
                <a:spcPct val="0"/>
              </a:spcBef>
              <a:spcAft>
                <a:spcPct val="0"/>
              </a:spcAft>
            </a:pPr>
            <a:r>
              <a:rPr lang="en-GB" altLang="de-DE" sz="2100" b="1" dirty="0">
                <a:solidFill>
                  <a:schemeClr val="bg1"/>
                </a:solidFill>
                <a:cs typeface="Times New Roman" pitchFamily="18" charset="0"/>
              </a:rPr>
              <a:t>Testosterone Loss and </a:t>
            </a:r>
            <a:r>
              <a:rPr lang="en-GB" altLang="de-DE" sz="2100" b="1" dirty="0" err="1">
                <a:solidFill>
                  <a:schemeClr val="bg1"/>
                </a:solidFill>
                <a:cs typeface="Times New Roman" pitchFamily="18" charset="0"/>
              </a:rPr>
              <a:t>Estradiol</a:t>
            </a:r>
            <a:r>
              <a:rPr lang="en-GB" altLang="de-DE" sz="2100" b="1" dirty="0">
                <a:solidFill>
                  <a:schemeClr val="bg1"/>
                </a:solidFill>
                <a:cs typeface="Times New Roman" pitchFamily="18" charset="0"/>
              </a:rPr>
              <a:t> </a:t>
            </a:r>
          </a:p>
          <a:p>
            <a:pPr eaLnBrk="0" fontAlgn="base" hangingPunct="0">
              <a:spcBef>
                <a:spcPct val="0"/>
              </a:spcBef>
              <a:spcAft>
                <a:spcPct val="0"/>
              </a:spcAft>
            </a:pPr>
            <a:r>
              <a:rPr lang="en-GB" altLang="de-DE" sz="2100" b="1" dirty="0">
                <a:solidFill>
                  <a:schemeClr val="bg1"/>
                </a:solidFill>
                <a:cs typeface="Times New Roman" pitchFamily="18" charset="0"/>
              </a:rPr>
              <a:t>Administration Modify Memory in Men</a:t>
            </a:r>
          </a:p>
          <a:p>
            <a:pPr eaLnBrk="0" fontAlgn="base" hangingPunct="0">
              <a:spcBef>
                <a:spcPct val="0"/>
              </a:spcBef>
              <a:spcAft>
                <a:spcPct val="0"/>
              </a:spcAft>
            </a:pPr>
            <a:endParaRPr lang="de-CH" altLang="de-DE" b="1" dirty="0">
              <a:solidFill>
                <a:schemeClr val="bg1"/>
              </a:solidFill>
            </a:endParaRPr>
          </a:p>
          <a:p>
            <a:pPr eaLnBrk="0" fontAlgn="base" hangingPunct="0">
              <a:spcBef>
                <a:spcPct val="0"/>
              </a:spcBef>
              <a:spcAft>
                <a:spcPct val="0"/>
              </a:spcAft>
            </a:pPr>
            <a:r>
              <a:rPr lang="en-GB" altLang="de-DE" sz="1600" b="1" dirty="0">
                <a:solidFill>
                  <a:schemeClr val="bg1"/>
                </a:solidFill>
                <a:cs typeface="Times New Roman" pitchFamily="18" charset="0"/>
              </a:rPr>
              <a:t>Tomasz M. Beer, Lisa B. Bland, Joseph R. </a:t>
            </a:r>
            <a:r>
              <a:rPr lang="en-GB" altLang="de-DE" sz="1600" b="1" dirty="0" err="1">
                <a:solidFill>
                  <a:schemeClr val="bg1"/>
                </a:solidFill>
                <a:cs typeface="Times New Roman" pitchFamily="18" charset="0"/>
              </a:rPr>
              <a:t>Bussiere</a:t>
            </a:r>
            <a:r>
              <a:rPr lang="en-GB" altLang="de-DE" sz="1600" b="1" dirty="0">
                <a:solidFill>
                  <a:schemeClr val="bg1"/>
                </a:solidFill>
                <a:cs typeface="Times New Roman" pitchFamily="18" charset="0"/>
              </a:rPr>
              <a:t>, Michelle B. </a:t>
            </a:r>
            <a:r>
              <a:rPr lang="en-GB" altLang="de-DE" sz="1600" b="1" dirty="0" err="1">
                <a:solidFill>
                  <a:schemeClr val="bg1"/>
                </a:solidFill>
                <a:cs typeface="Times New Roman" pitchFamily="18" charset="0"/>
              </a:rPr>
              <a:t>Neiss</a:t>
            </a:r>
            <a:r>
              <a:rPr lang="en-GB" altLang="de-DE" sz="1600" b="1" dirty="0">
                <a:solidFill>
                  <a:schemeClr val="bg1"/>
                </a:solidFill>
                <a:cs typeface="Times New Roman" pitchFamily="18" charset="0"/>
              </a:rPr>
              <a:t>, </a:t>
            </a:r>
          </a:p>
          <a:p>
            <a:pPr eaLnBrk="0" fontAlgn="base" hangingPunct="0">
              <a:spcBef>
                <a:spcPct val="0"/>
              </a:spcBef>
              <a:spcAft>
                <a:spcPct val="0"/>
              </a:spcAft>
            </a:pPr>
            <a:r>
              <a:rPr lang="en-GB" altLang="de-DE" sz="1600" b="1" dirty="0">
                <a:solidFill>
                  <a:schemeClr val="bg1"/>
                </a:solidFill>
                <a:cs typeface="Times New Roman" pitchFamily="18" charset="0"/>
              </a:rPr>
              <a:t>Emily M. </a:t>
            </a:r>
            <a:r>
              <a:rPr lang="en-GB" altLang="de-DE" sz="1600" b="1" dirty="0" err="1">
                <a:solidFill>
                  <a:schemeClr val="bg1"/>
                </a:solidFill>
                <a:cs typeface="Times New Roman" pitchFamily="18" charset="0"/>
              </a:rPr>
              <a:t>Wersinger,Mark</a:t>
            </a:r>
            <a:r>
              <a:rPr lang="en-GB" altLang="de-DE" sz="1600" b="1" dirty="0">
                <a:solidFill>
                  <a:schemeClr val="bg1"/>
                </a:solidFill>
                <a:cs typeface="Times New Roman" pitchFamily="18" charset="0"/>
              </a:rPr>
              <a:t> </a:t>
            </a:r>
            <a:r>
              <a:rPr lang="en-GB" altLang="de-DE" sz="1600" b="1" dirty="0" err="1">
                <a:solidFill>
                  <a:schemeClr val="bg1"/>
                </a:solidFill>
                <a:cs typeface="Times New Roman" pitchFamily="18" charset="0"/>
              </a:rPr>
              <a:t>Garzotto</a:t>
            </a:r>
            <a:r>
              <a:rPr lang="en-GB" altLang="de-DE" sz="1600" b="1" dirty="0">
                <a:solidFill>
                  <a:schemeClr val="bg1"/>
                </a:solidFill>
                <a:cs typeface="Times New Roman" pitchFamily="18" charset="0"/>
              </a:rPr>
              <a:t>, Christopher W. Ryan and Jeri S. </a:t>
            </a:r>
            <a:r>
              <a:rPr lang="en-GB" altLang="de-DE" sz="1600" b="1" dirty="0" err="1">
                <a:solidFill>
                  <a:schemeClr val="bg1"/>
                </a:solidFill>
                <a:cs typeface="Times New Roman" pitchFamily="18" charset="0"/>
              </a:rPr>
              <a:t>Janowsky</a:t>
            </a:r>
            <a:endParaRPr lang="en-GB" altLang="de-DE" sz="1600" b="1" dirty="0">
              <a:solidFill>
                <a:schemeClr val="bg1"/>
              </a:solidFill>
              <a:cs typeface="Times New Roman" pitchFamily="18" charset="0"/>
            </a:endParaRPr>
          </a:p>
          <a:p>
            <a:pPr eaLnBrk="0" fontAlgn="base" hangingPunct="0">
              <a:spcBef>
                <a:spcPct val="0"/>
              </a:spcBef>
              <a:spcAft>
                <a:spcPct val="0"/>
              </a:spcAft>
            </a:pPr>
            <a:r>
              <a:rPr lang="en-GB" altLang="de-DE" sz="1200" b="1" dirty="0">
                <a:solidFill>
                  <a:schemeClr val="bg1"/>
                </a:solidFill>
                <a:cs typeface="Times New Roman" pitchFamily="18" charset="0"/>
              </a:rPr>
              <a:t>	</a:t>
            </a:r>
            <a:endParaRPr lang="de-CH" altLang="de-DE" sz="1200" b="1" dirty="0">
              <a:solidFill>
                <a:schemeClr val="bg1"/>
              </a:solidFill>
            </a:endParaRPr>
          </a:p>
          <a:p>
            <a:pPr eaLnBrk="0" fontAlgn="base" hangingPunct="0">
              <a:spcBef>
                <a:spcPct val="0"/>
              </a:spcBef>
              <a:spcAft>
                <a:spcPct val="0"/>
              </a:spcAft>
            </a:pPr>
            <a:r>
              <a:rPr lang="en-GB" altLang="de-DE" sz="1200" i="1" dirty="0">
                <a:solidFill>
                  <a:schemeClr val="bg1"/>
                </a:solidFill>
                <a:cs typeface="Times New Roman" pitchFamily="18" charset="0"/>
              </a:rPr>
              <a:t>From the Department of Medicine,, Division of </a:t>
            </a:r>
            <a:r>
              <a:rPr lang="en-GB" altLang="de-DE" sz="1200" i="1" dirty="0" err="1">
                <a:solidFill>
                  <a:schemeClr val="bg1"/>
                </a:solidFill>
                <a:cs typeface="Times New Roman" pitchFamily="18" charset="0"/>
              </a:rPr>
              <a:t>Hematology</a:t>
            </a:r>
            <a:r>
              <a:rPr lang="en-GB" altLang="de-DE" sz="1200" i="1" dirty="0">
                <a:solidFill>
                  <a:schemeClr val="bg1"/>
                </a:solidFill>
                <a:cs typeface="Times New Roman" pitchFamily="18" charset="0"/>
              </a:rPr>
              <a:t> and Medical Oncology (TMB, EMW, CWR), </a:t>
            </a:r>
          </a:p>
          <a:p>
            <a:pPr eaLnBrk="0" fontAlgn="base" hangingPunct="0">
              <a:spcBef>
                <a:spcPct val="0"/>
              </a:spcBef>
              <a:spcAft>
                <a:spcPct val="0"/>
              </a:spcAft>
            </a:pPr>
            <a:r>
              <a:rPr lang="en-GB" altLang="de-DE" sz="1200" i="1" dirty="0">
                <a:solidFill>
                  <a:schemeClr val="bg1"/>
                </a:solidFill>
                <a:cs typeface="Times New Roman" pitchFamily="18" charset="0"/>
              </a:rPr>
              <a:t>and Department of </a:t>
            </a:r>
            <a:r>
              <a:rPr lang="en-GB" altLang="de-DE" sz="1200" i="1" dirty="0" err="1">
                <a:solidFill>
                  <a:schemeClr val="bg1"/>
                </a:solidFill>
                <a:cs typeface="Times New Roman" pitchFamily="18" charset="0"/>
              </a:rPr>
              <a:t>Behavioral</a:t>
            </a:r>
            <a:r>
              <a:rPr lang="en-GB" altLang="de-DE" sz="1200" i="1" dirty="0">
                <a:solidFill>
                  <a:schemeClr val="bg1"/>
                </a:solidFill>
                <a:cs typeface="Times New Roman" pitchFamily="18" charset="0"/>
              </a:rPr>
              <a:t>  Neuroscience (JRB, MBN, JSJ), Oregon Health and Science University, </a:t>
            </a:r>
          </a:p>
          <a:p>
            <a:pPr eaLnBrk="0" fontAlgn="base" hangingPunct="0">
              <a:spcBef>
                <a:spcPct val="0"/>
              </a:spcBef>
              <a:spcAft>
                <a:spcPct val="0"/>
              </a:spcAft>
            </a:pPr>
            <a:r>
              <a:rPr lang="en-GB" altLang="de-DE" sz="1200" i="1" dirty="0">
                <a:solidFill>
                  <a:schemeClr val="bg1"/>
                </a:solidFill>
                <a:cs typeface="Times New Roman" pitchFamily="18" charset="0"/>
              </a:rPr>
              <a:t>and Division of Urology, Oregon Health and Science University and Portland Veterans Affairs Medical </a:t>
            </a:r>
            <a:r>
              <a:rPr lang="en-GB" altLang="de-DE" sz="1200" i="1" dirty="0" err="1">
                <a:solidFill>
                  <a:schemeClr val="bg1"/>
                </a:solidFill>
                <a:cs typeface="Times New Roman" pitchFamily="18" charset="0"/>
              </a:rPr>
              <a:t>Center</a:t>
            </a:r>
            <a:r>
              <a:rPr lang="en-GB" altLang="de-DE" sz="1200" i="1" dirty="0">
                <a:solidFill>
                  <a:schemeClr val="bg1"/>
                </a:solidFill>
                <a:cs typeface="Times New Roman" pitchFamily="18" charset="0"/>
              </a:rPr>
              <a:t> </a:t>
            </a:r>
          </a:p>
          <a:p>
            <a:pPr eaLnBrk="0" fontAlgn="base" hangingPunct="0">
              <a:spcBef>
                <a:spcPct val="0"/>
              </a:spcBef>
              <a:spcAft>
                <a:spcPct val="0"/>
              </a:spcAft>
            </a:pPr>
            <a:r>
              <a:rPr lang="en-GB" altLang="de-DE" sz="1200" i="1" dirty="0">
                <a:solidFill>
                  <a:schemeClr val="bg1"/>
                </a:solidFill>
                <a:cs typeface="Times New Roman" pitchFamily="18" charset="0"/>
              </a:rPr>
              <a:t>(LBB, MG), Portland, Oregon</a:t>
            </a:r>
            <a:endParaRPr lang="de-CH" altLang="de-DE" sz="3200" dirty="0">
              <a:solidFill>
                <a:schemeClr val="bg1"/>
              </a:solidFill>
            </a:endParaRPr>
          </a:p>
        </p:txBody>
      </p:sp>
      <p:sp>
        <p:nvSpPr>
          <p:cNvPr id="10243" name="Rectangle 4"/>
          <p:cNvSpPr>
            <a:spLocks noChangeArrowheads="1"/>
          </p:cNvSpPr>
          <p:nvPr/>
        </p:nvSpPr>
        <p:spPr bwMode="auto">
          <a:xfrm>
            <a:off x="342900" y="4377558"/>
            <a:ext cx="7620000" cy="1077860"/>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lIns="92075" tIns="46038" rIns="92075" bIns="46038" anchor="ctr">
            <a:spAutoFit/>
          </a:bodyPr>
          <a:lstStyle>
            <a:lvl1pPr defTabSz="762000">
              <a:defRPr>
                <a:solidFill>
                  <a:schemeClr val="tx1"/>
                </a:solidFill>
                <a:latin typeface="Arial" charset="0"/>
              </a:defRPr>
            </a:lvl1pPr>
            <a:lvl2pPr marL="742950" indent="-285750" defTabSz="762000">
              <a:defRPr>
                <a:solidFill>
                  <a:schemeClr val="tx1"/>
                </a:solidFill>
                <a:latin typeface="Arial" charset="0"/>
              </a:defRPr>
            </a:lvl2pPr>
            <a:lvl3pPr marL="1143000" indent="-228600" defTabSz="762000">
              <a:defRPr>
                <a:solidFill>
                  <a:schemeClr val="tx1"/>
                </a:solidFill>
                <a:latin typeface="Arial" charset="0"/>
              </a:defRPr>
            </a:lvl3pPr>
            <a:lvl4pPr marL="1600200" indent="-228600" defTabSz="762000">
              <a:defRPr>
                <a:solidFill>
                  <a:schemeClr val="tx1"/>
                </a:solidFill>
                <a:latin typeface="Arial" charset="0"/>
              </a:defRPr>
            </a:lvl4pPr>
            <a:lvl5pPr marL="2057400" indent="-228600" defTabSz="76200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just" eaLnBrk="0" fontAlgn="base" hangingPunct="0">
              <a:spcBef>
                <a:spcPct val="0"/>
              </a:spcBef>
              <a:spcAft>
                <a:spcPct val="0"/>
              </a:spcAft>
            </a:pPr>
            <a:r>
              <a:rPr lang="en-GB" altLang="de-DE" sz="1600" b="1">
                <a:solidFill>
                  <a:srgbClr val="000000"/>
                </a:solidFill>
                <a:cs typeface="Times New Roman" pitchFamily="18" charset="0"/>
              </a:rPr>
              <a:t>Conclusions: Sex steroid loss and replacement have effects on specific cognitive processes in older men. Furthermore, estrogen has the potential to reverse the neurotoxic effects on memory Performance caused by androgen deprivation.</a:t>
            </a:r>
            <a:endParaRPr lang="en-GB" altLang="de-DE" sz="1600">
              <a:solidFill>
                <a:srgbClr val="000000"/>
              </a:solidFill>
            </a:endParaRPr>
          </a:p>
        </p:txBody>
      </p:sp>
      <p:sp>
        <p:nvSpPr>
          <p:cNvPr id="10244" name="Text Box 5"/>
          <p:cNvSpPr txBox="1">
            <a:spLocks noChangeArrowheads="1"/>
          </p:cNvSpPr>
          <p:nvPr/>
        </p:nvSpPr>
        <p:spPr bwMode="auto">
          <a:xfrm>
            <a:off x="3065334" y="6491288"/>
            <a:ext cx="298158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de-CH" altLang="de-DE">
                <a:solidFill>
                  <a:srgbClr val="FFFFFF"/>
                </a:solidFill>
              </a:rPr>
              <a:t>J. Urol., 175:130-135, 2006</a:t>
            </a:r>
          </a:p>
        </p:txBody>
      </p:sp>
      <p:sp>
        <p:nvSpPr>
          <p:cNvPr id="10245" name="Textfeld 4"/>
          <p:cNvSpPr txBox="1">
            <a:spLocks noChangeArrowheads="1"/>
          </p:cNvSpPr>
          <p:nvPr/>
        </p:nvSpPr>
        <p:spPr bwMode="auto">
          <a:xfrm>
            <a:off x="304800" y="533402"/>
            <a:ext cx="77508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de-CH" altLang="de-DE" sz="3600" b="1">
                <a:solidFill>
                  <a:srgbClr val="FFFF00"/>
                </a:solidFill>
              </a:rPr>
              <a:t>Androgen Deprivation Side effects</a:t>
            </a:r>
          </a:p>
        </p:txBody>
      </p:sp>
    </p:spTree>
    <p:extLst>
      <p:ext uri="{BB962C8B-B14F-4D97-AF65-F5344CB8AC3E}">
        <p14:creationId xmlns:p14="http://schemas.microsoft.com/office/powerpoint/2010/main" val="6740482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959764"/>
            <a:ext cx="6150580" cy="549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899592" y="1247796"/>
            <a:ext cx="519694" cy="369332"/>
          </a:xfrm>
          <a:prstGeom prst="rect">
            <a:avLst/>
          </a:prstGeom>
          <a:noFill/>
        </p:spPr>
        <p:txBody>
          <a:bodyPr wrap="none" rtlCol="0">
            <a:spAutoFit/>
          </a:bodyPr>
          <a:lstStyle/>
          <a:p>
            <a:r>
              <a:rPr lang="de-CH" dirty="0" smtClean="0">
                <a:solidFill>
                  <a:schemeClr val="bg1"/>
                </a:solidFill>
                <a:latin typeface="Arial" panose="020B0604020202020204" pitchFamily="34" charset="0"/>
                <a:cs typeface="Arial" panose="020B0604020202020204" pitchFamily="34" charset="0"/>
              </a:rPr>
              <a:t>M+</a:t>
            </a:r>
            <a:endParaRPr lang="de-CH" dirty="0">
              <a:solidFill>
                <a:schemeClr val="bg1"/>
              </a:solidFill>
              <a:latin typeface="Arial" panose="020B0604020202020204" pitchFamily="34" charset="0"/>
              <a:cs typeface="Arial" panose="020B0604020202020204" pitchFamily="34" charset="0"/>
            </a:endParaRPr>
          </a:p>
        </p:txBody>
      </p:sp>
      <p:sp>
        <p:nvSpPr>
          <p:cNvPr id="4" name="Textfeld 3"/>
          <p:cNvSpPr txBox="1"/>
          <p:nvPr/>
        </p:nvSpPr>
        <p:spPr>
          <a:xfrm>
            <a:off x="899592" y="4262840"/>
            <a:ext cx="519694" cy="369332"/>
          </a:xfrm>
          <a:prstGeom prst="rect">
            <a:avLst/>
          </a:prstGeom>
          <a:noFill/>
        </p:spPr>
        <p:txBody>
          <a:bodyPr wrap="none" rtlCol="0">
            <a:spAutoFit/>
          </a:bodyPr>
          <a:lstStyle/>
          <a:p>
            <a:r>
              <a:rPr lang="de-CH" dirty="0" smtClean="0">
                <a:solidFill>
                  <a:schemeClr val="bg1"/>
                </a:solidFill>
                <a:latin typeface="Arial" panose="020B0604020202020204" pitchFamily="34" charset="0"/>
                <a:cs typeface="Arial" panose="020B0604020202020204" pitchFamily="34" charset="0"/>
              </a:rPr>
              <a:t>M+</a:t>
            </a:r>
            <a:endParaRPr lang="de-CH" dirty="0">
              <a:solidFill>
                <a:schemeClr val="bg1"/>
              </a:solidFill>
              <a:latin typeface="Arial" panose="020B0604020202020204" pitchFamily="34" charset="0"/>
              <a:cs typeface="Arial" panose="020B0604020202020204" pitchFamily="34" charset="0"/>
            </a:endParaRPr>
          </a:p>
        </p:txBody>
      </p:sp>
      <p:sp>
        <p:nvSpPr>
          <p:cNvPr id="5" name="Textfeld 4"/>
          <p:cNvSpPr txBox="1"/>
          <p:nvPr/>
        </p:nvSpPr>
        <p:spPr>
          <a:xfrm>
            <a:off x="899592" y="2246616"/>
            <a:ext cx="582211" cy="369332"/>
          </a:xfrm>
          <a:prstGeom prst="rect">
            <a:avLst/>
          </a:prstGeom>
          <a:noFill/>
        </p:spPr>
        <p:txBody>
          <a:bodyPr wrap="none" rtlCol="0">
            <a:spAutoFit/>
          </a:bodyPr>
          <a:lstStyle/>
          <a:p>
            <a:r>
              <a:rPr lang="de-CH" dirty="0" smtClean="0">
                <a:solidFill>
                  <a:schemeClr val="bg1"/>
                </a:solidFill>
                <a:latin typeface="Arial" panose="020B0604020202020204" pitchFamily="34" charset="0"/>
                <a:cs typeface="Arial" panose="020B0604020202020204" pitchFamily="34" charset="0"/>
              </a:rPr>
              <a:t>Alle</a:t>
            </a:r>
            <a:endParaRPr lang="de-CH" dirty="0">
              <a:solidFill>
                <a:schemeClr val="bg1"/>
              </a:solidFill>
              <a:latin typeface="Arial" panose="020B0604020202020204" pitchFamily="34" charset="0"/>
              <a:cs typeface="Arial" panose="020B0604020202020204" pitchFamily="34" charset="0"/>
            </a:endParaRPr>
          </a:p>
        </p:txBody>
      </p:sp>
      <p:sp>
        <p:nvSpPr>
          <p:cNvPr id="6" name="Textfeld 5"/>
          <p:cNvSpPr txBox="1"/>
          <p:nvPr/>
        </p:nvSpPr>
        <p:spPr>
          <a:xfrm>
            <a:off x="899592" y="5630992"/>
            <a:ext cx="582211" cy="369332"/>
          </a:xfrm>
          <a:prstGeom prst="rect">
            <a:avLst/>
          </a:prstGeom>
          <a:noFill/>
        </p:spPr>
        <p:txBody>
          <a:bodyPr wrap="none" rtlCol="0">
            <a:spAutoFit/>
          </a:bodyPr>
          <a:lstStyle/>
          <a:p>
            <a:r>
              <a:rPr lang="de-CH" dirty="0" smtClean="0">
                <a:solidFill>
                  <a:schemeClr val="bg1"/>
                </a:solidFill>
                <a:latin typeface="Arial" panose="020B0604020202020204" pitchFamily="34" charset="0"/>
                <a:cs typeface="Arial" panose="020B0604020202020204" pitchFamily="34" charset="0"/>
              </a:rPr>
              <a:t>Alle</a:t>
            </a:r>
            <a:endParaRPr lang="de-CH" dirty="0">
              <a:solidFill>
                <a:schemeClr val="bg1"/>
              </a:solidFill>
              <a:latin typeface="Arial" panose="020B0604020202020204" pitchFamily="34" charset="0"/>
              <a:cs typeface="Arial" panose="020B0604020202020204" pitchFamily="34" charset="0"/>
            </a:endParaRPr>
          </a:p>
        </p:txBody>
      </p:sp>
      <p:sp>
        <p:nvSpPr>
          <p:cNvPr id="7" name="Textfeld 6"/>
          <p:cNvSpPr txBox="1"/>
          <p:nvPr/>
        </p:nvSpPr>
        <p:spPr>
          <a:xfrm>
            <a:off x="3347864" y="6525344"/>
            <a:ext cx="3446200" cy="369332"/>
          </a:xfrm>
          <a:prstGeom prst="rect">
            <a:avLst/>
          </a:prstGeom>
          <a:noFill/>
        </p:spPr>
        <p:txBody>
          <a:bodyPr wrap="none" rtlCol="0">
            <a:spAutoFit/>
          </a:bodyPr>
          <a:lstStyle/>
          <a:p>
            <a:r>
              <a:rPr lang="de-CH" dirty="0" err="1" smtClean="0">
                <a:solidFill>
                  <a:schemeClr val="bg1"/>
                </a:solidFill>
                <a:latin typeface="Arial" panose="020B0604020202020204" pitchFamily="34" charset="0"/>
                <a:cs typeface="Arial" panose="020B0604020202020204" pitchFamily="34" charset="0"/>
              </a:rPr>
              <a:t>Tucci</a:t>
            </a:r>
            <a:r>
              <a:rPr lang="de-CH" dirty="0" smtClean="0">
                <a:solidFill>
                  <a:schemeClr val="bg1"/>
                </a:solidFill>
                <a:latin typeface="Arial" panose="020B0604020202020204" pitchFamily="34" charset="0"/>
                <a:cs typeface="Arial" panose="020B0604020202020204" pitchFamily="34" charset="0"/>
              </a:rPr>
              <a:t> M et al. </a:t>
            </a:r>
            <a:r>
              <a:rPr lang="de-CH" dirty="0" err="1" smtClean="0">
                <a:solidFill>
                  <a:schemeClr val="bg1"/>
                </a:solidFill>
                <a:latin typeface="Arial" panose="020B0604020202020204" pitchFamily="34" charset="0"/>
                <a:cs typeface="Arial" panose="020B0604020202020204" pitchFamily="34" charset="0"/>
              </a:rPr>
              <a:t>Eur</a:t>
            </a:r>
            <a:r>
              <a:rPr lang="de-CH" dirty="0" smtClean="0">
                <a:solidFill>
                  <a:schemeClr val="bg1"/>
                </a:solidFill>
                <a:latin typeface="Arial" panose="020B0604020202020204" pitchFamily="34" charset="0"/>
                <a:cs typeface="Arial" panose="020B0604020202020204" pitchFamily="34" charset="0"/>
              </a:rPr>
              <a:t> </a:t>
            </a:r>
            <a:r>
              <a:rPr lang="de-CH" dirty="0" err="1" smtClean="0">
                <a:solidFill>
                  <a:schemeClr val="bg1"/>
                </a:solidFill>
                <a:latin typeface="Arial" panose="020B0604020202020204" pitchFamily="34" charset="0"/>
                <a:cs typeface="Arial" panose="020B0604020202020204" pitchFamily="34" charset="0"/>
              </a:rPr>
              <a:t>Urol</a:t>
            </a:r>
            <a:r>
              <a:rPr lang="de-CH" dirty="0" smtClean="0">
                <a:solidFill>
                  <a:schemeClr val="bg1"/>
                </a:solidFill>
                <a:latin typeface="Arial" panose="020B0604020202020204" pitchFamily="34" charset="0"/>
                <a:cs typeface="Arial" panose="020B0604020202020204" pitchFamily="34" charset="0"/>
              </a:rPr>
              <a:t> in </a:t>
            </a:r>
            <a:r>
              <a:rPr lang="de-CH" dirty="0" err="1" smtClean="0">
                <a:solidFill>
                  <a:schemeClr val="bg1"/>
                </a:solidFill>
                <a:latin typeface="Arial" panose="020B0604020202020204" pitchFamily="34" charset="0"/>
                <a:cs typeface="Arial" panose="020B0604020202020204" pitchFamily="34" charset="0"/>
              </a:rPr>
              <a:t>presss</a:t>
            </a:r>
            <a:endParaRPr lang="de-CH" dirty="0">
              <a:solidFill>
                <a:schemeClr val="bg1"/>
              </a:solidFill>
              <a:latin typeface="Arial" panose="020B0604020202020204" pitchFamily="34" charset="0"/>
              <a:cs typeface="Arial" panose="020B0604020202020204" pitchFamily="34" charset="0"/>
            </a:endParaRPr>
          </a:p>
        </p:txBody>
      </p:sp>
      <p:sp>
        <p:nvSpPr>
          <p:cNvPr id="9" name="Textfeld 8"/>
          <p:cNvSpPr txBox="1"/>
          <p:nvPr/>
        </p:nvSpPr>
        <p:spPr>
          <a:xfrm>
            <a:off x="3059832" y="332656"/>
            <a:ext cx="3055645" cy="584775"/>
          </a:xfrm>
          <a:prstGeom prst="rect">
            <a:avLst/>
          </a:prstGeom>
          <a:noFill/>
        </p:spPr>
        <p:txBody>
          <a:bodyPr wrap="none" rtlCol="0">
            <a:spAutoFit/>
          </a:bodyPr>
          <a:lstStyle/>
          <a:p>
            <a:r>
              <a:rPr lang="de-CH" sz="3200" dirty="0" smtClean="0">
                <a:solidFill>
                  <a:srgbClr val="FFFF00"/>
                </a:solidFill>
                <a:latin typeface="Arial" panose="020B0604020202020204" pitchFamily="34" charset="0"/>
                <a:cs typeface="Arial" panose="020B0604020202020204" pitchFamily="34" charset="0"/>
              </a:rPr>
              <a:t>Overall </a:t>
            </a:r>
            <a:r>
              <a:rPr lang="de-CH" sz="3200" dirty="0" err="1" smtClean="0">
                <a:solidFill>
                  <a:srgbClr val="FFFF00"/>
                </a:solidFill>
                <a:latin typeface="Arial" panose="020B0604020202020204" pitchFamily="34" charset="0"/>
                <a:cs typeface="Arial" panose="020B0604020202020204" pitchFamily="34" charset="0"/>
              </a:rPr>
              <a:t>Survival</a:t>
            </a:r>
            <a:endParaRPr lang="de-CH" sz="3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296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63500" y="545523"/>
            <a:ext cx="9048750" cy="275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401" tIns="44700" rIns="89401" bIns="44700">
            <a:spAutoFit/>
          </a:bodyPr>
          <a:lstStyle>
            <a:lvl1pPr algn="l" defTabSz="893763">
              <a:tabLst>
                <a:tab pos="5922963" algn="l"/>
              </a:tabLst>
              <a:defRPr sz="2400">
                <a:solidFill>
                  <a:schemeClr val="tx1"/>
                </a:solidFill>
                <a:latin typeface="Times New Roman" pitchFamily="18" charset="0"/>
              </a:defRPr>
            </a:lvl1pPr>
            <a:lvl2pPr marL="447675" algn="l" defTabSz="893763">
              <a:tabLst>
                <a:tab pos="5922963" algn="l"/>
              </a:tabLst>
              <a:defRPr sz="2400">
                <a:solidFill>
                  <a:schemeClr val="tx1"/>
                </a:solidFill>
                <a:latin typeface="Times New Roman" pitchFamily="18" charset="0"/>
              </a:defRPr>
            </a:lvl2pPr>
            <a:lvl3pPr marL="893763" algn="l" defTabSz="893763">
              <a:tabLst>
                <a:tab pos="5922963" algn="l"/>
              </a:tabLst>
              <a:defRPr sz="2400">
                <a:solidFill>
                  <a:schemeClr val="tx1"/>
                </a:solidFill>
                <a:latin typeface="Times New Roman" pitchFamily="18" charset="0"/>
              </a:defRPr>
            </a:lvl3pPr>
            <a:lvl4pPr marL="1341438" algn="l" defTabSz="893763">
              <a:tabLst>
                <a:tab pos="5922963" algn="l"/>
              </a:tabLst>
              <a:defRPr sz="2400">
                <a:solidFill>
                  <a:schemeClr val="tx1"/>
                </a:solidFill>
                <a:latin typeface="Times New Roman" pitchFamily="18" charset="0"/>
              </a:defRPr>
            </a:lvl4pPr>
            <a:lvl5pPr marL="1787525" algn="l" defTabSz="893763">
              <a:tabLst>
                <a:tab pos="5922963" algn="l"/>
              </a:tabLst>
              <a:defRPr sz="2400">
                <a:solidFill>
                  <a:schemeClr val="tx1"/>
                </a:solidFill>
                <a:latin typeface="Times New Roman" pitchFamily="18" charset="0"/>
              </a:defRPr>
            </a:lvl5pPr>
            <a:lvl6pPr marL="2244725" defTabSz="893763" fontAlgn="base">
              <a:spcBef>
                <a:spcPct val="0"/>
              </a:spcBef>
              <a:spcAft>
                <a:spcPct val="0"/>
              </a:spcAft>
              <a:tabLst>
                <a:tab pos="5922963" algn="l"/>
              </a:tabLst>
              <a:defRPr sz="2400">
                <a:solidFill>
                  <a:schemeClr val="tx1"/>
                </a:solidFill>
                <a:latin typeface="Times New Roman" pitchFamily="18" charset="0"/>
              </a:defRPr>
            </a:lvl6pPr>
            <a:lvl7pPr marL="2701925" defTabSz="893763" fontAlgn="base">
              <a:spcBef>
                <a:spcPct val="0"/>
              </a:spcBef>
              <a:spcAft>
                <a:spcPct val="0"/>
              </a:spcAft>
              <a:tabLst>
                <a:tab pos="5922963" algn="l"/>
              </a:tabLst>
              <a:defRPr sz="2400">
                <a:solidFill>
                  <a:schemeClr val="tx1"/>
                </a:solidFill>
                <a:latin typeface="Times New Roman" pitchFamily="18" charset="0"/>
              </a:defRPr>
            </a:lvl7pPr>
            <a:lvl8pPr marL="3159125" defTabSz="893763" fontAlgn="base">
              <a:spcBef>
                <a:spcPct val="0"/>
              </a:spcBef>
              <a:spcAft>
                <a:spcPct val="0"/>
              </a:spcAft>
              <a:tabLst>
                <a:tab pos="5922963" algn="l"/>
              </a:tabLst>
              <a:defRPr sz="2400">
                <a:solidFill>
                  <a:schemeClr val="tx1"/>
                </a:solidFill>
                <a:latin typeface="Times New Roman" pitchFamily="18" charset="0"/>
              </a:defRPr>
            </a:lvl8pPr>
            <a:lvl9pPr marL="3616325" defTabSz="893763" fontAlgn="base">
              <a:spcBef>
                <a:spcPct val="0"/>
              </a:spcBef>
              <a:spcAft>
                <a:spcPct val="0"/>
              </a:spcAft>
              <a:tabLst>
                <a:tab pos="5922963" algn="l"/>
              </a:tabLst>
              <a:defRPr sz="2400">
                <a:solidFill>
                  <a:schemeClr val="tx1"/>
                </a:solidFill>
                <a:latin typeface="Times New Roman" pitchFamily="18" charset="0"/>
              </a:defRPr>
            </a:lvl9pPr>
          </a:lstStyle>
          <a:p>
            <a:pPr>
              <a:lnSpc>
                <a:spcPct val="85000"/>
              </a:lnSpc>
            </a:pPr>
            <a:r>
              <a:rPr lang="en-GB" altLang="de-DE" sz="1200">
                <a:solidFill>
                  <a:srgbClr val="FFFFFF"/>
                </a:solidFill>
                <a:cs typeface="Times New Roman" pitchFamily="18" charset="0"/>
              </a:rPr>
              <a:t>0022-5347/02/1672-0535/0 </a:t>
            </a:r>
            <a:endParaRPr lang="de-CH" altLang="de-DE" sz="1200">
              <a:solidFill>
                <a:srgbClr val="FFFFFF"/>
              </a:solidFill>
              <a:latin typeface="Courier New" pitchFamily="49" charset="0"/>
              <a:cs typeface="Courier New" pitchFamily="49" charset="0"/>
            </a:endParaRPr>
          </a:p>
          <a:p>
            <a:pPr>
              <a:lnSpc>
                <a:spcPct val="85000"/>
              </a:lnSpc>
            </a:pPr>
            <a:r>
              <a:rPr lang="en-GB" altLang="de-DE" sz="1400">
                <a:solidFill>
                  <a:srgbClr val="FFFFFF"/>
                </a:solidFill>
                <a:ea typeface="MS Mincho" pitchFamily="49" charset="-128"/>
              </a:rPr>
              <a:t>T</a:t>
            </a:r>
            <a:r>
              <a:rPr lang="en-GB" altLang="de-DE" sz="1200">
                <a:solidFill>
                  <a:srgbClr val="FFFFFF"/>
                </a:solidFill>
                <a:ea typeface="MS Mincho" pitchFamily="49" charset="-128"/>
              </a:rPr>
              <a:t>he </a:t>
            </a:r>
            <a:r>
              <a:rPr lang="en-GB" altLang="de-DE" sz="1400">
                <a:solidFill>
                  <a:srgbClr val="FFFFFF"/>
                </a:solidFill>
                <a:ea typeface="MS Mincho" pitchFamily="49" charset="-128"/>
              </a:rPr>
              <a:t>J</a:t>
            </a:r>
            <a:r>
              <a:rPr lang="en-GB" altLang="de-DE" sz="1200">
                <a:solidFill>
                  <a:srgbClr val="FFFFFF"/>
                </a:solidFill>
                <a:ea typeface="MS Mincho" pitchFamily="49" charset="-128"/>
              </a:rPr>
              <a:t>ournal of </a:t>
            </a:r>
            <a:r>
              <a:rPr lang="en-GB" altLang="de-DE" sz="1400">
                <a:solidFill>
                  <a:srgbClr val="FFFFFF"/>
                </a:solidFill>
                <a:ea typeface="MS Mincho" pitchFamily="49" charset="-128"/>
              </a:rPr>
              <a:t>U</a:t>
            </a:r>
            <a:r>
              <a:rPr lang="en-GB" altLang="de-DE" sz="1200">
                <a:solidFill>
                  <a:srgbClr val="FFFFFF"/>
                </a:solidFill>
                <a:ea typeface="MS Mincho" pitchFamily="49" charset="-128"/>
              </a:rPr>
              <a:t>rology</a:t>
            </a:r>
            <a:r>
              <a:rPr lang="en-GB" altLang="de-DE" sz="1200" baseline="30000">
                <a:solidFill>
                  <a:srgbClr val="FFFFFF"/>
                </a:solidFill>
                <a:cs typeface="Times New Roman" pitchFamily="18" charset="0"/>
              </a:rPr>
              <a:t>		      	                 </a:t>
            </a:r>
            <a:r>
              <a:rPr lang="en-GB" altLang="de-DE" sz="1200">
                <a:solidFill>
                  <a:srgbClr val="FFFFFF"/>
                </a:solidFill>
                <a:ea typeface="MS Mincho" pitchFamily="49" charset="-128"/>
              </a:rPr>
              <a:t>Vol. 167, 535-538, February 2002            </a:t>
            </a:r>
            <a:endParaRPr lang="de-CH" altLang="de-DE" sz="1400">
              <a:solidFill>
                <a:srgbClr val="FFFFFF"/>
              </a:solidFill>
              <a:cs typeface="Times New Roman" pitchFamily="18" charset="0"/>
            </a:endParaRPr>
          </a:p>
          <a:p>
            <a:pPr>
              <a:lnSpc>
                <a:spcPct val="85000"/>
              </a:lnSpc>
            </a:pPr>
            <a:r>
              <a:rPr lang="en-GB" altLang="de-DE" sz="1200">
                <a:solidFill>
                  <a:srgbClr val="FFFFFF"/>
                </a:solidFill>
                <a:ea typeface="MS Mincho" pitchFamily="49" charset="-128"/>
              </a:rPr>
              <a:t>Copyright </a:t>
            </a:r>
            <a:r>
              <a:rPr lang="en-GB" altLang="de-DE" sz="1200">
                <a:solidFill>
                  <a:srgbClr val="FFFFFF"/>
                </a:solidFill>
                <a:cs typeface="Times New Roman" pitchFamily="18" charset="0"/>
              </a:rPr>
              <a:t>© 2002 by </a:t>
            </a:r>
            <a:r>
              <a:rPr lang="en-GB" altLang="de-DE" sz="1400">
                <a:solidFill>
                  <a:srgbClr val="FFFFFF"/>
                </a:solidFill>
                <a:cs typeface="Times New Roman" pitchFamily="18" charset="0"/>
              </a:rPr>
              <a:t>A</a:t>
            </a:r>
            <a:r>
              <a:rPr lang="en-GB" altLang="de-DE" sz="1200">
                <a:solidFill>
                  <a:srgbClr val="FFFFFF"/>
                </a:solidFill>
                <a:cs typeface="Times New Roman" pitchFamily="18" charset="0"/>
              </a:rPr>
              <a:t>merican </a:t>
            </a:r>
            <a:r>
              <a:rPr lang="en-GB" altLang="de-DE" sz="1400">
                <a:solidFill>
                  <a:srgbClr val="FFFFFF"/>
                </a:solidFill>
                <a:cs typeface="Times New Roman" pitchFamily="18" charset="0"/>
              </a:rPr>
              <a:t>U</a:t>
            </a:r>
            <a:r>
              <a:rPr lang="en-GB" altLang="de-DE" sz="1200">
                <a:solidFill>
                  <a:srgbClr val="FFFFFF"/>
                </a:solidFill>
                <a:cs typeface="Times New Roman" pitchFamily="18" charset="0"/>
              </a:rPr>
              <a:t>rological </a:t>
            </a:r>
            <a:r>
              <a:rPr lang="en-GB" altLang="de-DE" sz="1400">
                <a:solidFill>
                  <a:srgbClr val="FFFFFF"/>
                </a:solidFill>
                <a:cs typeface="Times New Roman" pitchFamily="18" charset="0"/>
              </a:rPr>
              <a:t>A</a:t>
            </a:r>
            <a:r>
              <a:rPr lang="en-GB" altLang="de-DE" sz="1200">
                <a:solidFill>
                  <a:srgbClr val="FFFFFF"/>
                </a:solidFill>
                <a:cs typeface="Times New Roman" pitchFamily="18" charset="0"/>
              </a:rPr>
              <a:t>ssociation, </a:t>
            </a:r>
            <a:r>
              <a:rPr lang="en-GB" altLang="de-DE" sz="1400">
                <a:solidFill>
                  <a:srgbClr val="FFFFFF"/>
                </a:solidFill>
                <a:cs typeface="Times New Roman" pitchFamily="18" charset="0"/>
              </a:rPr>
              <a:t>I</a:t>
            </a:r>
            <a:r>
              <a:rPr lang="en-GB" altLang="de-DE" sz="1200">
                <a:solidFill>
                  <a:srgbClr val="FFFFFF"/>
                </a:solidFill>
                <a:cs typeface="Times New Roman" pitchFamily="18" charset="0"/>
              </a:rPr>
              <a:t>nc</a:t>
            </a:r>
            <a:r>
              <a:rPr lang="en-GB" altLang="de-DE" sz="1200" baseline="30000">
                <a:solidFill>
                  <a:srgbClr val="FFFFFF"/>
                </a:solidFill>
                <a:cs typeface="Times New Roman" pitchFamily="18" charset="0"/>
              </a:rPr>
              <a:t>   </a:t>
            </a:r>
            <a:r>
              <a:rPr lang="en-GB" altLang="de-DE" sz="1200">
                <a:solidFill>
                  <a:srgbClr val="FFFFFF"/>
                </a:solidFill>
                <a:cs typeface="Times New Roman" pitchFamily="18" charset="0"/>
              </a:rPr>
              <a:t>                      			                                        </a:t>
            </a:r>
            <a:r>
              <a:rPr lang="en-GB" altLang="de-DE" sz="1200" i="1">
                <a:solidFill>
                  <a:srgbClr val="FFFFFF"/>
                </a:solidFill>
                <a:cs typeface="Times New Roman" pitchFamily="18" charset="0"/>
              </a:rPr>
              <a:t>Printed in U.S.A. </a:t>
            </a:r>
            <a:endParaRPr lang="de-CH" altLang="de-DE" sz="1400" i="1">
              <a:solidFill>
                <a:srgbClr val="FFFFFF"/>
              </a:solidFill>
              <a:cs typeface="Times New Roman" pitchFamily="18" charset="0"/>
            </a:endParaRPr>
          </a:p>
          <a:p>
            <a:pPr>
              <a:lnSpc>
                <a:spcPct val="85000"/>
              </a:lnSpc>
            </a:pPr>
            <a:r>
              <a:rPr lang="en-GB" altLang="de-DE" sz="1600">
                <a:solidFill>
                  <a:srgbClr val="FFFFFF"/>
                </a:solidFill>
                <a:ea typeface="MS Mincho" pitchFamily="49" charset="-128"/>
              </a:rPr>
              <a:t> </a:t>
            </a:r>
            <a:endParaRPr lang="de-CH" altLang="de-DE" sz="1600">
              <a:solidFill>
                <a:srgbClr val="FFFFFF"/>
              </a:solidFill>
              <a:cs typeface="Times New Roman" pitchFamily="18" charset="0"/>
            </a:endParaRPr>
          </a:p>
          <a:p>
            <a:pPr algn="ctr">
              <a:lnSpc>
                <a:spcPct val="85000"/>
              </a:lnSpc>
            </a:pPr>
            <a:r>
              <a:rPr lang="en-GB" altLang="de-DE" sz="2000">
                <a:solidFill>
                  <a:srgbClr val="FFFFFF"/>
                </a:solidFill>
                <a:cs typeface="Times New Roman" pitchFamily="18" charset="0"/>
              </a:rPr>
              <a:t>DIETHYLSTILBESTEROL REVISITED: ADROGEN DEPRIVATION, OSTEOPOROSIS AND PROSTATE CANCER</a:t>
            </a:r>
          </a:p>
          <a:p>
            <a:pPr algn="ctr">
              <a:lnSpc>
                <a:spcPct val="85000"/>
              </a:lnSpc>
            </a:pPr>
            <a:endParaRPr lang="de-CH" altLang="de-DE" sz="1600">
              <a:solidFill>
                <a:srgbClr val="FFFFFF"/>
              </a:solidFill>
              <a:latin typeface="Courier New" pitchFamily="49" charset="0"/>
              <a:cs typeface="Courier New" pitchFamily="49" charset="0"/>
            </a:endParaRPr>
          </a:p>
          <a:p>
            <a:pPr algn="ctr">
              <a:lnSpc>
                <a:spcPct val="85000"/>
              </a:lnSpc>
            </a:pPr>
            <a:r>
              <a:rPr lang="en-GB" altLang="de-DE" sz="2000">
                <a:solidFill>
                  <a:srgbClr val="FFFFFF"/>
                </a:solidFill>
                <a:cs typeface="Times New Roman" pitchFamily="18" charset="0"/>
              </a:rPr>
              <a:t> </a:t>
            </a:r>
            <a:endParaRPr lang="de-CH" altLang="de-DE" sz="1600">
              <a:solidFill>
                <a:srgbClr val="FFFFFF"/>
              </a:solidFill>
              <a:latin typeface="Courier New" pitchFamily="49" charset="0"/>
              <a:cs typeface="Courier New" pitchFamily="49" charset="0"/>
            </a:endParaRPr>
          </a:p>
          <a:p>
            <a:pPr algn="ctr">
              <a:lnSpc>
                <a:spcPct val="85000"/>
              </a:lnSpc>
            </a:pPr>
            <a:r>
              <a:rPr lang="en-GB" altLang="de-DE" sz="1700">
                <a:solidFill>
                  <a:srgbClr val="FFFFFF"/>
                </a:solidFill>
                <a:cs typeface="Times New Roman" pitchFamily="18" charset="0"/>
              </a:rPr>
              <a:t>DOUGLAS SCHERR, W. REID PITTS, JR. </a:t>
            </a:r>
            <a:r>
              <a:rPr lang="en-GB" altLang="de-DE" sz="1000">
                <a:solidFill>
                  <a:srgbClr val="FFFFFF"/>
                </a:solidFill>
                <a:cs typeface="Times New Roman" pitchFamily="18" charset="0"/>
              </a:rPr>
              <a:t>AND  </a:t>
            </a:r>
            <a:r>
              <a:rPr lang="en-GB" altLang="de-DE" sz="1700">
                <a:solidFill>
                  <a:srgbClr val="FFFFFF"/>
                </a:solidFill>
                <a:cs typeface="Times New Roman" pitchFamily="18" charset="0"/>
              </a:rPr>
              <a:t>E. DARRACOTT VAUGHAN, JR.</a:t>
            </a:r>
          </a:p>
          <a:p>
            <a:pPr algn="ctr">
              <a:lnSpc>
                <a:spcPct val="85000"/>
              </a:lnSpc>
            </a:pPr>
            <a:endParaRPr lang="en-GB" altLang="de-DE" sz="1700">
              <a:solidFill>
                <a:srgbClr val="FFFFFF"/>
              </a:solidFill>
              <a:cs typeface="Times New Roman" pitchFamily="18" charset="0"/>
            </a:endParaRPr>
          </a:p>
          <a:p>
            <a:pPr algn="ctr">
              <a:lnSpc>
                <a:spcPct val="85000"/>
              </a:lnSpc>
            </a:pPr>
            <a:r>
              <a:rPr lang="en-GB" altLang="de-DE" sz="1400" i="1">
                <a:solidFill>
                  <a:srgbClr val="FFFFFF"/>
                </a:solidFill>
                <a:cs typeface="Times New Roman" pitchFamily="18" charset="0"/>
              </a:rPr>
              <a:t>From the Department of Urology, The New York Presbyterian Hospital-Cornell Medical Center, New York, New York</a:t>
            </a:r>
            <a:endParaRPr lang="de-CH" altLang="de-DE" sz="1400" i="1">
              <a:solidFill>
                <a:srgbClr val="FFFFFF"/>
              </a:solidFill>
              <a:cs typeface="Times New Roman" pitchFamily="18" charset="0"/>
            </a:endParaRPr>
          </a:p>
        </p:txBody>
      </p:sp>
      <p:sp>
        <p:nvSpPr>
          <p:cNvPr id="484355" name="Rectangle 3"/>
          <p:cNvSpPr>
            <a:spLocks noChangeArrowheads="1"/>
          </p:cNvSpPr>
          <p:nvPr/>
        </p:nvSpPr>
        <p:spPr bwMode="auto">
          <a:xfrm>
            <a:off x="145764" y="3646562"/>
            <a:ext cx="8849591" cy="313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401" tIns="44700" rIns="89401" bIns="44700">
            <a:spAutoFit/>
          </a:bodyPr>
          <a:lstStyle>
            <a:lvl1pPr algn="l" defTabSz="476250">
              <a:defRPr sz="2400">
                <a:solidFill>
                  <a:schemeClr val="tx1"/>
                </a:solidFill>
                <a:latin typeface="Times New Roman" pitchFamily="18" charset="0"/>
              </a:defRPr>
            </a:lvl1pPr>
            <a:lvl2pPr marL="447675" algn="l" defTabSz="476250">
              <a:defRPr sz="2400">
                <a:solidFill>
                  <a:schemeClr val="tx1"/>
                </a:solidFill>
                <a:latin typeface="Times New Roman" pitchFamily="18" charset="0"/>
              </a:defRPr>
            </a:lvl2pPr>
            <a:lvl3pPr marL="893763" algn="l" defTabSz="476250">
              <a:defRPr sz="2400">
                <a:solidFill>
                  <a:schemeClr val="tx1"/>
                </a:solidFill>
                <a:latin typeface="Times New Roman" pitchFamily="18" charset="0"/>
              </a:defRPr>
            </a:lvl3pPr>
            <a:lvl4pPr marL="1341438" algn="l" defTabSz="476250">
              <a:defRPr sz="2400">
                <a:solidFill>
                  <a:schemeClr val="tx1"/>
                </a:solidFill>
                <a:latin typeface="Times New Roman" pitchFamily="18" charset="0"/>
              </a:defRPr>
            </a:lvl4pPr>
            <a:lvl5pPr marL="1787525" algn="l" defTabSz="476250">
              <a:defRPr sz="2400">
                <a:solidFill>
                  <a:schemeClr val="tx1"/>
                </a:solidFill>
                <a:latin typeface="Times New Roman" pitchFamily="18" charset="0"/>
              </a:defRPr>
            </a:lvl5pPr>
            <a:lvl6pPr marL="2244725" defTabSz="476250" fontAlgn="base">
              <a:spcBef>
                <a:spcPct val="0"/>
              </a:spcBef>
              <a:spcAft>
                <a:spcPct val="0"/>
              </a:spcAft>
              <a:defRPr sz="2400">
                <a:solidFill>
                  <a:schemeClr val="tx1"/>
                </a:solidFill>
                <a:latin typeface="Times New Roman" pitchFamily="18" charset="0"/>
              </a:defRPr>
            </a:lvl6pPr>
            <a:lvl7pPr marL="2701925" defTabSz="476250" fontAlgn="base">
              <a:spcBef>
                <a:spcPct val="0"/>
              </a:spcBef>
              <a:spcAft>
                <a:spcPct val="0"/>
              </a:spcAft>
              <a:defRPr sz="2400">
                <a:solidFill>
                  <a:schemeClr val="tx1"/>
                </a:solidFill>
                <a:latin typeface="Times New Roman" pitchFamily="18" charset="0"/>
              </a:defRPr>
            </a:lvl7pPr>
            <a:lvl8pPr marL="3159125" defTabSz="476250" fontAlgn="base">
              <a:spcBef>
                <a:spcPct val="0"/>
              </a:spcBef>
              <a:spcAft>
                <a:spcPct val="0"/>
              </a:spcAft>
              <a:defRPr sz="2400">
                <a:solidFill>
                  <a:schemeClr val="tx1"/>
                </a:solidFill>
                <a:latin typeface="Times New Roman" pitchFamily="18" charset="0"/>
              </a:defRPr>
            </a:lvl8pPr>
            <a:lvl9pPr marL="3616325" defTabSz="476250" fontAlgn="base">
              <a:spcBef>
                <a:spcPct val="0"/>
              </a:spcBef>
              <a:spcAft>
                <a:spcPct val="0"/>
              </a:spcAft>
              <a:defRPr sz="2400">
                <a:solidFill>
                  <a:schemeClr val="tx1"/>
                </a:solidFill>
                <a:latin typeface="Times New Roman" pitchFamily="18" charset="0"/>
              </a:defRPr>
            </a:lvl9pPr>
          </a:lstStyle>
          <a:p>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Results</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There</a:t>
            </a:r>
            <a:r>
              <a:rPr lang="de-CH" altLang="de-DE" sz="1800" dirty="0">
                <a:solidFill>
                  <a:srgbClr val="FFFFFF"/>
                </a:solidFill>
                <a:ea typeface="MS Mincho" pitchFamily="49" charset="-128"/>
              </a:rPr>
              <a:t> was a </a:t>
            </a:r>
            <a:r>
              <a:rPr lang="de-CH" altLang="de-DE" sz="1800" dirty="0" err="1">
                <a:solidFill>
                  <a:srgbClr val="FFFFFF"/>
                </a:solidFill>
                <a:ea typeface="MS Mincho" pitchFamily="49" charset="-128"/>
              </a:rPr>
              <a:t>statistically</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significant</a:t>
            </a:r>
            <a:r>
              <a:rPr lang="de-CH" altLang="de-DE" sz="1800" dirty="0">
                <a:solidFill>
                  <a:srgbClr val="FFFFFF"/>
                </a:solidFill>
                <a:ea typeface="MS Mincho" pitchFamily="49" charset="-128"/>
              </a:rPr>
              <a:t> (p &lt; 0.05) </a:t>
            </a:r>
            <a:r>
              <a:rPr lang="de-CH" altLang="de-DE" sz="1800" dirty="0" err="1">
                <a:solidFill>
                  <a:srgbClr val="FFFFFF"/>
                </a:solidFill>
                <a:ea typeface="MS Mincho" pitchFamily="49" charset="-128"/>
              </a:rPr>
              <a:t>higher</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level</a:t>
            </a:r>
            <a:r>
              <a:rPr lang="de-CH" altLang="de-DE" sz="1800" dirty="0">
                <a:solidFill>
                  <a:srgbClr val="FFFFFF"/>
                </a:solidFill>
                <a:ea typeface="MS Mincho" pitchFamily="49" charset="-128"/>
              </a:rPr>
              <a:t> of </a:t>
            </a:r>
            <a:r>
              <a:rPr lang="de-CH" altLang="de-DE" sz="1800" dirty="0" err="1">
                <a:solidFill>
                  <a:srgbClr val="FFFFFF"/>
                </a:solidFill>
                <a:ea typeface="MS Mincho" pitchFamily="49" charset="-128"/>
              </a:rPr>
              <a:t>urinary</a:t>
            </a:r>
            <a:r>
              <a:rPr lang="de-CH" altLang="de-DE" sz="1800" dirty="0">
                <a:solidFill>
                  <a:srgbClr val="FFFFFF"/>
                </a:solidFill>
                <a:ea typeface="MS Mincho" pitchFamily="49" charset="-128"/>
              </a:rPr>
              <a:t> N-</a:t>
            </a:r>
            <a:r>
              <a:rPr lang="de-CH" altLang="de-DE" sz="1800" dirty="0" err="1">
                <a:solidFill>
                  <a:srgbClr val="FFFFFF"/>
                </a:solidFill>
                <a:ea typeface="MS Mincho" pitchFamily="49" charset="-128"/>
              </a:rPr>
              <a:t>telopeptides</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creatinine</a:t>
            </a:r>
            <a:r>
              <a:rPr lang="de-CH" altLang="de-DE" sz="1800" dirty="0">
                <a:solidFill>
                  <a:srgbClr val="FFFFFF"/>
                </a:solidFill>
                <a:ea typeface="MS Mincho" pitchFamily="49" charset="-128"/>
              </a:rPr>
              <a:t> in </a:t>
            </a:r>
            <a:r>
              <a:rPr lang="de-CH" altLang="de-DE" sz="1800" dirty="0" err="1">
                <a:solidFill>
                  <a:srgbClr val="FFFFFF"/>
                </a:solidFill>
                <a:ea typeface="MS Mincho" pitchFamily="49" charset="-128"/>
              </a:rPr>
              <a:t>patients</a:t>
            </a:r>
            <a:r>
              <a:rPr lang="de-CH" altLang="de-DE" sz="1800" dirty="0">
                <a:solidFill>
                  <a:srgbClr val="FFFFFF"/>
                </a:solidFill>
                <a:ea typeface="MS Mincho" pitchFamily="49" charset="-128"/>
              </a:rPr>
              <a:t> on androgen </a:t>
            </a:r>
            <a:r>
              <a:rPr lang="de-CH" altLang="de-DE" sz="1800" dirty="0" err="1">
                <a:solidFill>
                  <a:srgbClr val="FFFFFF"/>
                </a:solidFill>
                <a:ea typeface="MS Mincho" pitchFamily="49" charset="-128"/>
              </a:rPr>
              <a:t>deprivation</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therapy</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who</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were</a:t>
            </a:r>
            <a:r>
              <a:rPr lang="de-CH" altLang="de-DE" sz="1800" dirty="0">
                <a:solidFill>
                  <a:srgbClr val="FFFFFF"/>
                </a:solidFill>
                <a:ea typeface="MS Mincho" pitchFamily="49" charset="-128"/>
              </a:rPr>
              <a:t> not </a:t>
            </a:r>
            <a:r>
              <a:rPr lang="de-CH" altLang="de-DE" sz="1800" dirty="0" err="1">
                <a:solidFill>
                  <a:srgbClr val="FFFFFF"/>
                </a:solidFill>
                <a:ea typeface="MS Mincho" pitchFamily="49" charset="-128"/>
              </a:rPr>
              <a:t>treated</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with</a:t>
            </a:r>
            <a:r>
              <a:rPr lang="de-CH" altLang="de-DE" sz="1800" dirty="0">
                <a:solidFill>
                  <a:srgbClr val="FFFFFF"/>
                </a:solidFill>
                <a:ea typeface="MS Mincho" pitchFamily="49" charset="-128"/>
              </a:rPr>
              <a:t> </a:t>
            </a:r>
            <a:r>
              <a:rPr lang="de-CH" altLang="de-DE" sz="1800" dirty="0" err="1">
                <a:solidFill>
                  <a:srgbClr val="FFFFFF"/>
                </a:solidFill>
                <a:ea typeface="MS Mincho" pitchFamily="49" charset="-128"/>
              </a:rPr>
              <a:t>diethylstil-besterol</a:t>
            </a:r>
            <a:r>
              <a:rPr lang="de-CH" altLang="de-DE" sz="1800" dirty="0">
                <a:solidFill>
                  <a:srgbClr val="FFFFFF"/>
                </a:solidFill>
                <a:ea typeface="MS Mincho" pitchFamily="49" charset="-128"/>
              </a:rPr>
              <a:t>. </a:t>
            </a:r>
            <a:r>
              <a:rPr lang="de-CH" altLang="de-DE" sz="1800" dirty="0">
                <a:solidFill>
                  <a:srgbClr val="00FFFF"/>
                </a:solidFill>
                <a:ea typeface="MS Mincho" pitchFamily="49" charset="-128"/>
              </a:rPr>
              <a:t>The </a:t>
            </a:r>
            <a:r>
              <a:rPr lang="de-CH" altLang="de-DE" sz="1800" dirty="0" err="1">
                <a:solidFill>
                  <a:srgbClr val="00FFFF"/>
                </a:solidFill>
                <a:ea typeface="MS Mincho" pitchFamily="49" charset="-128"/>
              </a:rPr>
              <a:t>estrogenic</a:t>
            </a:r>
            <a:r>
              <a:rPr lang="de-CH" altLang="de-DE" sz="1800" dirty="0">
                <a:solidFill>
                  <a:srgbClr val="00FFFF"/>
                </a:solidFill>
                <a:ea typeface="MS Mincho" pitchFamily="49" charset="-128"/>
              </a:rPr>
              <a:t> </a:t>
            </a:r>
            <a:r>
              <a:rPr lang="de-CH" altLang="de-DE" sz="1800" dirty="0" err="1">
                <a:solidFill>
                  <a:srgbClr val="00FFFF"/>
                </a:solidFill>
                <a:ea typeface="MS Mincho" pitchFamily="49" charset="-128"/>
              </a:rPr>
              <a:t>effect</a:t>
            </a:r>
            <a:r>
              <a:rPr lang="de-CH" altLang="de-DE" sz="1800" dirty="0">
                <a:solidFill>
                  <a:srgbClr val="00FFFF"/>
                </a:solidFill>
                <a:ea typeface="MS Mincho" pitchFamily="49" charset="-128"/>
              </a:rPr>
              <a:t> of </a:t>
            </a:r>
            <a:r>
              <a:rPr lang="de-CH" altLang="de-DE" sz="1800" dirty="0" err="1">
                <a:solidFill>
                  <a:srgbClr val="00FFFF"/>
                </a:solidFill>
                <a:ea typeface="MS Mincho" pitchFamily="49" charset="-128"/>
              </a:rPr>
              <a:t>diethylstilbesterol</a:t>
            </a:r>
            <a:r>
              <a:rPr lang="de-CH" altLang="de-DE" sz="1800" dirty="0">
                <a:solidFill>
                  <a:srgbClr val="00FFFF"/>
                </a:solidFill>
                <a:ea typeface="MS Mincho" pitchFamily="49" charset="-128"/>
              </a:rPr>
              <a:t> </a:t>
            </a:r>
            <a:r>
              <a:rPr lang="de-CH" altLang="de-DE" sz="1800" dirty="0" err="1">
                <a:solidFill>
                  <a:srgbClr val="00FFFF"/>
                </a:solidFill>
                <a:ea typeface="MS Mincho" pitchFamily="49" charset="-128"/>
              </a:rPr>
              <a:t>protects</a:t>
            </a:r>
            <a:r>
              <a:rPr lang="de-CH" altLang="de-DE" sz="1800" dirty="0">
                <a:solidFill>
                  <a:srgbClr val="00FFFF"/>
                </a:solidFill>
                <a:ea typeface="MS Mincho" pitchFamily="49" charset="-128"/>
              </a:rPr>
              <a:t> </a:t>
            </a:r>
            <a:r>
              <a:rPr lang="de-CH" altLang="de-DE" sz="1800" dirty="0" err="1">
                <a:solidFill>
                  <a:srgbClr val="00FFFF"/>
                </a:solidFill>
                <a:ea typeface="MS Mincho" pitchFamily="49" charset="-128"/>
              </a:rPr>
              <a:t>one</a:t>
            </a:r>
            <a:r>
              <a:rPr lang="de-CH" altLang="de-DE" sz="1800" dirty="0">
                <a:solidFill>
                  <a:srgbClr val="00FFFF"/>
                </a:solidFill>
                <a:ea typeface="MS Mincho" pitchFamily="49" charset="-128"/>
              </a:rPr>
              <a:t> </a:t>
            </a:r>
            <a:r>
              <a:rPr lang="de-CH" altLang="de-DE" sz="1800" dirty="0" err="1">
                <a:solidFill>
                  <a:srgbClr val="00FFFF"/>
                </a:solidFill>
                <a:ea typeface="MS Mincho" pitchFamily="49" charset="-128"/>
              </a:rPr>
              <a:t>from</a:t>
            </a:r>
            <a:r>
              <a:rPr lang="de-CH" altLang="de-DE" sz="1800" dirty="0">
                <a:solidFill>
                  <a:srgbClr val="00FFFF"/>
                </a:solidFill>
                <a:ea typeface="MS Mincho" pitchFamily="49" charset="-128"/>
              </a:rPr>
              <a:t> </a:t>
            </a:r>
            <a:r>
              <a:rPr lang="de-CH" altLang="de-DE" sz="1800" dirty="0" err="1">
                <a:solidFill>
                  <a:srgbClr val="00FFFF"/>
                </a:solidFill>
                <a:ea typeface="MS Mincho" pitchFamily="49" charset="-128"/>
              </a:rPr>
              <a:t>bone</a:t>
            </a:r>
            <a:r>
              <a:rPr lang="de-CH" altLang="de-DE" sz="1800" dirty="0">
                <a:solidFill>
                  <a:srgbClr val="00FFFF"/>
                </a:solidFill>
                <a:ea typeface="MS Mincho" pitchFamily="49" charset="-128"/>
              </a:rPr>
              <a:t> </a:t>
            </a:r>
            <a:r>
              <a:rPr lang="de-CH" altLang="de-DE" sz="1800" dirty="0" err="1">
                <a:solidFill>
                  <a:srgbClr val="00FFFF"/>
                </a:solidFill>
                <a:ea typeface="MS Mincho" pitchFamily="49" charset="-128"/>
              </a:rPr>
              <a:t>resorption</a:t>
            </a:r>
            <a:r>
              <a:rPr lang="de-CH" altLang="de-DE" sz="1800" dirty="0">
                <a:solidFill>
                  <a:srgbClr val="00FFFF"/>
                </a:solidFill>
                <a:ea typeface="MS Mincho" pitchFamily="49" charset="-128"/>
              </a:rPr>
              <a:t>.</a:t>
            </a:r>
          </a:p>
          <a:p>
            <a:endParaRPr lang="de-CH" altLang="de-DE" sz="1800" dirty="0">
              <a:solidFill>
                <a:srgbClr val="FFFFFF"/>
              </a:solidFill>
              <a:ea typeface="MS Mincho" pitchFamily="49" charset="-128"/>
            </a:endParaRPr>
          </a:p>
          <a:p>
            <a:endParaRPr lang="de-CH" altLang="de-DE" sz="1800" dirty="0">
              <a:solidFill>
                <a:srgbClr val="FFFFFF"/>
              </a:solidFill>
              <a:ea typeface="MS Mincho" pitchFamily="49" charset="-128"/>
            </a:endParaRPr>
          </a:p>
          <a:p>
            <a:pPr algn="ctr"/>
            <a:r>
              <a:rPr lang="de-CH" altLang="de-DE" sz="1800" dirty="0">
                <a:solidFill>
                  <a:srgbClr val="FFFFFF"/>
                </a:solidFill>
                <a:ea typeface="MS Mincho" pitchFamily="49" charset="-128"/>
              </a:rPr>
              <a:t>CONCLUSIONS</a:t>
            </a:r>
          </a:p>
          <a:p>
            <a:pPr algn="ctr"/>
            <a:endParaRPr lang="de-CH" altLang="de-DE" sz="1800" dirty="0">
              <a:solidFill>
                <a:srgbClr val="FFFFFF"/>
              </a:solidFill>
              <a:ea typeface="MS Mincho" pitchFamily="49" charset="-128"/>
            </a:endParaRPr>
          </a:p>
          <a:p>
            <a:r>
              <a:rPr lang="de-CH" altLang="de-DE" sz="1800" dirty="0">
                <a:solidFill>
                  <a:srgbClr val="FFFFFF"/>
                </a:solidFill>
              </a:rPr>
              <a:t>	</a:t>
            </a:r>
            <a:r>
              <a:rPr lang="de-CH" altLang="de-DE" sz="1800" dirty="0">
                <a:solidFill>
                  <a:srgbClr val="00FFFF"/>
                </a:solidFill>
              </a:rPr>
              <a:t>DES </a:t>
            </a:r>
            <a:r>
              <a:rPr lang="de-CH" altLang="de-DE" sz="1800" dirty="0" err="1">
                <a:solidFill>
                  <a:srgbClr val="00FFFF"/>
                </a:solidFill>
              </a:rPr>
              <a:t>provides</a:t>
            </a:r>
            <a:r>
              <a:rPr lang="de-CH" altLang="de-DE" sz="1800" dirty="0">
                <a:solidFill>
                  <a:srgbClr val="00FFFF"/>
                </a:solidFill>
              </a:rPr>
              <a:t> a </a:t>
            </a:r>
            <a:r>
              <a:rPr lang="de-CH" altLang="de-DE" sz="1800" dirty="0" err="1">
                <a:solidFill>
                  <a:srgbClr val="00FFFF"/>
                </a:solidFill>
              </a:rPr>
              <a:t>safe</a:t>
            </a:r>
            <a:r>
              <a:rPr lang="de-CH" altLang="de-DE" sz="1800" dirty="0">
                <a:solidFill>
                  <a:srgbClr val="00FFFF"/>
                </a:solidFill>
              </a:rPr>
              <a:t>, </a:t>
            </a:r>
            <a:r>
              <a:rPr lang="de-CH" altLang="de-DE" sz="1800" dirty="0" err="1">
                <a:solidFill>
                  <a:srgbClr val="00FFFF"/>
                </a:solidFill>
              </a:rPr>
              <a:t>efficacious</a:t>
            </a:r>
            <a:r>
              <a:rPr lang="de-CH" altLang="de-DE" sz="1800" dirty="0">
                <a:solidFill>
                  <a:srgbClr val="00FFFF"/>
                </a:solidFill>
              </a:rPr>
              <a:t> </a:t>
            </a:r>
            <a:r>
              <a:rPr lang="de-CH" altLang="de-DE" sz="1800" dirty="0" err="1">
                <a:solidFill>
                  <a:srgbClr val="00FFFF"/>
                </a:solidFill>
              </a:rPr>
              <a:t>and</a:t>
            </a:r>
            <a:r>
              <a:rPr lang="de-CH" altLang="de-DE" sz="1800" dirty="0">
                <a:solidFill>
                  <a:srgbClr val="00FFFF"/>
                </a:solidFill>
              </a:rPr>
              <a:t> time-</a:t>
            </a:r>
            <a:r>
              <a:rPr lang="de-CH" altLang="de-DE" sz="1800" dirty="0" err="1">
                <a:solidFill>
                  <a:srgbClr val="00FFFF"/>
                </a:solidFill>
              </a:rPr>
              <a:t>tested</a:t>
            </a:r>
            <a:r>
              <a:rPr lang="de-CH" altLang="de-DE" sz="1800" dirty="0">
                <a:solidFill>
                  <a:srgbClr val="00FFFF"/>
                </a:solidFill>
              </a:rPr>
              <a:t> </a:t>
            </a:r>
            <a:r>
              <a:rPr lang="de-CH" altLang="de-DE" sz="1800" dirty="0" err="1">
                <a:solidFill>
                  <a:srgbClr val="00FFFF"/>
                </a:solidFill>
              </a:rPr>
              <a:t>treatment</a:t>
            </a:r>
            <a:r>
              <a:rPr lang="de-CH" altLang="de-DE" sz="1800" dirty="0">
                <a:solidFill>
                  <a:srgbClr val="00FFFF"/>
                </a:solidFill>
              </a:rPr>
              <a:t> </a:t>
            </a:r>
            <a:r>
              <a:rPr lang="de-CH" altLang="de-DE" sz="1800" dirty="0" err="1">
                <a:solidFill>
                  <a:srgbClr val="00FFFF"/>
                </a:solidFill>
              </a:rPr>
              <a:t>for</a:t>
            </a:r>
            <a:r>
              <a:rPr lang="de-CH" altLang="de-DE" sz="1800" dirty="0">
                <a:solidFill>
                  <a:srgbClr val="00FFFF"/>
                </a:solidFill>
              </a:rPr>
              <a:t> </a:t>
            </a:r>
            <a:r>
              <a:rPr lang="de-CH" altLang="de-DE" sz="1800" dirty="0" err="1">
                <a:solidFill>
                  <a:srgbClr val="00FFFF"/>
                </a:solidFill>
              </a:rPr>
              <a:t>prostate</a:t>
            </a:r>
            <a:r>
              <a:rPr lang="de-CH" altLang="de-DE" sz="1800" dirty="0">
                <a:solidFill>
                  <a:srgbClr val="00FFFF"/>
                </a:solidFill>
              </a:rPr>
              <a:t> </a:t>
            </a:r>
            <a:r>
              <a:rPr lang="de-CH" altLang="de-DE" sz="1800" dirty="0" err="1">
                <a:solidFill>
                  <a:srgbClr val="00FFFF"/>
                </a:solidFill>
              </a:rPr>
              <a:t>cancer</a:t>
            </a:r>
            <a:r>
              <a:rPr lang="de-CH" altLang="de-DE" sz="1800" dirty="0">
                <a:solidFill>
                  <a:srgbClr val="00FFFF"/>
                </a:solidFill>
              </a:rPr>
              <a:t>.</a:t>
            </a:r>
            <a:r>
              <a:rPr lang="de-CH" altLang="de-DE" sz="1800" dirty="0">
                <a:solidFill>
                  <a:srgbClr val="FFFFFF"/>
                </a:solidFill>
              </a:rPr>
              <a:t> </a:t>
            </a:r>
            <a:r>
              <a:rPr lang="de-CH" altLang="de-DE" sz="1800" dirty="0" err="1">
                <a:solidFill>
                  <a:srgbClr val="FFFFFF"/>
                </a:solidFill>
              </a:rPr>
              <a:t>It</a:t>
            </a:r>
            <a:r>
              <a:rPr lang="de-CH" altLang="de-DE" sz="1800" dirty="0">
                <a:solidFill>
                  <a:srgbClr val="FFFFFF"/>
                </a:solidFill>
              </a:rPr>
              <a:t> not </a:t>
            </a:r>
            <a:r>
              <a:rPr lang="de-CH" altLang="de-DE" sz="1800" dirty="0" err="1">
                <a:solidFill>
                  <a:srgbClr val="FFFFFF"/>
                </a:solidFill>
              </a:rPr>
              <a:t>only</a:t>
            </a:r>
            <a:r>
              <a:rPr lang="de-CH" altLang="de-DE" sz="1800" dirty="0">
                <a:solidFill>
                  <a:srgbClr val="FFFFFF"/>
                </a:solidFill>
              </a:rPr>
              <a:t> </a:t>
            </a:r>
            <a:r>
              <a:rPr lang="de-CH" altLang="de-DE" sz="1800" dirty="0" err="1">
                <a:solidFill>
                  <a:srgbClr val="FFFFFF"/>
                </a:solidFill>
              </a:rPr>
              <a:t>provides</a:t>
            </a:r>
            <a:r>
              <a:rPr lang="de-CH" altLang="de-DE" sz="1800" dirty="0">
                <a:solidFill>
                  <a:srgbClr val="FFFFFF"/>
                </a:solidFill>
              </a:rPr>
              <a:t> </a:t>
            </a:r>
            <a:r>
              <a:rPr lang="de-CH" altLang="de-DE" sz="1800" dirty="0" err="1">
                <a:solidFill>
                  <a:srgbClr val="FFFFFF"/>
                </a:solidFill>
              </a:rPr>
              <a:t>clinically</a:t>
            </a:r>
            <a:r>
              <a:rPr lang="de-CH" altLang="de-DE" sz="1800" dirty="0">
                <a:solidFill>
                  <a:srgbClr val="FFFFFF"/>
                </a:solidFill>
              </a:rPr>
              <a:t> </a:t>
            </a:r>
            <a:r>
              <a:rPr lang="de-CH" altLang="de-DE" sz="1800" dirty="0" err="1">
                <a:solidFill>
                  <a:srgbClr val="FFFFFF"/>
                </a:solidFill>
              </a:rPr>
              <a:t>significant</a:t>
            </a:r>
            <a:r>
              <a:rPr lang="de-CH" altLang="de-DE" sz="1800" dirty="0">
                <a:solidFill>
                  <a:srgbClr val="FFFFFF"/>
                </a:solidFill>
              </a:rPr>
              <a:t> androgen </a:t>
            </a:r>
            <a:r>
              <a:rPr lang="de-CH" altLang="de-DE" sz="1800" dirty="0" err="1">
                <a:solidFill>
                  <a:srgbClr val="FFFFFF"/>
                </a:solidFill>
              </a:rPr>
              <a:t>deprivation</a:t>
            </a:r>
            <a:r>
              <a:rPr lang="de-CH" altLang="de-DE" sz="1800" dirty="0">
                <a:solidFill>
                  <a:srgbClr val="FFFFFF"/>
                </a:solidFill>
              </a:rPr>
              <a:t>, but </a:t>
            </a:r>
            <a:r>
              <a:rPr lang="de-CH" altLang="de-DE" sz="1800" dirty="0" err="1">
                <a:solidFill>
                  <a:srgbClr val="FFFFFF"/>
                </a:solidFill>
              </a:rPr>
              <a:t>it</a:t>
            </a:r>
            <a:r>
              <a:rPr lang="de-CH" altLang="de-DE" sz="1800" dirty="0">
                <a:solidFill>
                  <a:srgbClr val="FFFFFF"/>
                </a:solidFill>
              </a:rPr>
              <a:t> also </a:t>
            </a:r>
            <a:r>
              <a:rPr lang="de-CH" altLang="de-DE" sz="1800" dirty="0" err="1">
                <a:solidFill>
                  <a:srgbClr val="FFFFFF"/>
                </a:solidFill>
              </a:rPr>
              <a:t>likely</a:t>
            </a:r>
            <a:r>
              <a:rPr lang="de-CH" altLang="de-DE" sz="1800" dirty="0">
                <a:solidFill>
                  <a:srgbClr val="FFFFFF"/>
                </a:solidFill>
              </a:rPr>
              <a:t> </a:t>
            </a:r>
            <a:r>
              <a:rPr lang="de-CH" altLang="de-DE" sz="1800" dirty="0" err="1">
                <a:solidFill>
                  <a:srgbClr val="FFFFFF"/>
                </a:solidFill>
              </a:rPr>
              <a:t>has</a:t>
            </a:r>
            <a:r>
              <a:rPr lang="de-CH" altLang="de-DE" sz="1800" dirty="0">
                <a:solidFill>
                  <a:srgbClr val="FFFFFF"/>
                </a:solidFill>
              </a:rPr>
              <a:t> </a:t>
            </a:r>
            <a:r>
              <a:rPr lang="de-CH" altLang="de-DE" sz="1800" dirty="0" err="1">
                <a:solidFill>
                  <a:srgbClr val="FFFFFF"/>
                </a:solidFill>
              </a:rPr>
              <a:t>direct</a:t>
            </a:r>
            <a:r>
              <a:rPr lang="de-CH" altLang="de-DE" sz="1800" dirty="0">
                <a:solidFill>
                  <a:srgbClr val="FFFFFF"/>
                </a:solidFill>
              </a:rPr>
              <a:t> </a:t>
            </a:r>
            <a:r>
              <a:rPr lang="de-CH" altLang="de-DE" sz="1800" dirty="0" err="1">
                <a:solidFill>
                  <a:srgbClr val="FFFFFF"/>
                </a:solidFill>
              </a:rPr>
              <a:t>antitumor</a:t>
            </a:r>
            <a:r>
              <a:rPr lang="de-CH" altLang="de-DE" sz="1800" dirty="0">
                <a:solidFill>
                  <a:srgbClr val="FFFFFF"/>
                </a:solidFill>
              </a:rPr>
              <a:t> </a:t>
            </a:r>
            <a:r>
              <a:rPr lang="de-CH" altLang="de-DE" sz="1800" dirty="0" err="1">
                <a:solidFill>
                  <a:srgbClr val="FFFFFF"/>
                </a:solidFill>
              </a:rPr>
              <a:t>activity</a:t>
            </a:r>
            <a:r>
              <a:rPr lang="de-CH" altLang="de-DE" sz="1800" dirty="0">
                <a:solidFill>
                  <a:srgbClr val="FFFFFF"/>
                </a:solidFill>
              </a:rPr>
              <a:t> </a:t>
            </a:r>
            <a:r>
              <a:rPr lang="de-CH" altLang="de-DE" sz="1800" dirty="0" err="1">
                <a:solidFill>
                  <a:srgbClr val="FFFFFF"/>
                </a:solidFill>
              </a:rPr>
              <a:t>that</a:t>
            </a:r>
            <a:r>
              <a:rPr lang="de-CH" altLang="de-DE" sz="1800" dirty="0">
                <a:solidFill>
                  <a:srgbClr val="FFFFFF"/>
                </a:solidFill>
              </a:rPr>
              <a:t> </a:t>
            </a:r>
            <a:r>
              <a:rPr lang="de-CH" altLang="de-DE" sz="1800" dirty="0" err="1">
                <a:solidFill>
                  <a:srgbClr val="FFFFFF"/>
                </a:solidFill>
              </a:rPr>
              <a:t>is</a:t>
            </a:r>
            <a:r>
              <a:rPr lang="de-CH" altLang="de-DE" sz="1800" dirty="0">
                <a:solidFill>
                  <a:srgbClr val="FFFFFF"/>
                </a:solidFill>
              </a:rPr>
              <a:t> not </a:t>
            </a:r>
            <a:r>
              <a:rPr lang="de-CH" altLang="de-DE" sz="1800" dirty="0" err="1">
                <a:solidFill>
                  <a:srgbClr val="FFFFFF"/>
                </a:solidFill>
              </a:rPr>
              <a:t>otherwise</a:t>
            </a:r>
            <a:r>
              <a:rPr lang="de-CH" altLang="de-DE" sz="1800" dirty="0">
                <a:solidFill>
                  <a:srgbClr val="FFFFFF"/>
                </a:solidFill>
              </a:rPr>
              <a:t> </a:t>
            </a:r>
            <a:r>
              <a:rPr lang="de-CH" altLang="de-DE" sz="1800" dirty="0" err="1">
                <a:solidFill>
                  <a:srgbClr val="FFFFFF"/>
                </a:solidFill>
              </a:rPr>
              <a:t>present</a:t>
            </a:r>
            <a:r>
              <a:rPr lang="de-CH" altLang="de-DE" sz="1800" dirty="0">
                <a:solidFill>
                  <a:srgbClr val="FFFFFF"/>
                </a:solidFill>
              </a:rPr>
              <a:t> </a:t>
            </a:r>
            <a:r>
              <a:rPr lang="de-CH" altLang="de-DE" sz="1800" dirty="0" err="1">
                <a:solidFill>
                  <a:srgbClr val="FFFFFF"/>
                </a:solidFill>
              </a:rPr>
              <a:t>with</a:t>
            </a:r>
            <a:r>
              <a:rPr lang="de-CH" altLang="de-DE" sz="1800" dirty="0">
                <a:solidFill>
                  <a:srgbClr val="FFFFFF"/>
                </a:solidFill>
              </a:rPr>
              <a:t> </a:t>
            </a:r>
            <a:r>
              <a:rPr lang="de-CH" altLang="de-DE" sz="1800" dirty="0" err="1">
                <a:solidFill>
                  <a:srgbClr val="FFFFFF"/>
                </a:solidFill>
              </a:rPr>
              <a:t>conventional</a:t>
            </a:r>
            <a:r>
              <a:rPr lang="de-CH" altLang="de-DE" sz="1800" dirty="0">
                <a:solidFill>
                  <a:srgbClr val="FFFFFF"/>
                </a:solidFill>
              </a:rPr>
              <a:t> LHRH </a:t>
            </a:r>
            <a:r>
              <a:rPr lang="de-CH" altLang="de-DE" sz="1800" dirty="0" err="1">
                <a:solidFill>
                  <a:srgbClr val="FFFFFF"/>
                </a:solidFill>
              </a:rPr>
              <a:t>agonist</a:t>
            </a:r>
            <a:r>
              <a:rPr lang="de-CH" altLang="de-DE" sz="1800" dirty="0">
                <a:solidFill>
                  <a:srgbClr val="FFFFFF"/>
                </a:solidFill>
              </a:rPr>
              <a:t> </a:t>
            </a:r>
            <a:r>
              <a:rPr lang="de-CH" altLang="de-DE" sz="1800" dirty="0" err="1">
                <a:solidFill>
                  <a:srgbClr val="FFFFFF"/>
                </a:solidFill>
              </a:rPr>
              <a:t>therapy</a:t>
            </a:r>
            <a:r>
              <a:rPr lang="de-CH" altLang="de-DE" sz="1800" dirty="0">
                <a:solidFill>
                  <a:srgbClr val="FFFFFF"/>
                </a:solidFill>
              </a:rPr>
              <a:t>.</a:t>
            </a:r>
          </a:p>
        </p:txBody>
      </p:sp>
    </p:spTree>
    <p:extLst>
      <p:ext uri="{BB962C8B-B14F-4D97-AF65-F5344CB8AC3E}">
        <p14:creationId xmlns:p14="http://schemas.microsoft.com/office/powerpoint/2010/main" val="8581611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ctu.mrc.ac.uk/ctunet/admin/files/MRC_CTU_Black.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019800" y="5638802"/>
            <a:ext cx="19812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NCRI_logo"/>
          <p:cNvPicPr>
            <a:picLocks noChangeAspect="1" noChangeArrowheads="1"/>
          </p:cNvPicPr>
          <p:nvPr/>
        </p:nvPicPr>
        <p:blipFill>
          <a:blip r:embed="rId4">
            <a:extLst>
              <a:ext uri="{28A0092B-C50C-407E-A947-70E740481C1C}">
                <a14:useLocalDpi xmlns:a14="http://schemas.microsoft.com/office/drawing/2010/main" val="0"/>
              </a:ext>
            </a:extLst>
          </a:blip>
          <a:srcRect l="23782" t="4143" r="24136" b="592"/>
          <a:stretch>
            <a:fillRect/>
          </a:stretch>
        </p:blipFill>
        <p:spPr bwMode="auto">
          <a:xfrm>
            <a:off x="228600" y="4498975"/>
            <a:ext cx="10477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p:cNvSpPr>
            <a:spLocks noChangeArrowheads="1"/>
          </p:cNvSpPr>
          <p:nvPr/>
        </p:nvSpPr>
        <p:spPr bwMode="auto">
          <a:xfrm>
            <a:off x="609600" y="533158"/>
            <a:ext cx="716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449263" algn="l"/>
                <a:tab pos="822325" algn="l"/>
              </a:tabLst>
              <a:defRPr>
                <a:solidFill>
                  <a:schemeClr val="tx1"/>
                </a:solidFill>
                <a:latin typeface="Arial" charset="0"/>
              </a:defRPr>
            </a:lvl1pPr>
            <a:lvl2pPr marL="742950" indent="-285750">
              <a:tabLst>
                <a:tab pos="449263" algn="l"/>
                <a:tab pos="822325" algn="l"/>
              </a:tabLst>
              <a:defRPr>
                <a:solidFill>
                  <a:schemeClr val="tx1"/>
                </a:solidFill>
                <a:latin typeface="Arial" charset="0"/>
              </a:defRPr>
            </a:lvl2pPr>
            <a:lvl3pPr marL="1143000" indent="-228600">
              <a:tabLst>
                <a:tab pos="449263" algn="l"/>
                <a:tab pos="822325" algn="l"/>
              </a:tabLst>
              <a:defRPr>
                <a:solidFill>
                  <a:schemeClr val="tx1"/>
                </a:solidFill>
                <a:latin typeface="Arial" charset="0"/>
              </a:defRPr>
            </a:lvl3pPr>
            <a:lvl4pPr marL="1600200" indent="-228600">
              <a:tabLst>
                <a:tab pos="449263" algn="l"/>
                <a:tab pos="822325" algn="l"/>
              </a:tabLst>
              <a:defRPr>
                <a:solidFill>
                  <a:schemeClr val="tx1"/>
                </a:solidFill>
                <a:latin typeface="Arial" charset="0"/>
              </a:defRPr>
            </a:lvl4pPr>
            <a:lvl5pPr marL="2057400" indent="-228600">
              <a:tabLst>
                <a:tab pos="449263" algn="l"/>
                <a:tab pos="822325" algn="l"/>
              </a:tabLst>
              <a:defRPr>
                <a:solidFill>
                  <a:schemeClr val="tx1"/>
                </a:solidFill>
                <a:latin typeface="Arial" charset="0"/>
              </a:defRPr>
            </a:lvl5pPr>
            <a:lvl6pPr marL="2514600" indent="-228600" eaLnBrk="0" fontAlgn="base" hangingPunct="0">
              <a:spcBef>
                <a:spcPct val="0"/>
              </a:spcBef>
              <a:spcAft>
                <a:spcPct val="0"/>
              </a:spcAft>
              <a:tabLst>
                <a:tab pos="449263" algn="l"/>
                <a:tab pos="822325" algn="l"/>
              </a:tabLst>
              <a:defRPr>
                <a:solidFill>
                  <a:schemeClr val="tx1"/>
                </a:solidFill>
                <a:latin typeface="Arial" charset="0"/>
              </a:defRPr>
            </a:lvl6pPr>
            <a:lvl7pPr marL="2971800" indent="-228600" eaLnBrk="0" fontAlgn="base" hangingPunct="0">
              <a:spcBef>
                <a:spcPct val="0"/>
              </a:spcBef>
              <a:spcAft>
                <a:spcPct val="0"/>
              </a:spcAft>
              <a:tabLst>
                <a:tab pos="449263" algn="l"/>
                <a:tab pos="822325" algn="l"/>
              </a:tabLst>
              <a:defRPr>
                <a:solidFill>
                  <a:schemeClr val="tx1"/>
                </a:solidFill>
                <a:latin typeface="Arial" charset="0"/>
              </a:defRPr>
            </a:lvl7pPr>
            <a:lvl8pPr marL="3429000" indent="-228600" eaLnBrk="0" fontAlgn="base" hangingPunct="0">
              <a:spcBef>
                <a:spcPct val="0"/>
              </a:spcBef>
              <a:spcAft>
                <a:spcPct val="0"/>
              </a:spcAft>
              <a:tabLst>
                <a:tab pos="449263" algn="l"/>
                <a:tab pos="822325" algn="l"/>
              </a:tabLst>
              <a:defRPr>
                <a:solidFill>
                  <a:schemeClr val="tx1"/>
                </a:solidFill>
                <a:latin typeface="Arial" charset="0"/>
              </a:defRPr>
            </a:lvl8pPr>
            <a:lvl9pPr marL="3886200" indent="-228600" eaLnBrk="0" fontAlgn="base" hangingPunct="0">
              <a:spcBef>
                <a:spcPct val="0"/>
              </a:spcBef>
              <a:spcAft>
                <a:spcPct val="0"/>
              </a:spcAft>
              <a:tabLst>
                <a:tab pos="449263" algn="l"/>
                <a:tab pos="822325" algn="l"/>
              </a:tabLst>
              <a:defRPr>
                <a:solidFill>
                  <a:schemeClr val="tx1"/>
                </a:solidFill>
                <a:latin typeface="Arial" charset="0"/>
              </a:defRPr>
            </a:lvl9pPr>
          </a:lstStyle>
          <a:p>
            <a:pPr eaLnBrk="0" fontAlgn="base" hangingPunct="0">
              <a:spcBef>
                <a:spcPct val="0"/>
              </a:spcBef>
              <a:spcAft>
                <a:spcPct val="0"/>
              </a:spcAft>
            </a:pPr>
            <a:r>
              <a:rPr lang="en-GB" altLang="de-DE" sz="3600" b="1" dirty="0">
                <a:solidFill>
                  <a:srgbClr val="FFFF00"/>
                </a:solidFill>
                <a:latin typeface="Verdana" pitchFamily="34" charset="0"/>
                <a:ea typeface="Times New Roman" pitchFamily="18" charset="0"/>
                <a:cs typeface="Tahoma" pitchFamily="34" charset="0"/>
              </a:rPr>
              <a:t>PATCH </a:t>
            </a:r>
          </a:p>
          <a:p>
            <a:pPr eaLnBrk="0" fontAlgn="base" hangingPunct="0">
              <a:spcBef>
                <a:spcPct val="0"/>
              </a:spcBef>
              <a:spcAft>
                <a:spcPct val="0"/>
              </a:spcAft>
            </a:pPr>
            <a:endParaRPr lang="de-CH" altLang="de-DE" sz="900" dirty="0">
              <a:solidFill>
                <a:srgbClr val="000000"/>
              </a:solidFill>
              <a:ea typeface="Times New Roman" pitchFamily="18" charset="0"/>
              <a:cs typeface="Tahoma" pitchFamily="34" charset="0"/>
            </a:endParaRPr>
          </a:p>
          <a:p>
            <a:pPr eaLnBrk="0" fontAlgn="base" hangingPunct="0">
              <a:spcBef>
                <a:spcPct val="0"/>
              </a:spcBef>
              <a:spcAft>
                <a:spcPct val="0"/>
              </a:spcAft>
            </a:pPr>
            <a:r>
              <a:rPr lang="en-GB" altLang="de-DE" sz="2400" b="1" dirty="0">
                <a:solidFill>
                  <a:srgbClr val="FFFFFF"/>
                </a:solidFill>
                <a:latin typeface="Verdana" pitchFamily="34" charset="0"/>
                <a:ea typeface="Times New Roman" pitchFamily="18" charset="0"/>
                <a:cs typeface="Tahoma" pitchFamily="34" charset="0"/>
              </a:rPr>
              <a:t>P</a:t>
            </a:r>
            <a:r>
              <a:rPr lang="en-GB" altLang="de-DE" sz="2400" dirty="0">
                <a:solidFill>
                  <a:srgbClr val="FFFFFF"/>
                </a:solidFill>
                <a:latin typeface="Verdana" pitchFamily="34" charset="0"/>
                <a:ea typeface="Times New Roman" pitchFamily="18" charset="0"/>
                <a:cs typeface="Tahoma" pitchFamily="34" charset="0"/>
              </a:rPr>
              <a:t>rostate </a:t>
            </a:r>
            <a:r>
              <a:rPr lang="en-GB" altLang="de-DE" sz="2400" b="1" dirty="0">
                <a:solidFill>
                  <a:srgbClr val="FFFFFF"/>
                </a:solidFill>
                <a:latin typeface="Verdana" pitchFamily="34" charset="0"/>
                <a:ea typeface="Times New Roman" pitchFamily="18" charset="0"/>
                <a:cs typeface="Tahoma" pitchFamily="34" charset="0"/>
              </a:rPr>
              <a:t>A</a:t>
            </a:r>
            <a:r>
              <a:rPr lang="en-GB" altLang="de-DE" sz="2400" dirty="0">
                <a:solidFill>
                  <a:srgbClr val="FFFFFF"/>
                </a:solidFill>
                <a:latin typeface="Verdana" pitchFamily="34" charset="0"/>
                <a:ea typeface="Times New Roman" pitchFamily="18" charset="0"/>
                <a:cs typeface="Tahoma" pitchFamily="34" charset="0"/>
              </a:rPr>
              <a:t>denocarcinoma: </a:t>
            </a:r>
            <a:r>
              <a:rPr lang="en-GB" altLang="de-DE" sz="2400" b="1" dirty="0" err="1">
                <a:solidFill>
                  <a:srgbClr val="FFFFFF"/>
                </a:solidFill>
                <a:latin typeface="Verdana" pitchFamily="34" charset="0"/>
                <a:ea typeface="Times New Roman" pitchFamily="18" charset="0"/>
                <a:cs typeface="Tahoma" pitchFamily="34" charset="0"/>
              </a:rPr>
              <a:t>T</a:t>
            </a:r>
            <a:r>
              <a:rPr lang="en-GB" altLang="de-DE" sz="2400" dirty="0" err="1">
                <a:solidFill>
                  <a:srgbClr val="FFFFFF"/>
                </a:solidFill>
                <a:latin typeface="Verdana" pitchFamily="34" charset="0"/>
                <a:ea typeface="Times New Roman" pitchFamily="18" charset="0"/>
                <a:cs typeface="Tahoma" pitchFamily="34" charset="0"/>
              </a:rPr>
              <a:t>rans</a:t>
            </a:r>
            <a:r>
              <a:rPr lang="en-GB" altLang="de-DE" sz="2400" b="1" dirty="0" err="1">
                <a:solidFill>
                  <a:srgbClr val="FFFFFF"/>
                </a:solidFill>
                <a:latin typeface="Verdana" pitchFamily="34" charset="0"/>
                <a:ea typeface="Times New Roman" pitchFamily="18" charset="0"/>
                <a:cs typeface="Tahoma" pitchFamily="34" charset="0"/>
              </a:rPr>
              <a:t>C</a:t>
            </a:r>
            <a:r>
              <a:rPr lang="en-GB" altLang="de-DE" sz="2400" dirty="0" err="1">
                <a:solidFill>
                  <a:srgbClr val="FFFFFF"/>
                </a:solidFill>
                <a:latin typeface="Verdana" pitchFamily="34" charset="0"/>
                <a:ea typeface="Times New Roman" pitchFamily="18" charset="0"/>
                <a:cs typeface="Tahoma" pitchFamily="34" charset="0"/>
              </a:rPr>
              <a:t>utaneous</a:t>
            </a:r>
            <a:r>
              <a:rPr lang="en-GB" altLang="de-DE" sz="2400" dirty="0">
                <a:solidFill>
                  <a:srgbClr val="FFFFFF"/>
                </a:solidFill>
                <a:latin typeface="Verdana" pitchFamily="34" charset="0"/>
                <a:ea typeface="Times New Roman" pitchFamily="18" charset="0"/>
                <a:cs typeface="Tahoma" pitchFamily="34" charset="0"/>
              </a:rPr>
              <a:t> </a:t>
            </a:r>
            <a:r>
              <a:rPr lang="en-GB" altLang="de-DE" sz="2400" b="1" dirty="0">
                <a:solidFill>
                  <a:srgbClr val="FFFFFF"/>
                </a:solidFill>
                <a:latin typeface="Verdana" pitchFamily="34" charset="0"/>
                <a:ea typeface="Times New Roman" pitchFamily="18" charset="0"/>
                <a:cs typeface="Tahoma" pitchFamily="34" charset="0"/>
              </a:rPr>
              <a:t>H</a:t>
            </a:r>
            <a:r>
              <a:rPr lang="en-GB" altLang="de-DE" sz="2400" dirty="0">
                <a:solidFill>
                  <a:srgbClr val="FFFFFF"/>
                </a:solidFill>
                <a:latin typeface="Verdana" pitchFamily="34" charset="0"/>
                <a:ea typeface="Times New Roman" pitchFamily="18" charset="0"/>
                <a:cs typeface="Tahoma" pitchFamily="34" charset="0"/>
              </a:rPr>
              <a:t>ormones</a:t>
            </a:r>
            <a:endParaRPr lang="de-CH" altLang="de-DE" sz="1100" dirty="0">
              <a:solidFill>
                <a:srgbClr val="FFFFFF"/>
              </a:solidFill>
              <a:ea typeface="Times New Roman" pitchFamily="18" charset="0"/>
              <a:cs typeface="Tahoma" pitchFamily="34" charset="0"/>
            </a:endParaRPr>
          </a:p>
          <a:p>
            <a:pPr eaLnBrk="0" fontAlgn="base" hangingPunct="0">
              <a:spcBef>
                <a:spcPct val="0"/>
              </a:spcBef>
              <a:spcAft>
                <a:spcPct val="0"/>
              </a:spcAft>
              <a:buFontTx/>
              <a:buChar char="•"/>
            </a:pPr>
            <a:r>
              <a:rPr lang="en-GB" altLang="de-DE" sz="2000" dirty="0">
                <a:solidFill>
                  <a:srgbClr val="FFFFFF"/>
                </a:solidFill>
                <a:latin typeface="Verdana" pitchFamily="34" charset="0"/>
                <a:ea typeface="Times New Roman" pitchFamily="18" charset="0"/>
                <a:cs typeface="Tahoma" pitchFamily="34" charset="0"/>
              </a:rPr>
              <a:t>A randomised-controlled trial of transcutaneous oestrogen patches versus LHRH analogues in prostate cancer.</a:t>
            </a:r>
            <a:endParaRPr lang="en-GB" altLang="de-DE" sz="2800" dirty="0">
              <a:solidFill>
                <a:srgbClr val="FFFFFF"/>
              </a:solidFill>
              <a:ea typeface="Times New Roman" pitchFamily="18" charset="0"/>
              <a:cs typeface="Tahoma" pitchFamily="34" charset="0"/>
            </a:endParaRPr>
          </a:p>
        </p:txBody>
      </p:sp>
      <p:grpSp>
        <p:nvGrpSpPr>
          <p:cNvPr id="22" name="Gruppieren 73"/>
          <p:cNvGrpSpPr>
            <a:grpSpLocks/>
          </p:cNvGrpSpPr>
          <p:nvPr/>
        </p:nvGrpSpPr>
        <p:grpSpPr bwMode="auto">
          <a:xfrm>
            <a:off x="1570038" y="3200400"/>
            <a:ext cx="5211762" cy="2408238"/>
            <a:chOff x="552450" y="2849562"/>
            <a:chExt cx="5211763" cy="2408238"/>
          </a:xfrm>
        </p:grpSpPr>
        <p:sp>
          <p:nvSpPr>
            <p:cNvPr id="23" name="Line 51"/>
            <p:cNvSpPr>
              <a:spLocks noChangeShapeType="1"/>
            </p:cNvSpPr>
            <p:nvPr/>
          </p:nvSpPr>
          <p:spPr bwMode="auto">
            <a:xfrm>
              <a:off x="1238250" y="3505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sp>
          <p:nvSpPr>
            <p:cNvPr id="24" name="Text Box 86"/>
            <p:cNvSpPr txBox="1">
              <a:spLocks noChangeArrowheads="1"/>
            </p:cNvSpPr>
            <p:nvPr/>
          </p:nvSpPr>
          <p:spPr bwMode="auto">
            <a:xfrm>
              <a:off x="2149475" y="2849562"/>
              <a:ext cx="1463675" cy="274638"/>
            </a:xfrm>
            <a:prstGeom prst="rect">
              <a:avLst/>
            </a:prstGeom>
            <a:solidFill>
              <a:srgbClr val="FFFFFF"/>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de-DE" sz="1100" b="1" i="0" u="none" strike="noStrike" kern="0" cap="none" spc="0" normalizeH="0" baseline="0" noProof="0">
                  <a:ln>
                    <a:noFill/>
                  </a:ln>
                  <a:solidFill>
                    <a:srgbClr val="000000"/>
                  </a:solidFill>
                  <a:effectLst/>
                  <a:uLnTx/>
                  <a:uFillTx/>
                  <a:latin typeface="Tahoma" pitchFamily="34" charset="0"/>
                  <a:ea typeface="Times New Roman" pitchFamily="18" charset="0"/>
                  <a:cs typeface="Tahoma" pitchFamily="34" charset="0"/>
                </a:rPr>
                <a:t>RANDOMISATION</a:t>
              </a:r>
              <a:endParaRPr kumimoji="0" lang="en-GB" altLang="de-DE" sz="1800" b="0" i="0" u="none" strike="noStrike" kern="0" cap="none" spc="0" normalizeH="0" baseline="0" noProof="0">
                <a:ln>
                  <a:noFill/>
                </a:ln>
                <a:solidFill>
                  <a:srgbClr val="000000"/>
                </a:solidFill>
                <a:effectLst/>
                <a:uLnTx/>
                <a:uFillTx/>
                <a:latin typeface="Arial" charset="0"/>
                <a:ea typeface="Times New Roman" pitchFamily="18" charset="0"/>
                <a:cs typeface="Tahoma" pitchFamily="34" charset="0"/>
              </a:endParaRPr>
            </a:p>
          </p:txBody>
        </p:sp>
        <p:sp>
          <p:nvSpPr>
            <p:cNvPr id="25" name="Text Box 80"/>
            <p:cNvSpPr txBox="1">
              <a:spLocks noChangeArrowheads="1"/>
            </p:cNvSpPr>
            <p:nvPr/>
          </p:nvSpPr>
          <p:spPr bwMode="auto">
            <a:xfrm>
              <a:off x="666750" y="3230563"/>
              <a:ext cx="1189038" cy="274637"/>
            </a:xfrm>
            <a:prstGeom prst="rect">
              <a:avLst/>
            </a:prstGeom>
            <a:solidFill>
              <a:srgbClr val="C0C0C0"/>
            </a:solidFill>
            <a:ln w="9525">
              <a:solidFill>
                <a:srgbClr val="000000"/>
              </a:solidFill>
              <a:miter lim="800000"/>
              <a:headEnd/>
              <a:tailEnd/>
            </a:ln>
            <a:extLst/>
          </p:spPr>
          <p:txBody>
            <a:bodyPr/>
            <a:lstStyle>
              <a:lvl1pPr>
                <a:tabLst>
                  <a:tab pos="457200" algn="l"/>
                </a:tabLst>
                <a:defRPr>
                  <a:solidFill>
                    <a:schemeClr val="tx1"/>
                  </a:solidFill>
                  <a:latin typeface="Arial" charset="0"/>
                </a:defRPr>
              </a:lvl1pPr>
              <a:lvl2pPr marL="742950" indent="-285750">
                <a:tabLst>
                  <a:tab pos="457200" algn="l"/>
                </a:tabLst>
                <a:defRPr>
                  <a:solidFill>
                    <a:schemeClr val="tx1"/>
                  </a:solidFill>
                  <a:latin typeface="Arial" charset="0"/>
                </a:defRPr>
              </a:lvl2pPr>
              <a:lvl3pPr marL="1143000" indent="-228600">
                <a:tabLst>
                  <a:tab pos="457200" algn="l"/>
                </a:tabLst>
                <a:defRPr>
                  <a:solidFill>
                    <a:schemeClr val="tx1"/>
                  </a:solidFill>
                  <a:latin typeface="Arial" charset="0"/>
                </a:defRPr>
              </a:lvl3pPr>
              <a:lvl4pPr marL="1600200" indent="-228600">
                <a:tabLst>
                  <a:tab pos="457200" algn="l"/>
                </a:tabLst>
                <a:defRPr>
                  <a:solidFill>
                    <a:schemeClr val="tx1"/>
                  </a:solidFill>
                  <a:latin typeface="Arial" charset="0"/>
                </a:defRPr>
              </a:lvl4pPr>
              <a:lvl5pPr marL="2057400" indent="-228600">
                <a:tabLst>
                  <a:tab pos="457200" algn="l"/>
                </a:tabLst>
                <a:defRPr>
                  <a:solidFill>
                    <a:schemeClr val="tx1"/>
                  </a:solidFill>
                  <a:latin typeface="Arial" charset="0"/>
                </a:defRPr>
              </a:lvl5pPr>
              <a:lvl6pPr marL="2514600" indent="-228600" eaLnBrk="0" fontAlgn="base" hangingPunct="0">
                <a:spcBef>
                  <a:spcPct val="0"/>
                </a:spcBef>
                <a:spcAft>
                  <a:spcPct val="0"/>
                </a:spcAft>
                <a:tabLst>
                  <a:tab pos="457200" algn="l"/>
                </a:tabLst>
                <a:defRPr>
                  <a:solidFill>
                    <a:schemeClr val="tx1"/>
                  </a:solidFill>
                  <a:latin typeface="Arial" charset="0"/>
                </a:defRPr>
              </a:lvl6pPr>
              <a:lvl7pPr marL="2971800" indent="-228600" eaLnBrk="0" fontAlgn="base" hangingPunct="0">
                <a:spcBef>
                  <a:spcPct val="0"/>
                </a:spcBef>
                <a:spcAft>
                  <a:spcPct val="0"/>
                </a:spcAft>
                <a:tabLst>
                  <a:tab pos="457200" algn="l"/>
                </a:tabLst>
                <a:defRPr>
                  <a:solidFill>
                    <a:schemeClr val="tx1"/>
                  </a:solidFill>
                  <a:latin typeface="Arial" charset="0"/>
                </a:defRPr>
              </a:lvl7pPr>
              <a:lvl8pPr marL="3429000" indent="-228600" eaLnBrk="0" fontAlgn="base" hangingPunct="0">
                <a:spcBef>
                  <a:spcPct val="0"/>
                </a:spcBef>
                <a:spcAft>
                  <a:spcPct val="0"/>
                </a:spcAft>
                <a:tabLst>
                  <a:tab pos="457200" algn="l"/>
                </a:tabLst>
                <a:defRPr>
                  <a:solidFill>
                    <a:schemeClr val="tx1"/>
                  </a:solidFill>
                  <a:latin typeface="Arial" charset="0"/>
                </a:defRPr>
              </a:lvl8pPr>
              <a:lvl9pPr marL="3886200" indent="-228600" eaLnBrk="0" fontAlgn="base" hangingPunct="0">
                <a:spcBef>
                  <a:spcPct val="0"/>
                </a:spcBef>
                <a:spcAft>
                  <a:spcPct val="0"/>
                </a:spcAft>
                <a:tabLst>
                  <a:tab pos="457200" algn="l"/>
                </a:tabLs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tab pos="457200" algn="l"/>
                </a:tabLst>
                <a:defRPr/>
              </a:pPr>
              <a:r>
                <a:rPr kumimoji="0" lang="en-GB" altLang="de-DE" sz="1100" b="1" i="0" u="none" strike="noStrike" kern="0" cap="none" spc="0" normalizeH="0" baseline="0" noProof="0">
                  <a:ln>
                    <a:noFill/>
                  </a:ln>
                  <a:solidFill>
                    <a:srgbClr val="000000"/>
                  </a:solidFill>
                  <a:effectLst/>
                  <a:uLnTx/>
                  <a:uFillTx/>
                  <a:latin typeface="Verdana" pitchFamily="34" charset="0"/>
                  <a:ea typeface="Times New Roman" pitchFamily="18" charset="0"/>
                  <a:cs typeface="Tahoma" pitchFamily="34" charset="0"/>
                </a:rPr>
                <a:t>Control Arm</a:t>
              </a:r>
              <a:endParaRPr kumimoji="0" lang="en-US" altLang="de-DE" sz="900" b="0" i="0" u="none" strike="noStrike" kern="0" cap="none" spc="0" normalizeH="0" baseline="0" noProof="0">
                <a:ln>
                  <a:noFill/>
                </a:ln>
                <a:solidFill>
                  <a:srgbClr val="000000"/>
                </a:solidFill>
                <a:effectLst/>
                <a:uLnTx/>
                <a:uFillTx/>
                <a:latin typeface="Arial" charset="0"/>
                <a:ea typeface="Times New Roman" pitchFamily="18" charset="0"/>
                <a:cs typeface="Tahoma" pitchFamily="34" charset="0"/>
              </a:endParaRPr>
            </a:p>
            <a:p>
              <a:pPr marL="0" marR="0" lvl="0" indent="0" defTabSz="914400" eaLnBrk="0" fontAlgn="base" latinLnBrk="0" hangingPunct="0">
                <a:lnSpc>
                  <a:spcPct val="100000"/>
                </a:lnSpc>
                <a:spcBef>
                  <a:spcPct val="0"/>
                </a:spcBef>
                <a:spcAft>
                  <a:spcPct val="0"/>
                </a:spcAft>
                <a:buClrTx/>
                <a:buSzTx/>
                <a:buFontTx/>
                <a:buNone/>
                <a:tabLst>
                  <a:tab pos="457200" algn="l"/>
                </a:tabLst>
                <a:defRPr/>
              </a:pPr>
              <a:endParaRPr kumimoji="0" lang="en-US" altLang="de-DE" sz="1800" b="0" i="0" u="none" strike="noStrike" kern="0" cap="none" spc="0" normalizeH="0" baseline="0" noProof="0">
                <a:ln>
                  <a:noFill/>
                </a:ln>
                <a:solidFill>
                  <a:srgbClr val="000000"/>
                </a:solidFill>
                <a:effectLst/>
                <a:uLnTx/>
                <a:uFillTx/>
                <a:latin typeface="Arial" charset="0"/>
                <a:ea typeface="Times New Roman" pitchFamily="18" charset="0"/>
                <a:cs typeface="Tahoma" pitchFamily="34" charset="0"/>
              </a:endParaRPr>
            </a:p>
          </p:txBody>
        </p:sp>
        <p:sp>
          <p:nvSpPr>
            <p:cNvPr id="26" name="Text Box 81"/>
            <p:cNvSpPr txBox="1">
              <a:spLocks noChangeArrowheads="1"/>
            </p:cNvSpPr>
            <p:nvPr/>
          </p:nvSpPr>
          <p:spPr bwMode="auto">
            <a:xfrm>
              <a:off x="3638550" y="3230563"/>
              <a:ext cx="1828800" cy="274637"/>
            </a:xfrm>
            <a:prstGeom prst="rect">
              <a:avLst/>
            </a:prstGeom>
            <a:solidFill>
              <a:srgbClr val="C0C0C0"/>
            </a:solidFill>
            <a:ln w="9525">
              <a:solidFill>
                <a:srgbClr val="000000"/>
              </a:solidFill>
              <a:miter lim="800000"/>
              <a:headEnd/>
              <a:tailEnd/>
            </a:ln>
            <a:extLst/>
          </p:spPr>
          <p:txBody>
            <a:bodyPr/>
            <a:lstStyle>
              <a:lvl1pPr>
                <a:tabLst>
                  <a:tab pos="457200" algn="l"/>
                </a:tabLst>
                <a:defRPr>
                  <a:solidFill>
                    <a:schemeClr val="tx1"/>
                  </a:solidFill>
                  <a:latin typeface="Arial" charset="0"/>
                </a:defRPr>
              </a:lvl1pPr>
              <a:lvl2pPr marL="742950" indent="-285750">
                <a:tabLst>
                  <a:tab pos="457200" algn="l"/>
                </a:tabLst>
                <a:defRPr>
                  <a:solidFill>
                    <a:schemeClr val="tx1"/>
                  </a:solidFill>
                  <a:latin typeface="Arial" charset="0"/>
                </a:defRPr>
              </a:lvl2pPr>
              <a:lvl3pPr marL="1143000" indent="-228600">
                <a:tabLst>
                  <a:tab pos="457200" algn="l"/>
                </a:tabLst>
                <a:defRPr>
                  <a:solidFill>
                    <a:schemeClr val="tx1"/>
                  </a:solidFill>
                  <a:latin typeface="Arial" charset="0"/>
                </a:defRPr>
              </a:lvl3pPr>
              <a:lvl4pPr marL="1600200" indent="-228600">
                <a:tabLst>
                  <a:tab pos="457200" algn="l"/>
                </a:tabLst>
                <a:defRPr>
                  <a:solidFill>
                    <a:schemeClr val="tx1"/>
                  </a:solidFill>
                  <a:latin typeface="Arial" charset="0"/>
                </a:defRPr>
              </a:lvl4pPr>
              <a:lvl5pPr marL="2057400" indent="-228600">
                <a:tabLst>
                  <a:tab pos="457200" algn="l"/>
                </a:tabLst>
                <a:defRPr>
                  <a:solidFill>
                    <a:schemeClr val="tx1"/>
                  </a:solidFill>
                  <a:latin typeface="Arial" charset="0"/>
                </a:defRPr>
              </a:lvl5pPr>
              <a:lvl6pPr marL="2514600" indent="-228600" eaLnBrk="0" fontAlgn="base" hangingPunct="0">
                <a:spcBef>
                  <a:spcPct val="0"/>
                </a:spcBef>
                <a:spcAft>
                  <a:spcPct val="0"/>
                </a:spcAft>
                <a:tabLst>
                  <a:tab pos="457200" algn="l"/>
                </a:tabLst>
                <a:defRPr>
                  <a:solidFill>
                    <a:schemeClr val="tx1"/>
                  </a:solidFill>
                  <a:latin typeface="Arial" charset="0"/>
                </a:defRPr>
              </a:lvl6pPr>
              <a:lvl7pPr marL="2971800" indent="-228600" eaLnBrk="0" fontAlgn="base" hangingPunct="0">
                <a:spcBef>
                  <a:spcPct val="0"/>
                </a:spcBef>
                <a:spcAft>
                  <a:spcPct val="0"/>
                </a:spcAft>
                <a:tabLst>
                  <a:tab pos="457200" algn="l"/>
                </a:tabLst>
                <a:defRPr>
                  <a:solidFill>
                    <a:schemeClr val="tx1"/>
                  </a:solidFill>
                  <a:latin typeface="Arial" charset="0"/>
                </a:defRPr>
              </a:lvl7pPr>
              <a:lvl8pPr marL="3429000" indent="-228600" eaLnBrk="0" fontAlgn="base" hangingPunct="0">
                <a:spcBef>
                  <a:spcPct val="0"/>
                </a:spcBef>
                <a:spcAft>
                  <a:spcPct val="0"/>
                </a:spcAft>
                <a:tabLst>
                  <a:tab pos="457200" algn="l"/>
                </a:tabLst>
                <a:defRPr>
                  <a:solidFill>
                    <a:schemeClr val="tx1"/>
                  </a:solidFill>
                  <a:latin typeface="Arial" charset="0"/>
                </a:defRPr>
              </a:lvl8pPr>
              <a:lvl9pPr marL="3886200" indent="-228600" eaLnBrk="0" fontAlgn="base" hangingPunct="0">
                <a:spcBef>
                  <a:spcPct val="0"/>
                </a:spcBef>
                <a:spcAft>
                  <a:spcPct val="0"/>
                </a:spcAft>
                <a:tabLst>
                  <a:tab pos="457200" algn="l"/>
                </a:tabLs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tab pos="457200" algn="l"/>
                </a:tabLst>
                <a:defRPr/>
              </a:pPr>
              <a:r>
                <a:rPr kumimoji="0" lang="en-GB" altLang="de-DE" sz="1100" b="1" i="0" u="none" strike="noStrike" kern="0" cap="none" spc="0" normalizeH="0" baseline="0" noProof="0">
                  <a:ln>
                    <a:noFill/>
                  </a:ln>
                  <a:solidFill>
                    <a:srgbClr val="000000"/>
                  </a:solidFill>
                  <a:effectLst/>
                  <a:uLnTx/>
                  <a:uFillTx/>
                  <a:latin typeface="Verdana" pitchFamily="34" charset="0"/>
                  <a:ea typeface="Times New Roman" pitchFamily="18" charset="0"/>
                  <a:cs typeface="Tahoma" pitchFamily="34" charset="0"/>
                </a:rPr>
                <a:t>Investigational Arm</a:t>
              </a:r>
              <a:endParaRPr kumimoji="0" lang="en-US" altLang="de-DE" sz="900" b="0" i="0" u="none" strike="noStrike" kern="0" cap="none" spc="0" normalizeH="0" baseline="0" noProof="0">
                <a:ln>
                  <a:noFill/>
                </a:ln>
                <a:solidFill>
                  <a:srgbClr val="000000"/>
                </a:solidFill>
                <a:effectLst/>
                <a:uLnTx/>
                <a:uFillTx/>
                <a:latin typeface="Arial" charset="0"/>
                <a:ea typeface="Times New Roman" pitchFamily="18" charset="0"/>
                <a:cs typeface="Tahoma" pitchFamily="34" charset="0"/>
              </a:endParaRPr>
            </a:p>
            <a:p>
              <a:pPr marL="0" marR="0" lvl="0" indent="0" defTabSz="914400" eaLnBrk="0" fontAlgn="base" latinLnBrk="0" hangingPunct="0">
                <a:lnSpc>
                  <a:spcPct val="100000"/>
                </a:lnSpc>
                <a:spcBef>
                  <a:spcPct val="0"/>
                </a:spcBef>
                <a:spcAft>
                  <a:spcPct val="0"/>
                </a:spcAft>
                <a:buClrTx/>
                <a:buSzTx/>
                <a:buFontTx/>
                <a:buNone/>
                <a:tabLst>
                  <a:tab pos="457200" algn="l"/>
                </a:tabLst>
                <a:defRPr/>
              </a:pPr>
              <a:endParaRPr kumimoji="0" lang="en-US" altLang="de-DE" sz="1800" b="0" i="0" u="none" strike="noStrike" kern="0" cap="none" spc="0" normalizeH="0" baseline="0" noProof="0">
                <a:ln>
                  <a:noFill/>
                </a:ln>
                <a:solidFill>
                  <a:srgbClr val="000000"/>
                </a:solidFill>
                <a:effectLst/>
                <a:uLnTx/>
                <a:uFillTx/>
                <a:latin typeface="Arial" charset="0"/>
                <a:ea typeface="Times New Roman" pitchFamily="18" charset="0"/>
                <a:cs typeface="Tahoma" pitchFamily="34" charset="0"/>
              </a:endParaRPr>
            </a:p>
          </p:txBody>
        </p:sp>
        <p:sp>
          <p:nvSpPr>
            <p:cNvPr id="27" name="Text Box 75"/>
            <p:cNvSpPr txBox="1">
              <a:spLocks noChangeArrowheads="1"/>
            </p:cNvSpPr>
            <p:nvPr/>
          </p:nvSpPr>
          <p:spPr bwMode="auto">
            <a:xfrm>
              <a:off x="552450" y="3771900"/>
              <a:ext cx="1646238" cy="571500"/>
            </a:xfrm>
            <a:prstGeom prst="rect">
              <a:avLst/>
            </a:prstGeom>
            <a:solidFill>
              <a:srgbClr val="FFFFFF"/>
            </a:solidFill>
            <a:ln w="9525">
              <a:solidFill>
                <a:schemeClr val="tx1"/>
              </a:solidFill>
              <a:miter lim="800000"/>
              <a:headEnd/>
              <a:tailEnd/>
            </a:ln>
          </p:spPr>
          <p:txBody>
            <a:bodyPr/>
            <a:lstStyle>
              <a:lvl1pPr>
                <a:tabLst>
                  <a:tab pos="127000" algn="l"/>
                  <a:tab pos="180975" algn="l"/>
                  <a:tab pos="449263" algn="l"/>
                  <a:tab pos="539750" algn="l"/>
                  <a:tab pos="1260475" algn="l"/>
                  <a:tab pos="1711325" algn="l"/>
                  <a:tab pos="1981200" algn="l"/>
                  <a:tab pos="5221288" algn="l"/>
                </a:tabLst>
                <a:defRPr>
                  <a:solidFill>
                    <a:schemeClr val="tx1"/>
                  </a:solidFill>
                  <a:latin typeface="Arial" charset="0"/>
                </a:defRPr>
              </a:lvl1pPr>
              <a:lvl2pPr marL="742950" indent="-28575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2pPr>
              <a:lvl3pPr marL="11430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3pPr>
              <a:lvl4pPr marL="16002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4pPr>
              <a:lvl5pPr marL="20574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5pPr>
              <a:lvl6pPr marL="25146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6pPr>
              <a:lvl7pPr marL="29718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7pPr>
              <a:lvl8pPr marL="34290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8pPr>
              <a:lvl9pPr marL="38862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tab pos="127000" algn="l"/>
                  <a:tab pos="180975" algn="l"/>
                  <a:tab pos="449263" algn="l"/>
                  <a:tab pos="539750" algn="l"/>
                  <a:tab pos="1260475" algn="l"/>
                  <a:tab pos="1711325" algn="l"/>
                  <a:tab pos="1981200" algn="l"/>
                  <a:tab pos="5221288" algn="l"/>
                </a:tabLst>
                <a:defRPr/>
              </a:pPr>
              <a:r>
                <a:rPr kumimoji="0" lang="en-GB" altLang="de-DE" sz="1000" b="0" i="0" u="none" strike="noStrike" kern="0" cap="none" spc="0" normalizeH="0" baseline="0" noProof="0">
                  <a:ln>
                    <a:noFill/>
                  </a:ln>
                  <a:solidFill>
                    <a:srgbClr val="000000"/>
                  </a:solidFill>
                  <a:effectLst/>
                  <a:uLnTx/>
                  <a:uFillTx/>
                  <a:latin typeface="Verdana" pitchFamily="34" charset="0"/>
                  <a:cs typeface="Times New Roman" pitchFamily="18" charset="0"/>
                </a:rPr>
                <a:t>LHRH analogues given as per local practice indefinitely</a:t>
              </a:r>
              <a:endParaRPr kumimoji="0" lang="en-GB" altLang="de-DE" sz="1800" b="0" i="0" u="none" strike="noStrike" kern="0" cap="none" spc="0" normalizeH="0" baseline="0" noProof="0">
                <a:ln>
                  <a:noFill/>
                </a:ln>
                <a:solidFill>
                  <a:srgbClr val="000000"/>
                </a:solidFill>
                <a:effectLst/>
                <a:uLnTx/>
                <a:uFillTx/>
                <a:latin typeface="Arial" charset="0"/>
              </a:endParaRPr>
            </a:p>
          </p:txBody>
        </p:sp>
        <p:sp>
          <p:nvSpPr>
            <p:cNvPr id="28" name="Text Box 79"/>
            <p:cNvSpPr txBox="1">
              <a:spLocks noChangeArrowheads="1"/>
            </p:cNvSpPr>
            <p:nvPr/>
          </p:nvSpPr>
          <p:spPr bwMode="auto">
            <a:xfrm>
              <a:off x="3246437" y="3771900"/>
              <a:ext cx="2468563" cy="571500"/>
            </a:xfrm>
            <a:prstGeom prst="rect">
              <a:avLst/>
            </a:prstGeom>
            <a:solidFill>
              <a:srgbClr val="FFFFFF"/>
            </a:solidFill>
            <a:ln w="9525">
              <a:solidFill>
                <a:schemeClr val="tx1"/>
              </a:solidFill>
              <a:miter lim="800000"/>
              <a:headEnd/>
              <a:tailEnd/>
            </a:ln>
          </p:spPr>
          <p:txBody>
            <a:bodyPr/>
            <a:lstStyle>
              <a:lvl1pPr>
                <a:tabLst>
                  <a:tab pos="127000" algn="l"/>
                  <a:tab pos="180975" algn="l"/>
                  <a:tab pos="449263" algn="l"/>
                  <a:tab pos="539750" algn="l"/>
                  <a:tab pos="1260475" algn="l"/>
                  <a:tab pos="1711325" algn="l"/>
                  <a:tab pos="1981200" algn="l"/>
                  <a:tab pos="5221288" algn="l"/>
                </a:tabLst>
                <a:defRPr>
                  <a:solidFill>
                    <a:schemeClr val="tx1"/>
                  </a:solidFill>
                  <a:latin typeface="Arial" charset="0"/>
                </a:defRPr>
              </a:lvl1pPr>
              <a:lvl2pPr marL="742950" indent="-28575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2pPr>
              <a:lvl3pPr marL="11430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3pPr>
              <a:lvl4pPr marL="16002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4pPr>
              <a:lvl5pPr marL="20574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5pPr>
              <a:lvl6pPr marL="25146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6pPr>
              <a:lvl7pPr marL="29718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7pPr>
              <a:lvl8pPr marL="34290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8pPr>
              <a:lvl9pPr marL="38862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tab pos="127000" algn="l"/>
                  <a:tab pos="180975" algn="l"/>
                  <a:tab pos="449263" algn="l"/>
                  <a:tab pos="539750" algn="l"/>
                  <a:tab pos="1260475" algn="l"/>
                  <a:tab pos="1711325" algn="l"/>
                  <a:tab pos="1981200" algn="l"/>
                  <a:tab pos="5221288" algn="l"/>
                </a:tabLst>
                <a:defRPr/>
              </a:pPr>
              <a:r>
                <a:rPr kumimoji="0" lang="en-GB" altLang="de-DE" sz="1000" b="0" i="0" u="none" strike="noStrike" kern="0" cap="none" spc="0" normalizeH="0" baseline="0" noProof="0">
                  <a:ln>
                    <a:noFill/>
                  </a:ln>
                  <a:solidFill>
                    <a:srgbClr val="000000"/>
                  </a:solidFill>
                  <a:effectLst/>
                  <a:uLnTx/>
                  <a:uFillTx/>
                  <a:latin typeface="Verdana" pitchFamily="34" charset="0"/>
                  <a:cs typeface="Times New Roman" pitchFamily="18" charset="0"/>
                </a:rPr>
                <a:t>Transcutaneous Oestrogen Patches Induction Regimen </a:t>
              </a:r>
              <a:r>
                <a:rPr kumimoji="0" lang="en-GB" altLang="de-DE" sz="1000" b="0" i="0" u="none" strike="noStrike" kern="0" cap="none" spc="0" normalizeH="0" baseline="0" noProof="0">
                  <a:ln>
                    <a:noFill/>
                  </a:ln>
                  <a:solidFill>
                    <a:srgbClr val="000000"/>
                  </a:solidFill>
                  <a:effectLst/>
                  <a:uLnTx/>
                  <a:uFillTx/>
                  <a:latin typeface="Arial" charset="0"/>
                  <a:cs typeface="Times New Roman" pitchFamily="18" charset="0"/>
                </a:rPr>
                <a:t>–</a:t>
              </a:r>
              <a:r>
                <a:rPr kumimoji="0" lang="en-GB" altLang="de-DE" sz="1000" b="0" i="0" u="none" strike="noStrike" kern="0" cap="none" spc="0" normalizeH="0" baseline="0" noProof="0">
                  <a:ln>
                    <a:noFill/>
                  </a:ln>
                  <a:solidFill>
                    <a:srgbClr val="000000"/>
                  </a:solidFill>
                  <a:effectLst/>
                  <a:uLnTx/>
                  <a:uFillTx/>
                  <a:latin typeface="Verdana" pitchFamily="34" charset="0"/>
                  <a:cs typeface="Times New Roman" pitchFamily="18" charset="0"/>
                </a:rPr>
                <a:t> 3 patches changed twice weekly for 4 weeks</a:t>
              </a:r>
              <a:endParaRPr kumimoji="0" lang="en-GB" altLang="de-DE" sz="1800" b="0" i="0" u="none" strike="noStrike" kern="0" cap="none" spc="0" normalizeH="0" baseline="0" noProof="0">
                <a:ln>
                  <a:noFill/>
                </a:ln>
                <a:solidFill>
                  <a:srgbClr val="000000"/>
                </a:solidFill>
                <a:effectLst/>
                <a:uLnTx/>
                <a:uFillTx/>
                <a:latin typeface="Arial" charset="0"/>
              </a:endParaRPr>
            </a:p>
          </p:txBody>
        </p:sp>
        <p:sp>
          <p:nvSpPr>
            <p:cNvPr id="29" name="Line 78"/>
            <p:cNvSpPr>
              <a:spLocks noChangeShapeType="1"/>
            </p:cNvSpPr>
            <p:nvPr/>
          </p:nvSpPr>
          <p:spPr bwMode="auto">
            <a:xfrm>
              <a:off x="4438650" y="29718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sp>
          <p:nvSpPr>
            <p:cNvPr id="30" name="Text Box 77"/>
            <p:cNvSpPr txBox="1">
              <a:spLocks noChangeArrowheads="1"/>
            </p:cNvSpPr>
            <p:nvPr/>
          </p:nvSpPr>
          <p:spPr bwMode="auto">
            <a:xfrm>
              <a:off x="3295650" y="4813300"/>
              <a:ext cx="2468563" cy="444500"/>
            </a:xfrm>
            <a:prstGeom prst="rect">
              <a:avLst/>
            </a:prstGeom>
            <a:solidFill>
              <a:srgbClr val="FFFFFF"/>
            </a:solidFill>
            <a:ln w="9525">
              <a:solidFill>
                <a:schemeClr val="tx1"/>
              </a:solidFill>
              <a:miter lim="800000"/>
              <a:headEnd/>
              <a:tailEnd/>
            </a:ln>
          </p:spPr>
          <p:txBody>
            <a:bodyPr/>
            <a:lstStyle>
              <a:lvl1pPr>
                <a:tabLst>
                  <a:tab pos="127000" algn="l"/>
                  <a:tab pos="180975" algn="l"/>
                  <a:tab pos="449263" algn="l"/>
                  <a:tab pos="539750" algn="l"/>
                  <a:tab pos="1260475" algn="l"/>
                  <a:tab pos="1711325" algn="l"/>
                  <a:tab pos="1981200" algn="l"/>
                  <a:tab pos="5221288" algn="l"/>
                </a:tabLst>
                <a:defRPr>
                  <a:solidFill>
                    <a:schemeClr val="tx1"/>
                  </a:solidFill>
                  <a:latin typeface="Arial" charset="0"/>
                </a:defRPr>
              </a:lvl1pPr>
              <a:lvl2pPr marL="742950" indent="-28575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2pPr>
              <a:lvl3pPr marL="11430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3pPr>
              <a:lvl4pPr marL="16002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4pPr>
              <a:lvl5pPr marL="2057400" indent="-228600">
                <a:tabLst>
                  <a:tab pos="127000" algn="l"/>
                  <a:tab pos="180975" algn="l"/>
                  <a:tab pos="449263" algn="l"/>
                  <a:tab pos="539750" algn="l"/>
                  <a:tab pos="1260475" algn="l"/>
                  <a:tab pos="1711325" algn="l"/>
                  <a:tab pos="1981200" algn="l"/>
                  <a:tab pos="5221288" algn="l"/>
                </a:tabLst>
                <a:defRPr>
                  <a:solidFill>
                    <a:schemeClr val="tx1"/>
                  </a:solidFill>
                  <a:latin typeface="Arial" charset="0"/>
                </a:defRPr>
              </a:lvl5pPr>
              <a:lvl6pPr marL="25146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6pPr>
              <a:lvl7pPr marL="29718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7pPr>
              <a:lvl8pPr marL="34290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8pPr>
              <a:lvl9pPr marL="3886200" indent="-228600" eaLnBrk="0" fontAlgn="base" hangingPunct="0">
                <a:spcBef>
                  <a:spcPct val="0"/>
                </a:spcBef>
                <a:spcAft>
                  <a:spcPct val="0"/>
                </a:spcAft>
                <a:tabLst>
                  <a:tab pos="127000" algn="l"/>
                  <a:tab pos="180975" algn="l"/>
                  <a:tab pos="449263" algn="l"/>
                  <a:tab pos="539750" algn="l"/>
                  <a:tab pos="1260475" algn="l"/>
                  <a:tab pos="1711325" algn="l"/>
                  <a:tab pos="1981200" algn="l"/>
                  <a:tab pos="5221288" algn="l"/>
                </a:tabLst>
                <a:defRPr>
                  <a:solidFill>
                    <a:schemeClr val="tx1"/>
                  </a:solidFill>
                  <a:latin typeface="Arial" charset="0"/>
                </a:defRPr>
              </a:lvl9pPr>
            </a:lstStyle>
            <a:p>
              <a:pPr marL="0" marR="0" lvl="0" indent="0" defTabSz="914400" eaLnBrk="0" fontAlgn="base" latinLnBrk="0" hangingPunct="0">
                <a:lnSpc>
                  <a:spcPct val="100000"/>
                </a:lnSpc>
                <a:spcBef>
                  <a:spcPct val="0"/>
                </a:spcBef>
                <a:spcAft>
                  <a:spcPct val="0"/>
                </a:spcAft>
                <a:buClrTx/>
                <a:buSzTx/>
                <a:buFontTx/>
                <a:buNone/>
                <a:tabLst>
                  <a:tab pos="127000" algn="l"/>
                  <a:tab pos="180975" algn="l"/>
                  <a:tab pos="449263" algn="l"/>
                  <a:tab pos="539750" algn="l"/>
                  <a:tab pos="1260475" algn="l"/>
                  <a:tab pos="1711325" algn="l"/>
                  <a:tab pos="1981200" algn="l"/>
                  <a:tab pos="5221288" algn="l"/>
                </a:tabLst>
                <a:defRPr/>
              </a:pPr>
              <a:r>
                <a:rPr kumimoji="0" lang="en-GB" altLang="de-DE" sz="1000" b="0" i="0" u="none" strike="noStrike" kern="0" cap="none" spc="0" normalizeH="0" baseline="0" noProof="0">
                  <a:ln>
                    <a:noFill/>
                  </a:ln>
                  <a:solidFill>
                    <a:srgbClr val="000000"/>
                  </a:solidFill>
                  <a:effectLst/>
                  <a:uLnTx/>
                  <a:uFillTx/>
                  <a:latin typeface="Verdana" pitchFamily="34" charset="0"/>
                  <a:cs typeface="Times New Roman" pitchFamily="18" charset="0"/>
                </a:rPr>
                <a:t>Maintenance regimen </a:t>
              </a:r>
              <a:r>
                <a:rPr kumimoji="0" lang="en-GB" altLang="de-DE" sz="1000" b="0" i="0" u="none" strike="noStrike" kern="0" cap="none" spc="0" normalizeH="0" baseline="0" noProof="0">
                  <a:ln>
                    <a:noFill/>
                  </a:ln>
                  <a:solidFill>
                    <a:srgbClr val="000000"/>
                  </a:solidFill>
                  <a:effectLst/>
                  <a:uLnTx/>
                  <a:uFillTx/>
                  <a:latin typeface="Arial" charset="0"/>
                  <a:cs typeface="Times New Roman" pitchFamily="18" charset="0"/>
                </a:rPr>
                <a:t>–</a:t>
              </a:r>
              <a:r>
                <a:rPr kumimoji="0" lang="en-GB" altLang="de-DE" sz="1000" b="0" i="0" u="none" strike="noStrike" kern="0" cap="none" spc="0" normalizeH="0" baseline="0" noProof="0">
                  <a:ln>
                    <a:noFill/>
                  </a:ln>
                  <a:solidFill>
                    <a:srgbClr val="000000"/>
                  </a:solidFill>
                  <a:effectLst/>
                  <a:uLnTx/>
                  <a:uFillTx/>
                  <a:latin typeface="Verdana" pitchFamily="34" charset="0"/>
                  <a:cs typeface="Times New Roman" pitchFamily="18" charset="0"/>
                </a:rPr>
                <a:t> 2 patches changed twice weekly indefinitely</a:t>
              </a:r>
              <a:endParaRPr kumimoji="0" lang="en-GB" altLang="de-DE" sz="1800" b="0" i="0" u="none" strike="noStrike" kern="0" cap="none" spc="0" normalizeH="0" baseline="0" noProof="0">
                <a:ln>
                  <a:noFill/>
                </a:ln>
                <a:solidFill>
                  <a:srgbClr val="000000"/>
                </a:solidFill>
                <a:effectLst/>
                <a:uLnTx/>
                <a:uFillTx/>
                <a:latin typeface="Arial" charset="0"/>
              </a:endParaRPr>
            </a:p>
          </p:txBody>
        </p:sp>
        <p:sp>
          <p:nvSpPr>
            <p:cNvPr id="31" name="Line 76"/>
            <p:cNvSpPr>
              <a:spLocks noChangeShapeType="1"/>
            </p:cNvSpPr>
            <p:nvPr/>
          </p:nvSpPr>
          <p:spPr bwMode="auto">
            <a:xfrm>
              <a:off x="4438650" y="4381500"/>
              <a:ext cx="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sp>
          <p:nvSpPr>
            <p:cNvPr id="32" name="Line 74"/>
            <p:cNvSpPr>
              <a:spLocks noChangeShapeType="1"/>
            </p:cNvSpPr>
            <p:nvPr/>
          </p:nvSpPr>
          <p:spPr bwMode="auto">
            <a:xfrm>
              <a:off x="1238250" y="29718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sp>
          <p:nvSpPr>
            <p:cNvPr id="33" name="Line 84"/>
            <p:cNvSpPr>
              <a:spLocks noChangeShapeType="1"/>
            </p:cNvSpPr>
            <p:nvPr/>
          </p:nvSpPr>
          <p:spPr bwMode="auto">
            <a:xfrm>
              <a:off x="1238250" y="29718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sp>
          <p:nvSpPr>
            <p:cNvPr id="34" name="Line 83"/>
            <p:cNvSpPr>
              <a:spLocks noChangeShapeType="1"/>
            </p:cNvSpPr>
            <p:nvPr/>
          </p:nvSpPr>
          <p:spPr bwMode="auto">
            <a:xfrm>
              <a:off x="4438650" y="35052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sp>
          <p:nvSpPr>
            <p:cNvPr id="35" name="Line 82"/>
            <p:cNvSpPr>
              <a:spLocks noChangeShapeType="1"/>
            </p:cNvSpPr>
            <p:nvPr/>
          </p:nvSpPr>
          <p:spPr bwMode="auto">
            <a:xfrm flipH="1">
              <a:off x="3638550" y="2971800"/>
              <a:ext cx="800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CH" sz="1800" b="0" i="0" u="none" strike="noStrike" kern="0" cap="none" spc="0" normalizeH="0" baseline="0" noProof="0" smtClean="0">
                <a:ln>
                  <a:noFill/>
                </a:ln>
                <a:solidFill>
                  <a:srgbClr val="000000"/>
                </a:solidFill>
                <a:effectLst/>
                <a:uLnTx/>
                <a:uFillTx/>
              </a:endParaRPr>
            </a:p>
          </p:txBody>
        </p:sp>
      </p:grpSp>
      <p:sp>
        <p:nvSpPr>
          <p:cNvPr id="2" name="Rechteck 1"/>
          <p:cNvSpPr/>
          <p:nvPr/>
        </p:nvSpPr>
        <p:spPr>
          <a:xfrm>
            <a:off x="2267744" y="6444044"/>
            <a:ext cx="3531736" cy="369332"/>
          </a:xfrm>
          <a:prstGeom prst="rect">
            <a:avLst/>
          </a:prstGeom>
        </p:spPr>
        <p:txBody>
          <a:bodyPr wrap="none">
            <a:spAutoFit/>
          </a:bodyPr>
          <a:lstStyle/>
          <a:p>
            <a:r>
              <a:rPr lang="fr-FR" b="1" i="1" dirty="0"/>
              <a:t>Lancet </a:t>
            </a:r>
            <a:r>
              <a:rPr lang="fr-FR" b="1" i="1" dirty="0" err="1"/>
              <a:t>Oncol</a:t>
            </a:r>
            <a:r>
              <a:rPr lang="fr-FR" b="1" i="1" dirty="0"/>
              <a:t> </a:t>
            </a:r>
            <a:r>
              <a:rPr lang="fr-FR" b="1" dirty="0"/>
              <a:t>2013; 14: 306–16</a:t>
            </a:r>
            <a:endParaRPr lang="de-CH" dirty="0"/>
          </a:p>
        </p:txBody>
      </p:sp>
    </p:spTree>
    <p:extLst>
      <p:ext uri="{BB962C8B-B14F-4D97-AF65-F5344CB8AC3E}">
        <p14:creationId xmlns:p14="http://schemas.microsoft.com/office/powerpoint/2010/main" val="1290566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ChangeAspect="1" noChangeArrowheads="1"/>
          </p:cNvSpPr>
          <p:nvPr/>
        </p:nvSpPr>
        <p:spPr bwMode="auto">
          <a:xfrm>
            <a:off x="2127250" y="1739905"/>
            <a:ext cx="467117"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80</a:t>
            </a:r>
          </a:p>
        </p:txBody>
      </p:sp>
      <p:sp>
        <p:nvSpPr>
          <p:cNvPr id="487427" name="Rectangle 3"/>
          <p:cNvSpPr>
            <a:spLocks noChangeAspect="1" noChangeArrowheads="1"/>
          </p:cNvSpPr>
          <p:nvPr/>
        </p:nvSpPr>
        <p:spPr bwMode="auto">
          <a:xfrm>
            <a:off x="1991591" y="692696"/>
            <a:ext cx="609784"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100</a:t>
            </a:r>
          </a:p>
        </p:txBody>
      </p:sp>
      <p:sp>
        <p:nvSpPr>
          <p:cNvPr id="487428" name="Rectangle 4"/>
          <p:cNvSpPr>
            <a:spLocks noChangeAspect="1" noChangeArrowheads="1"/>
          </p:cNvSpPr>
          <p:nvPr/>
        </p:nvSpPr>
        <p:spPr bwMode="auto">
          <a:xfrm>
            <a:off x="2127250" y="2832569"/>
            <a:ext cx="467117"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60</a:t>
            </a:r>
          </a:p>
        </p:txBody>
      </p:sp>
      <p:sp>
        <p:nvSpPr>
          <p:cNvPr id="487429" name="Rectangle 5"/>
          <p:cNvSpPr>
            <a:spLocks noChangeAspect="1" noChangeArrowheads="1"/>
          </p:cNvSpPr>
          <p:nvPr/>
        </p:nvSpPr>
        <p:spPr bwMode="auto">
          <a:xfrm>
            <a:off x="2127250" y="3897642"/>
            <a:ext cx="467117"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40</a:t>
            </a:r>
          </a:p>
        </p:txBody>
      </p:sp>
      <p:sp>
        <p:nvSpPr>
          <p:cNvPr id="487430" name="Rectangle 6"/>
          <p:cNvSpPr>
            <a:spLocks noChangeAspect="1" noChangeArrowheads="1"/>
          </p:cNvSpPr>
          <p:nvPr/>
        </p:nvSpPr>
        <p:spPr bwMode="auto">
          <a:xfrm>
            <a:off x="2127250" y="4959463"/>
            <a:ext cx="467117"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20</a:t>
            </a:r>
          </a:p>
        </p:txBody>
      </p:sp>
      <p:sp>
        <p:nvSpPr>
          <p:cNvPr id="487431" name="Rectangle 7"/>
          <p:cNvSpPr>
            <a:spLocks noChangeAspect="1" noChangeArrowheads="1"/>
          </p:cNvSpPr>
          <p:nvPr/>
        </p:nvSpPr>
        <p:spPr bwMode="auto">
          <a:xfrm>
            <a:off x="2257137" y="5998554"/>
            <a:ext cx="324450"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0</a:t>
            </a:r>
          </a:p>
        </p:txBody>
      </p:sp>
      <p:sp>
        <p:nvSpPr>
          <p:cNvPr id="487432" name="Rectangle 8"/>
          <p:cNvSpPr>
            <a:spLocks noChangeAspect="1" noChangeArrowheads="1"/>
          </p:cNvSpPr>
          <p:nvPr/>
        </p:nvSpPr>
        <p:spPr bwMode="auto">
          <a:xfrm>
            <a:off x="2371148" y="6248585"/>
            <a:ext cx="324450"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0</a:t>
            </a:r>
          </a:p>
        </p:txBody>
      </p:sp>
      <p:sp>
        <p:nvSpPr>
          <p:cNvPr id="487433" name="Rectangle 9"/>
          <p:cNvSpPr>
            <a:spLocks noChangeAspect="1" noChangeArrowheads="1"/>
          </p:cNvSpPr>
          <p:nvPr/>
        </p:nvSpPr>
        <p:spPr bwMode="auto">
          <a:xfrm>
            <a:off x="3876387" y="6248585"/>
            <a:ext cx="324450"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5</a:t>
            </a:r>
          </a:p>
        </p:txBody>
      </p:sp>
      <p:sp>
        <p:nvSpPr>
          <p:cNvPr id="487434" name="Rectangle 10"/>
          <p:cNvSpPr>
            <a:spLocks noChangeAspect="1" noChangeArrowheads="1"/>
          </p:cNvSpPr>
          <p:nvPr/>
        </p:nvSpPr>
        <p:spPr bwMode="auto">
          <a:xfrm>
            <a:off x="5234421" y="6248585"/>
            <a:ext cx="1419300" cy="39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2000" b="1">
                <a:solidFill>
                  <a:srgbClr val="FFFFFF"/>
                </a:solidFill>
                <a:latin typeface="Arial" charset="0"/>
              </a:rPr>
              <a:t>10    years</a:t>
            </a:r>
          </a:p>
        </p:txBody>
      </p:sp>
      <p:sp>
        <p:nvSpPr>
          <p:cNvPr id="487435" name="Rectangle 11"/>
          <p:cNvSpPr>
            <a:spLocks noChangeAspect="1" noChangeArrowheads="1"/>
          </p:cNvSpPr>
          <p:nvPr/>
        </p:nvSpPr>
        <p:spPr bwMode="auto">
          <a:xfrm>
            <a:off x="2528459" y="4541086"/>
            <a:ext cx="1553953" cy="92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800" b="1" dirty="0">
                <a:solidFill>
                  <a:srgbClr val="35FFFF"/>
                </a:solidFill>
                <a:latin typeface="Arial" charset="0"/>
              </a:rPr>
              <a:t>Androgen</a:t>
            </a:r>
          </a:p>
          <a:p>
            <a:pPr eaLnBrk="0" fontAlgn="base" hangingPunct="0">
              <a:spcBef>
                <a:spcPct val="0"/>
              </a:spcBef>
              <a:spcAft>
                <a:spcPct val="0"/>
              </a:spcAft>
            </a:pPr>
            <a:r>
              <a:rPr lang="de-CH" altLang="de-DE" sz="1800" b="1" dirty="0" err="1">
                <a:solidFill>
                  <a:srgbClr val="35FFFF"/>
                </a:solidFill>
                <a:latin typeface="Arial" charset="0"/>
              </a:rPr>
              <a:t>suppression</a:t>
            </a:r>
            <a:endParaRPr lang="de-CH" altLang="de-DE" sz="1800" b="1" dirty="0">
              <a:solidFill>
                <a:srgbClr val="35FFFF"/>
              </a:solidFill>
              <a:latin typeface="Arial" charset="0"/>
            </a:endParaRPr>
          </a:p>
          <a:p>
            <a:pPr eaLnBrk="0" fontAlgn="base" hangingPunct="0">
              <a:spcBef>
                <a:spcPct val="0"/>
              </a:spcBef>
              <a:spcAft>
                <a:spcPct val="0"/>
              </a:spcAft>
            </a:pPr>
            <a:r>
              <a:rPr lang="de-CH" altLang="de-DE" sz="1800" b="1" dirty="0">
                <a:solidFill>
                  <a:srgbClr val="35FFFF"/>
                </a:solidFill>
                <a:latin typeface="Arial" charset="0"/>
              </a:rPr>
              <a:t>      </a:t>
            </a:r>
            <a:r>
              <a:rPr lang="de-CH" altLang="de-DE" sz="1800" b="1" dirty="0" err="1">
                <a:solidFill>
                  <a:srgbClr val="35FFFF"/>
                </a:solidFill>
                <a:latin typeface="Arial" charset="0"/>
              </a:rPr>
              <a:t>only</a:t>
            </a:r>
            <a:endParaRPr lang="de-CH" altLang="de-DE" sz="1800" b="1" dirty="0">
              <a:solidFill>
                <a:srgbClr val="35FFFF"/>
              </a:solidFill>
              <a:latin typeface="Arial" charset="0"/>
            </a:endParaRPr>
          </a:p>
        </p:txBody>
      </p:sp>
      <p:sp>
        <p:nvSpPr>
          <p:cNvPr id="487436" name="Rectangle 12"/>
          <p:cNvSpPr>
            <a:spLocks noChangeAspect="1" noChangeArrowheads="1"/>
          </p:cNvSpPr>
          <p:nvPr/>
        </p:nvSpPr>
        <p:spPr bwMode="auto">
          <a:xfrm>
            <a:off x="3996176" y="3579421"/>
            <a:ext cx="2438977" cy="92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800" b="1">
                <a:solidFill>
                  <a:srgbClr val="FFFF00"/>
                </a:solidFill>
                <a:latin typeface="Arial" charset="0"/>
              </a:rPr>
              <a:t>Androgen suppression</a:t>
            </a:r>
          </a:p>
          <a:p>
            <a:pPr eaLnBrk="0" fontAlgn="base" hangingPunct="0">
              <a:spcBef>
                <a:spcPct val="0"/>
              </a:spcBef>
              <a:spcAft>
                <a:spcPct val="0"/>
              </a:spcAft>
            </a:pPr>
            <a:r>
              <a:rPr lang="de-CH" altLang="de-DE" sz="1800" b="1">
                <a:solidFill>
                  <a:srgbClr val="FFFF00"/>
                </a:solidFill>
                <a:latin typeface="Arial" charset="0"/>
              </a:rPr>
              <a:t>      + anti-androgen</a:t>
            </a:r>
          </a:p>
        </p:txBody>
      </p:sp>
      <p:sp>
        <p:nvSpPr>
          <p:cNvPr id="487437" name="Rectangle 13"/>
          <p:cNvSpPr>
            <a:spLocks noChangeAspect="1" noChangeArrowheads="1"/>
          </p:cNvSpPr>
          <p:nvPr/>
        </p:nvSpPr>
        <p:spPr bwMode="auto">
          <a:xfrm>
            <a:off x="3860516" y="4478883"/>
            <a:ext cx="763673" cy="3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600" b="1">
                <a:solidFill>
                  <a:srgbClr val="FFFF00"/>
                </a:solidFill>
                <a:latin typeface="Arial" charset="0"/>
              </a:rPr>
              <a:t>25.4%</a:t>
            </a:r>
          </a:p>
        </p:txBody>
      </p:sp>
      <p:sp>
        <p:nvSpPr>
          <p:cNvPr id="487438" name="Rectangle 14"/>
          <p:cNvSpPr>
            <a:spLocks noChangeAspect="1" noChangeArrowheads="1"/>
          </p:cNvSpPr>
          <p:nvPr/>
        </p:nvSpPr>
        <p:spPr bwMode="auto">
          <a:xfrm>
            <a:off x="3206751" y="5401583"/>
            <a:ext cx="1507466" cy="3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600" b="1" dirty="0">
                <a:solidFill>
                  <a:srgbClr val="35FFFF"/>
                </a:solidFill>
                <a:latin typeface="Arial" charset="0"/>
              </a:rPr>
              <a:t>1.8%   SD 1.3 </a:t>
            </a:r>
          </a:p>
        </p:txBody>
      </p:sp>
      <p:sp>
        <p:nvSpPr>
          <p:cNvPr id="487439" name="Rectangle 15"/>
          <p:cNvSpPr>
            <a:spLocks noChangeAspect="1" noChangeArrowheads="1"/>
          </p:cNvSpPr>
          <p:nvPr/>
        </p:nvSpPr>
        <p:spPr bwMode="auto">
          <a:xfrm>
            <a:off x="1404745" y="3212491"/>
            <a:ext cx="750849" cy="70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de-CH" altLang="de-DE" sz="2000" b="1">
                <a:solidFill>
                  <a:srgbClr val="FFFFFF"/>
                </a:solidFill>
                <a:latin typeface="Arial" charset="0"/>
              </a:rPr>
              <a:t>alive</a:t>
            </a:r>
          </a:p>
          <a:p>
            <a:pPr algn="ctr" eaLnBrk="0" fontAlgn="base" hangingPunct="0">
              <a:spcBef>
                <a:spcPct val="0"/>
              </a:spcBef>
              <a:spcAft>
                <a:spcPct val="0"/>
              </a:spcAft>
            </a:pPr>
            <a:r>
              <a:rPr lang="de-CH" altLang="de-DE" sz="2000" b="1">
                <a:solidFill>
                  <a:srgbClr val="FFFFFF"/>
                </a:solidFill>
                <a:latin typeface="Arial" charset="0"/>
              </a:rPr>
              <a:t>%</a:t>
            </a:r>
          </a:p>
        </p:txBody>
      </p:sp>
      <p:sp>
        <p:nvSpPr>
          <p:cNvPr id="487440" name="Rectangle 16"/>
          <p:cNvSpPr>
            <a:spLocks noChangeAspect="1" noChangeArrowheads="1"/>
          </p:cNvSpPr>
          <p:nvPr/>
        </p:nvSpPr>
        <p:spPr bwMode="auto">
          <a:xfrm>
            <a:off x="5218550" y="5920623"/>
            <a:ext cx="649859" cy="3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600" b="1">
                <a:solidFill>
                  <a:srgbClr val="35FFFF"/>
                </a:solidFill>
                <a:latin typeface="Arial" charset="0"/>
              </a:rPr>
              <a:t>5.5%</a:t>
            </a:r>
          </a:p>
        </p:txBody>
      </p:sp>
      <p:sp>
        <p:nvSpPr>
          <p:cNvPr id="487441" name="Rectangle 17"/>
          <p:cNvSpPr>
            <a:spLocks noChangeAspect="1" noChangeArrowheads="1"/>
          </p:cNvSpPr>
          <p:nvPr/>
        </p:nvSpPr>
        <p:spPr bwMode="auto">
          <a:xfrm>
            <a:off x="5218550" y="5501737"/>
            <a:ext cx="649859" cy="3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600" b="1">
                <a:solidFill>
                  <a:srgbClr val="FFFF00"/>
                </a:solidFill>
                <a:latin typeface="Arial" charset="0"/>
              </a:rPr>
              <a:t>6.2%</a:t>
            </a:r>
          </a:p>
        </p:txBody>
      </p:sp>
      <p:sp>
        <p:nvSpPr>
          <p:cNvPr id="487442" name="Rectangle 18"/>
          <p:cNvSpPr>
            <a:spLocks noChangeAspect="1" noChangeArrowheads="1"/>
          </p:cNvSpPr>
          <p:nvPr/>
        </p:nvSpPr>
        <p:spPr bwMode="auto">
          <a:xfrm>
            <a:off x="5671709" y="5691702"/>
            <a:ext cx="952827" cy="50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lnSpc>
                <a:spcPct val="90000"/>
              </a:lnSpc>
              <a:spcBef>
                <a:spcPct val="0"/>
              </a:spcBef>
              <a:spcAft>
                <a:spcPct val="0"/>
              </a:spcAft>
            </a:pPr>
            <a:r>
              <a:rPr lang="de-CH" altLang="de-DE" sz="1000" b="1" dirty="0">
                <a:solidFill>
                  <a:srgbClr val="FFFFFF"/>
                </a:solidFill>
                <a:latin typeface="Arial" charset="0"/>
              </a:rPr>
              <a:t>0.7%  SD 1.1</a:t>
            </a:r>
          </a:p>
          <a:p>
            <a:pPr eaLnBrk="0" fontAlgn="base" hangingPunct="0">
              <a:lnSpc>
                <a:spcPct val="90000"/>
              </a:lnSpc>
              <a:spcBef>
                <a:spcPct val="0"/>
              </a:spcBef>
              <a:spcAft>
                <a:spcPct val="0"/>
              </a:spcAft>
            </a:pPr>
            <a:r>
              <a:rPr lang="de-CH" altLang="de-DE" sz="1000" b="1" dirty="0">
                <a:solidFill>
                  <a:srgbClr val="FFFFFF"/>
                </a:solidFill>
                <a:latin typeface="Arial" charset="0"/>
              </a:rPr>
              <a:t>    (</a:t>
            </a:r>
            <a:r>
              <a:rPr lang="de-CH" altLang="de-DE" sz="1000" b="1" dirty="0" err="1">
                <a:solidFill>
                  <a:srgbClr val="FFFFFF"/>
                </a:solidFill>
                <a:latin typeface="Arial" charset="0"/>
              </a:rPr>
              <a:t>logrank</a:t>
            </a:r>
            <a:endParaRPr lang="de-CH" altLang="de-DE" sz="1000" b="1" dirty="0">
              <a:solidFill>
                <a:srgbClr val="FFFFFF"/>
              </a:solidFill>
              <a:latin typeface="Arial" charset="0"/>
            </a:endParaRPr>
          </a:p>
          <a:p>
            <a:pPr eaLnBrk="0" fontAlgn="base" hangingPunct="0">
              <a:lnSpc>
                <a:spcPct val="90000"/>
              </a:lnSpc>
              <a:spcBef>
                <a:spcPct val="0"/>
              </a:spcBef>
              <a:spcAft>
                <a:spcPct val="0"/>
              </a:spcAft>
            </a:pPr>
            <a:r>
              <a:rPr lang="de-CH" altLang="de-DE" sz="1000" b="1" dirty="0">
                <a:solidFill>
                  <a:srgbClr val="FFFFFF"/>
                </a:solidFill>
                <a:latin typeface="Arial" charset="0"/>
              </a:rPr>
              <a:t>2p &gt; 0.1; NS)</a:t>
            </a:r>
          </a:p>
        </p:txBody>
      </p:sp>
      <p:sp>
        <p:nvSpPr>
          <p:cNvPr id="487443" name="Rectangle 19"/>
          <p:cNvSpPr>
            <a:spLocks noChangeAspect="1" noChangeArrowheads="1"/>
          </p:cNvSpPr>
          <p:nvPr/>
        </p:nvSpPr>
        <p:spPr bwMode="auto">
          <a:xfrm>
            <a:off x="3296232" y="1083979"/>
            <a:ext cx="3190875" cy="191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de-CH" altLang="de-DE" sz="2300" b="1">
                <a:solidFill>
                  <a:srgbClr val="FFFF00"/>
                </a:solidFill>
                <a:latin typeface="Arial" charset="0"/>
              </a:rPr>
              <a:t>PROSTATE CANCER</a:t>
            </a:r>
            <a:endParaRPr lang="de-CH" altLang="de-DE" sz="2000" b="1">
              <a:solidFill>
                <a:srgbClr val="FFFF00"/>
              </a:solidFill>
              <a:latin typeface="Arial" charset="0"/>
            </a:endParaRPr>
          </a:p>
          <a:p>
            <a:pPr algn="ctr" eaLnBrk="0" fontAlgn="base" hangingPunct="0">
              <a:spcBef>
                <a:spcPct val="0"/>
              </a:spcBef>
              <a:spcAft>
                <a:spcPct val="0"/>
              </a:spcAft>
            </a:pPr>
            <a:endParaRPr lang="de-CH" altLang="de-DE" sz="2000" b="1">
              <a:solidFill>
                <a:srgbClr val="FFFF00"/>
              </a:solidFill>
              <a:latin typeface="Arial" charset="0"/>
            </a:endParaRPr>
          </a:p>
          <a:p>
            <a:pPr algn="ctr" eaLnBrk="0" fontAlgn="base" hangingPunct="0">
              <a:spcBef>
                <a:spcPct val="0"/>
              </a:spcBef>
              <a:spcAft>
                <a:spcPct val="0"/>
              </a:spcAft>
            </a:pPr>
            <a:r>
              <a:rPr lang="de-CH" altLang="de-DE" sz="1800" b="1">
                <a:solidFill>
                  <a:srgbClr val="FFFF00"/>
                </a:solidFill>
                <a:latin typeface="Arial" charset="0"/>
              </a:rPr>
              <a:t>8000 men in 27 trials                 of anti-androgen (nilutamide, flutamide or</a:t>
            </a:r>
          </a:p>
          <a:p>
            <a:pPr algn="ctr" eaLnBrk="0" fontAlgn="base" hangingPunct="0">
              <a:spcBef>
                <a:spcPct val="0"/>
              </a:spcBef>
              <a:spcAft>
                <a:spcPct val="0"/>
              </a:spcAft>
            </a:pPr>
            <a:r>
              <a:rPr lang="de-CH" altLang="de-DE" sz="1800" b="1">
                <a:solidFill>
                  <a:srgbClr val="FFFF00"/>
                </a:solidFill>
                <a:latin typeface="Arial" charset="0"/>
              </a:rPr>
              <a:t>cyproterone acetate</a:t>
            </a:r>
            <a:r>
              <a:rPr lang="de-CH" altLang="de-DE" sz="2000" b="1">
                <a:solidFill>
                  <a:srgbClr val="FFFF00"/>
                </a:solidFill>
                <a:latin typeface="Arial" charset="0"/>
              </a:rPr>
              <a:t>)</a:t>
            </a:r>
          </a:p>
        </p:txBody>
      </p:sp>
      <p:sp>
        <p:nvSpPr>
          <p:cNvPr id="487444" name="Rectangle 20"/>
          <p:cNvSpPr>
            <a:spLocks noChangeArrowheads="1"/>
          </p:cNvSpPr>
          <p:nvPr/>
        </p:nvSpPr>
        <p:spPr bwMode="auto">
          <a:xfrm>
            <a:off x="67832" y="1"/>
            <a:ext cx="8666306" cy="92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de-CH" altLang="de-DE" sz="2700" b="1" dirty="0" smtClean="0">
                <a:solidFill>
                  <a:srgbClr val="FFFF00"/>
                </a:solidFill>
                <a:latin typeface="Arial" charset="0"/>
              </a:rPr>
              <a:t>Meta-Analyse Hormontherapie </a:t>
            </a:r>
            <a:r>
              <a:rPr lang="de-CH" altLang="de-DE" sz="2700" b="1" dirty="0" err="1" smtClean="0">
                <a:solidFill>
                  <a:srgbClr val="FFFF00"/>
                </a:solidFill>
                <a:latin typeface="Arial" charset="0"/>
              </a:rPr>
              <a:t>vs</a:t>
            </a:r>
            <a:r>
              <a:rPr lang="de-CH" altLang="de-DE" sz="2700" b="1" dirty="0" smtClean="0">
                <a:solidFill>
                  <a:srgbClr val="FFFF00"/>
                </a:solidFill>
                <a:latin typeface="Arial" charset="0"/>
              </a:rPr>
              <a:t> maximale Hormontherapie (n=27)</a:t>
            </a:r>
            <a:endParaRPr lang="de-CH" altLang="de-DE" sz="2700" b="1" dirty="0">
              <a:solidFill>
                <a:srgbClr val="FFFF00"/>
              </a:solidFill>
              <a:latin typeface="Arial" charset="0"/>
            </a:endParaRPr>
          </a:p>
        </p:txBody>
      </p:sp>
      <p:grpSp>
        <p:nvGrpSpPr>
          <p:cNvPr id="487445" name="Group 21"/>
          <p:cNvGrpSpPr>
            <a:grpSpLocks/>
          </p:cNvGrpSpPr>
          <p:nvPr/>
        </p:nvGrpSpPr>
        <p:grpSpPr bwMode="auto">
          <a:xfrm>
            <a:off x="2493819" y="864795"/>
            <a:ext cx="4078432" cy="5338330"/>
            <a:chOff x="1728" y="618"/>
            <a:chExt cx="2826" cy="3288"/>
          </a:xfrm>
        </p:grpSpPr>
        <p:sp>
          <p:nvSpPr>
            <p:cNvPr id="487446" name="Oval 22"/>
            <p:cNvSpPr>
              <a:spLocks noChangeArrowheads="1"/>
            </p:cNvSpPr>
            <p:nvPr/>
          </p:nvSpPr>
          <p:spPr bwMode="auto">
            <a:xfrm>
              <a:off x="2114" y="1948"/>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47" name="Oval 23"/>
            <p:cNvSpPr>
              <a:spLocks noChangeArrowheads="1"/>
            </p:cNvSpPr>
            <p:nvPr/>
          </p:nvSpPr>
          <p:spPr bwMode="auto">
            <a:xfrm>
              <a:off x="1910" y="1172"/>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48" name="Rectangle 24"/>
            <p:cNvSpPr>
              <a:spLocks noChangeAspect="1" noChangeArrowheads="1"/>
            </p:cNvSpPr>
            <p:nvPr/>
          </p:nvSpPr>
          <p:spPr bwMode="auto">
            <a:xfrm>
              <a:off x="2477" y="3279"/>
              <a:ext cx="529"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12" tIns="45006" rIns="90012" bIns="45006">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de-CH" altLang="de-DE" sz="1600" b="1" dirty="0">
                  <a:solidFill>
                    <a:srgbClr val="35FFFF"/>
                  </a:solidFill>
                  <a:latin typeface="Arial" charset="0"/>
                </a:rPr>
                <a:t>23.6%</a:t>
              </a:r>
            </a:p>
          </p:txBody>
        </p:sp>
        <p:sp>
          <p:nvSpPr>
            <p:cNvPr id="487449" name="Rectangle 25"/>
            <p:cNvSpPr>
              <a:spLocks noChangeArrowheads="1"/>
            </p:cNvSpPr>
            <p:nvPr/>
          </p:nvSpPr>
          <p:spPr bwMode="auto">
            <a:xfrm>
              <a:off x="1728" y="619"/>
              <a:ext cx="2826" cy="3287"/>
            </a:xfrm>
            <a:prstGeom prst="rect">
              <a:avLst/>
            </a:prstGeom>
            <a:noFill/>
            <a:ln w="28575">
              <a:solidFill>
                <a:srgbClr val="FFFFFF"/>
              </a:solidFill>
              <a:miter lim="800000"/>
              <a:headEnd type="none" w="sm" len="sm"/>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50" name="Line 26"/>
            <p:cNvSpPr>
              <a:spLocks noChangeShapeType="1"/>
            </p:cNvSpPr>
            <p:nvPr/>
          </p:nvSpPr>
          <p:spPr bwMode="auto">
            <a:xfrm>
              <a:off x="1732" y="1278"/>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1" name="Line 27"/>
            <p:cNvSpPr>
              <a:spLocks noChangeShapeType="1"/>
            </p:cNvSpPr>
            <p:nvPr/>
          </p:nvSpPr>
          <p:spPr bwMode="auto">
            <a:xfrm>
              <a:off x="1732" y="1940"/>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2" name="Line 28"/>
            <p:cNvSpPr>
              <a:spLocks noChangeShapeType="1"/>
            </p:cNvSpPr>
            <p:nvPr/>
          </p:nvSpPr>
          <p:spPr bwMode="auto">
            <a:xfrm>
              <a:off x="1732" y="2602"/>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3" name="Line 29"/>
            <p:cNvSpPr>
              <a:spLocks noChangeShapeType="1"/>
            </p:cNvSpPr>
            <p:nvPr/>
          </p:nvSpPr>
          <p:spPr bwMode="auto">
            <a:xfrm>
              <a:off x="1732" y="3258"/>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4" name="Line 30"/>
            <p:cNvSpPr>
              <a:spLocks noChangeShapeType="1"/>
            </p:cNvSpPr>
            <p:nvPr/>
          </p:nvSpPr>
          <p:spPr bwMode="auto">
            <a:xfrm rot="-5400000">
              <a:off x="2720" y="644"/>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5" name="Line 31"/>
            <p:cNvSpPr>
              <a:spLocks noChangeShapeType="1"/>
            </p:cNvSpPr>
            <p:nvPr/>
          </p:nvSpPr>
          <p:spPr bwMode="auto">
            <a:xfrm rot="-5400000">
              <a:off x="3718" y="642"/>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6" name="Line 32"/>
            <p:cNvSpPr>
              <a:spLocks noChangeShapeType="1"/>
            </p:cNvSpPr>
            <p:nvPr/>
          </p:nvSpPr>
          <p:spPr bwMode="auto">
            <a:xfrm rot="-5400000">
              <a:off x="2720" y="3883"/>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7" name="Line 33"/>
            <p:cNvSpPr>
              <a:spLocks noChangeShapeType="1"/>
            </p:cNvSpPr>
            <p:nvPr/>
          </p:nvSpPr>
          <p:spPr bwMode="auto">
            <a:xfrm rot="-5400000">
              <a:off x="3718" y="3881"/>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8" name="Line 34"/>
            <p:cNvSpPr>
              <a:spLocks noChangeShapeType="1"/>
            </p:cNvSpPr>
            <p:nvPr/>
          </p:nvSpPr>
          <p:spPr bwMode="auto">
            <a:xfrm>
              <a:off x="4504" y="1278"/>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59" name="Line 35"/>
            <p:cNvSpPr>
              <a:spLocks noChangeShapeType="1"/>
            </p:cNvSpPr>
            <p:nvPr/>
          </p:nvSpPr>
          <p:spPr bwMode="auto">
            <a:xfrm>
              <a:off x="4504" y="1940"/>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0" name="Line 36"/>
            <p:cNvSpPr>
              <a:spLocks noChangeShapeType="1"/>
            </p:cNvSpPr>
            <p:nvPr/>
          </p:nvSpPr>
          <p:spPr bwMode="auto">
            <a:xfrm>
              <a:off x="4504" y="2602"/>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1" name="Line 37"/>
            <p:cNvSpPr>
              <a:spLocks noChangeShapeType="1"/>
            </p:cNvSpPr>
            <p:nvPr/>
          </p:nvSpPr>
          <p:spPr bwMode="auto">
            <a:xfrm>
              <a:off x="4504" y="3258"/>
              <a:ext cx="47" cy="0"/>
            </a:xfrm>
            <a:prstGeom prst="line">
              <a:avLst/>
            </a:prstGeom>
            <a:noFill/>
            <a:ln w="28575">
              <a:solidFill>
                <a:srgbClr val="FF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2" name="Line 38"/>
            <p:cNvSpPr>
              <a:spLocks noChangeShapeType="1"/>
            </p:cNvSpPr>
            <p:nvPr/>
          </p:nvSpPr>
          <p:spPr bwMode="auto">
            <a:xfrm>
              <a:off x="1731" y="618"/>
              <a:ext cx="198" cy="594"/>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3" name="Line 39"/>
            <p:cNvSpPr>
              <a:spLocks noChangeShapeType="1"/>
            </p:cNvSpPr>
            <p:nvPr/>
          </p:nvSpPr>
          <p:spPr bwMode="auto">
            <a:xfrm>
              <a:off x="1929" y="1212"/>
              <a:ext cx="210" cy="774"/>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4" name="Line 40"/>
            <p:cNvSpPr>
              <a:spLocks noChangeShapeType="1"/>
            </p:cNvSpPr>
            <p:nvPr/>
          </p:nvSpPr>
          <p:spPr bwMode="auto">
            <a:xfrm>
              <a:off x="2139" y="1986"/>
              <a:ext cx="204" cy="492"/>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5" name="Line 41"/>
            <p:cNvSpPr>
              <a:spLocks noChangeShapeType="1"/>
            </p:cNvSpPr>
            <p:nvPr/>
          </p:nvSpPr>
          <p:spPr bwMode="auto">
            <a:xfrm>
              <a:off x="2343" y="2478"/>
              <a:ext cx="204" cy="354"/>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6" name="Line 42"/>
            <p:cNvSpPr>
              <a:spLocks noChangeShapeType="1"/>
            </p:cNvSpPr>
            <p:nvPr/>
          </p:nvSpPr>
          <p:spPr bwMode="auto">
            <a:xfrm>
              <a:off x="2547" y="2832"/>
              <a:ext cx="216" cy="252"/>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7" name="Line 43"/>
            <p:cNvSpPr>
              <a:spLocks noChangeShapeType="1"/>
            </p:cNvSpPr>
            <p:nvPr/>
          </p:nvSpPr>
          <p:spPr bwMode="auto">
            <a:xfrm>
              <a:off x="2763" y="3084"/>
              <a:ext cx="204" cy="189"/>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8" name="Line 44"/>
            <p:cNvSpPr>
              <a:spLocks noChangeShapeType="1"/>
            </p:cNvSpPr>
            <p:nvPr/>
          </p:nvSpPr>
          <p:spPr bwMode="auto">
            <a:xfrm>
              <a:off x="2967" y="3273"/>
              <a:ext cx="198" cy="132"/>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69" name="Line 45"/>
            <p:cNvSpPr>
              <a:spLocks noChangeShapeType="1"/>
            </p:cNvSpPr>
            <p:nvPr/>
          </p:nvSpPr>
          <p:spPr bwMode="auto">
            <a:xfrm>
              <a:off x="3165" y="3405"/>
              <a:ext cx="204" cy="126"/>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0" name="Line 46"/>
            <p:cNvSpPr>
              <a:spLocks noChangeShapeType="1"/>
            </p:cNvSpPr>
            <p:nvPr/>
          </p:nvSpPr>
          <p:spPr bwMode="auto">
            <a:xfrm>
              <a:off x="3375" y="3531"/>
              <a:ext cx="192" cy="102"/>
            </a:xfrm>
            <a:prstGeom prst="line">
              <a:avLst/>
            </a:prstGeom>
            <a:noFill/>
            <a:ln w="47625">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1" name="Line 47"/>
            <p:cNvSpPr>
              <a:spLocks noChangeShapeType="1"/>
            </p:cNvSpPr>
            <p:nvPr/>
          </p:nvSpPr>
          <p:spPr bwMode="auto">
            <a:xfrm>
              <a:off x="3567" y="3633"/>
              <a:ext cx="192" cy="78"/>
            </a:xfrm>
            <a:prstGeom prst="line">
              <a:avLst/>
            </a:prstGeom>
            <a:noFill/>
            <a:ln w="47625">
              <a:solidFill>
                <a:srgbClr val="FFFF00"/>
              </a:solidFill>
              <a:prstDash val="sysDot"/>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2" name="Line 48"/>
            <p:cNvSpPr>
              <a:spLocks noChangeShapeType="1"/>
            </p:cNvSpPr>
            <p:nvPr/>
          </p:nvSpPr>
          <p:spPr bwMode="auto">
            <a:xfrm>
              <a:off x="1734" y="627"/>
              <a:ext cx="201" cy="573"/>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3" name="Line 49"/>
            <p:cNvSpPr>
              <a:spLocks noChangeShapeType="1"/>
            </p:cNvSpPr>
            <p:nvPr/>
          </p:nvSpPr>
          <p:spPr bwMode="auto">
            <a:xfrm>
              <a:off x="1935" y="1200"/>
              <a:ext cx="204" cy="777"/>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4" name="Line 50"/>
            <p:cNvSpPr>
              <a:spLocks noChangeShapeType="1"/>
            </p:cNvSpPr>
            <p:nvPr/>
          </p:nvSpPr>
          <p:spPr bwMode="auto">
            <a:xfrm>
              <a:off x="2139" y="1977"/>
              <a:ext cx="201" cy="564"/>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5" name="Line 51"/>
            <p:cNvSpPr>
              <a:spLocks noChangeShapeType="1"/>
            </p:cNvSpPr>
            <p:nvPr/>
          </p:nvSpPr>
          <p:spPr bwMode="auto">
            <a:xfrm>
              <a:off x="2340" y="2541"/>
              <a:ext cx="207" cy="339"/>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6" name="Line 52"/>
            <p:cNvSpPr>
              <a:spLocks noChangeShapeType="1"/>
            </p:cNvSpPr>
            <p:nvPr/>
          </p:nvSpPr>
          <p:spPr bwMode="auto">
            <a:xfrm>
              <a:off x="2547" y="2880"/>
              <a:ext cx="213" cy="258"/>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7" name="Line 53"/>
            <p:cNvSpPr>
              <a:spLocks noChangeShapeType="1"/>
            </p:cNvSpPr>
            <p:nvPr/>
          </p:nvSpPr>
          <p:spPr bwMode="auto">
            <a:xfrm>
              <a:off x="2760" y="3138"/>
              <a:ext cx="207" cy="180"/>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8" name="Line 54"/>
            <p:cNvSpPr>
              <a:spLocks noChangeShapeType="1"/>
            </p:cNvSpPr>
            <p:nvPr/>
          </p:nvSpPr>
          <p:spPr bwMode="auto">
            <a:xfrm>
              <a:off x="2967" y="3318"/>
              <a:ext cx="198" cy="147"/>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79" name="Line 55"/>
            <p:cNvSpPr>
              <a:spLocks noChangeShapeType="1"/>
            </p:cNvSpPr>
            <p:nvPr/>
          </p:nvSpPr>
          <p:spPr bwMode="auto">
            <a:xfrm>
              <a:off x="3165" y="3465"/>
              <a:ext cx="204" cy="117"/>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80" name="Line 56"/>
            <p:cNvSpPr>
              <a:spLocks noChangeShapeType="1"/>
            </p:cNvSpPr>
            <p:nvPr/>
          </p:nvSpPr>
          <p:spPr bwMode="auto">
            <a:xfrm>
              <a:off x="3369" y="3582"/>
              <a:ext cx="204" cy="84"/>
            </a:xfrm>
            <a:prstGeom prst="line">
              <a:avLst/>
            </a:prstGeom>
            <a:noFill/>
            <a:ln w="476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81" name="Line 57"/>
            <p:cNvSpPr>
              <a:spLocks noChangeShapeType="1"/>
            </p:cNvSpPr>
            <p:nvPr/>
          </p:nvSpPr>
          <p:spPr bwMode="auto">
            <a:xfrm>
              <a:off x="3573" y="3666"/>
              <a:ext cx="183" cy="66"/>
            </a:xfrm>
            <a:prstGeom prst="line">
              <a:avLst/>
            </a:prstGeom>
            <a:noFill/>
            <a:ln w="47625">
              <a:solidFill>
                <a:srgbClr val="00FFFF"/>
              </a:solidFill>
              <a:prstDash val="sysDot"/>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82" name="Rectangle 58"/>
            <p:cNvSpPr>
              <a:spLocks noChangeAspect="1" noChangeArrowheads="1"/>
            </p:cNvSpPr>
            <p:nvPr/>
          </p:nvSpPr>
          <p:spPr bwMode="auto">
            <a:xfrm>
              <a:off x="1912" y="1188"/>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83" name="Rectangle 59"/>
            <p:cNvSpPr>
              <a:spLocks noChangeAspect="1" noChangeArrowheads="1"/>
            </p:cNvSpPr>
            <p:nvPr/>
          </p:nvSpPr>
          <p:spPr bwMode="auto">
            <a:xfrm>
              <a:off x="2120" y="1968"/>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84" name="Rectangle 60"/>
            <p:cNvSpPr>
              <a:spLocks noChangeAspect="1" noChangeArrowheads="1"/>
            </p:cNvSpPr>
            <p:nvPr/>
          </p:nvSpPr>
          <p:spPr bwMode="auto">
            <a:xfrm>
              <a:off x="2328" y="2456"/>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85" name="Rectangle 61"/>
            <p:cNvSpPr>
              <a:spLocks noChangeAspect="1" noChangeArrowheads="1"/>
            </p:cNvSpPr>
            <p:nvPr/>
          </p:nvSpPr>
          <p:spPr bwMode="auto">
            <a:xfrm>
              <a:off x="2532" y="2814"/>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86" name="Rectangle 62"/>
            <p:cNvSpPr>
              <a:spLocks noChangeAspect="1" noChangeArrowheads="1"/>
            </p:cNvSpPr>
            <p:nvPr/>
          </p:nvSpPr>
          <p:spPr bwMode="auto">
            <a:xfrm>
              <a:off x="2742" y="3062"/>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87" name="Rectangle 63"/>
            <p:cNvSpPr>
              <a:spLocks noChangeAspect="1" noChangeArrowheads="1"/>
            </p:cNvSpPr>
            <p:nvPr/>
          </p:nvSpPr>
          <p:spPr bwMode="auto">
            <a:xfrm>
              <a:off x="2948" y="3254"/>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88" name="Rectangle 64"/>
            <p:cNvSpPr>
              <a:spLocks noChangeAspect="1" noChangeArrowheads="1"/>
            </p:cNvSpPr>
            <p:nvPr/>
          </p:nvSpPr>
          <p:spPr bwMode="auto">
            <a:xfrm>
              <a:off x="3146" y="3386"/>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pPr>
              <a:endParaRPr lang="de-DE" altLang="de-DE" sz="2400" b="1">
                <a:solidFill>
                  <a:srgbClr val="FFFFFF"/>
                </a:solidFill>
              </a:endParaRPr>
            </a:p>
          </p:txBody>
        </p:sp>
        <p:sp>
          <p:nvSpPr>
            <p:cNvPr id="487489" name="Rectangle 65"/>
            <p:cNvSpPr>
              <a:spLocks noChangeAspect="1" noChangeArrowheads="1"/>
            </p:cNvSpPr>
            <p:nvPr/>
          </p:nvSpPr>
          <p:spPr bwMode="auto">
            <a:xfrm>
              <a:off x="3352" y="3512"/>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pPr>
              <a:endParaRPr lang="de-DE" altLang="de-DE" sz="2400" b="1">
                <a:solidFill>
                  <a:srgbClr val="FFFFFF"/>
                </a:solidFill>
              </a:endParaRPr>
            </a:p>
          </p:txBody>
        </p:sp>
        <p:sp>
          <p:nvSpPr>
            <p:cNvPr id="487490" name="Rectangle 66"/>
            <p:cNvSpPr>
              <a:spLocks noChangeAspect="1" noChangeArrowheads="1"/>
            </p:cNvSpPr>
            <p:nvPr/>
          </p:nvSpPr>
          <p:spPr bwMode="auto">
            <a:xfrm>
              <a:off x="3552" y="3610"/>
              <a:ext cx="36" cy="36"/>
            </a:xfrm>
            <a:prstGeom prst="rect">
              <a:avLst/>
            </a:prstGeom>
            <a:solidFill>
              <a:srgbClr val="FFFF00"/>
            </a:solidFill>
            <a:ln>
              <a:noFill/>
            </a:ln>
            <a:effectLst/>
            <a:extLst>
              <a:ext uri="{91240B29-F687-4F45-9708-019B960494DF}">
                <a14:hiddenLine xmlns:a14="http://schemas.microsoft.com/office/drawing/2010/main" w="28575">
                  <a:solidFill>
                    <a:srgbClr val="FFFF00"/>
                  </a:solidFill>
                  <a:miter lim="800000"/>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algn="ctr" eaLnBrk="0" fontAlgn="base" hangingPunct="0">
                <a:spcBef>
                  <a:spcPct val="0"/>
                </a:spcBef>
                <a:spcAft>
                  <a:spcPct val="0"/>
                </a:spcAft>
              </a:pPr>
              <a:endParaRPr lang="de-DE" altLang="de-DE" sz="2400" b="1">
                <a:solidFill>
                  <a:srgbClr val="FFFFFF"/>
                </a:solidFill>
              </a:endParaRPr>
            </a:p>
          </p:txBody>
        </p:sp>
        <p:sp>
          <p:nvSpPr>
            <p:cNvPr id="487491" name="Oval 67"/>
            <p:cNvSpPr>
              <a:spLocks noChangeArrowheads="1"/>
            </p:cNvSpPr>
            <p:nvPr/>
          </p:nvSpPr>
          <p:spPr bwMode="auto">
            <a:xfrm>
              <a:off x="2320" y="2518"/>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2" name="Oval 68"/>
            <p:cNvSpPr>
              <a:spLocks noChangeArrowheads="1"/>
            </p:cNvSpPr>
            <p:nvPr/>
          </p:nvSpPr>
          <p:spPr bwMode="auto">
            <a:xfrm>
              <a:off x="2526" y="2862"/>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3" name="Oval 69"/>
            <p:cNvSpPr>
              <a:spLocks noChangeArrowheads="1"/>
            </p:cNvSpPr>
            <p:nvPr/>
          </p:nvSpPr>
          <p:spPr bwMode="auto">
            <a:xfrm>
              <a:off x="2734" y="3114"/>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4" name="Oval 70"/>
            <p:cNvSpPr>
              <a:spLocks noChangeArrowheads="1"/>
            </p:cNvSpPr>
            <p:nvPr/>
          </p:nvSpPr>
          <p:spPr bwMode="auto">
            <a:xfrm>
              <a:off x="2942" y="3294"/>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5" name="Oval 71"/>
            <p:cNvSpPr>
              <a:spLocks noChangeArrowheads="1"/>
            </p:cNvSpPr>
            <p:nvPr/>
          </p:nvSpPr>
          <p:spPr bwMode="auto">
            <a:xfrm>
              <a:off x="3142" y="3436"/>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6" name="Oval 72"/>
            <p:cNvSpPr>
              <a:spLocks noChangeArrowheads="1"/>
            </p:cNvSpPr>
            <p:nvPr/>
          </p:nvSpPr>
          <p:spPr bwMode="auto">
            <a:xfrm>
              <a:off x="3344" y="3558"/>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7" name="Oval 73"/>
            <p:cNvSpPr>
              <a:spLocks noChangeArrowheads="1"/>
            </p:cNvSpPr>
            <p:nvPr/>
          </p:nvSpPr>
          <p:spPr bwMode="auto">
            <a:xfrm>
              <a:off x="3546" y="3642"/>
              <a:ext cx="52" cy="52"/>
            </a:xfrm>
            <a:prstGeom prst="ellipse">
              <a:avLst/>
            </a:prstGeom>
            <a:solidFill>
              <a:srgbClr val="00FFFF"/>
            </a:solidFill>
            <a:ln>
              <a:noFill/>
            </a:ln>
            <a:effectLst/>
            <a:extLst>
              <a:ext uri="{91240B29-F687-4F45-9708-019B960494DF}">
                <a14:hiddenLine xmlns:a14="http://schemas.microsoft.com/office/drawing/2010/main" w="28575">
                  <a:solidFill>
                    <a:srgbClr val="00FFFF"/>
                  </a:solidFill>
                  <a:round/>
                  <a:headEnd type="none" w="sm" len="sm"/>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498" name="Line 74"/>
            <p:cNvSpPr>
              <a:spLocks noChangeShapeType="1"/>
            </p:cNvSpPr>
            <p:nvPr/>
          </p:nvSpPr>
          <p:spPr bwMode="auto">
            <a:xfrm>
              <a:off x="2736" y="3172"/>
              <a:ext cx="48" cy="0"/>
            </a:xfrm>
            <a:prstGeom prst="line">
              <a:avLst/>
            </a:prstGeom>
            <a:noFill/>
            <a:ln w="6350">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499" name="Line 75"/>
            <p:cNvSpPr>
              <a:spLocks noChangeShapeType="1"/>
            </p:cNvSpPr>
            <p:nvPr/>
          </p:nvSpPr>
          <p:spPr bwMode="auto">
            <a:xfrm flipH="1" flipV="1">
              <a:off x="2735" y="3049"/>
              <a:ext cx="49" cy="1"/>
            </a:xfrm>
            <a:prstGeom prst="line">
              <a:avLst/>
            </a:prstGeom>
            <a:noFill/>
            <a:ln w="6350">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0" name="Line 76"/>
            <p:cNvSpPr>
              <a:spLocks noChangeShapeType="1"/>
            </p:cNvSpPr>
            <p:nvPr/>
          </p:nvSpPr>
          <p:spPr bwMode="auto">
            <a:xfrm>
              <a:off x="2736" y="3110"/>
              <a:ext cx="48" cy="0"/>
            </a:xfrm>
            <a:prstGeom prst="line">
              <a:avLst/>
            </a:prstGeom>
            <a:noFill/>
            <a:ln w="6350">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1" name="Line 77"/>
            <p:cNvSpPr>
              <a:spLocks noChangeShapeType="1"/>
            </p:cNvSpPr>
            <p:nvPr/>
          </p:nvSpPr>
          <p:spPr bwMode="auto">
            <a:xfrm>
              <a:off x="2750" y="3166"/>
              <a:ext cx="21" cy="0"/>
            </a:xfrm>
            <a:prstGeom prst="line">
              <a:avLst/>
            </a:prstGeom>
            <a:noFill/>
            <a:ln w="95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2" name="Line 78"/>
            <p:cNvSpPr>
              <a:spLocks noChangeShapeType="1"/>
            </p:cNvSpPr>
            <p:nvPr/>
          </p:nvSpPr>
          <p:spPr bwMode="auto">
            <a:xfrm>
              <a:off x="2750" y="3114"/>
              <a:ext cx="21" cy="0"/>
            </a:xfrm>
            <a:prstGeom prst="line">
              <a:avLst/>
            </a:prstGeom>
            <a:noFill/>
            <a:ln w="6350">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3" name="Line 79"/>
            <p:cNvSpPr>
              <a:spLocks noChangeShapeType="1"/>
            </p:cNvSpPr>
            <p:nvPr/>
          </p:nvSpPr>
          <p:spPr bwMode="auto">
            <a:xfrm>
              <a:off x="2750" y="3058"/>
              <a:ext cx="21" cy="0"/>
            </a:xfrm>
            <a:prstGeom prst="line">
              <a:avLst/>
            </a:prstGeom>
            <a:noFill/>
            <a:ln w="6350">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4" name="Line 80"/>
            <p:cNvSpPr>
              <a:spLocks noChangeShapeType="1"/>
            </p:cNvSpPr>
            <p:nvPr/>
          </p:nvSpPr>
          <p:spPr bwMode="auto">
            <a:xfrm>
              <a:off x="2750" y="3054"/>
              <a:ext cx="21" cy="0"/>
            </a:xfrm>
            <a:prstGeom prst="line">
              <a:avLst/>
            </a:prstGeom>
            <a:noFill/>
            <a:ln w="6350">
              <a:solidFill>
                <a:srgbClr val="FFFF00"/>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5" name="Line 81"/>
            <p:cNvSpPr>
              <a:spLocks noChangeShapeType="1"/>
            </p:cNvSpPr>
            <p:nvPr/>
          </p:nvSpPr>
          <p:spPr bwMode="auto">
            <a:xfrm>
              <a:off x="2750" y="3170"/>
              <a:ext cx="21" cy="0"/>
            </a:xfrm>
            <a:prstGeom prst="line">
              <a:avLst/>
            </a:prstGeom>
            <a:noFill/>
            <a:ln w="9525">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6" name="Oval 82"/>
            <p:cNvSpPr>
              <a:spLocks noChangeArrowheads="1"/>
            </p:cNvSpPr>
            <p:nvPr/>
          </p:nvSpPr>
          <p:spPr bwMode="auto">
            <a:xfrm>
              <a:off x="3728" y="3714"/>
              <a:ext cx="47" cy="53"/>
            </a:xfrm>
            <a:prstGeom prst="ellipse">
              <a:avLst/>
            </a:prstGeom>
            <a:noFill/>
            <a:ln w="6350">
              <a:solidFill>
                <a:srgbClr val="00FFFF"/>
              </a:solidFill>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507" name="Rectangle 83"/>
            <p:cNvSpPr>
              <a:spLocks noChangeArrowheads="1"/>
            </p:cNvSpPr>
            <p:nvPr/>
          </p:nvSpPr>
          <p:spPr bwMode="auto">
            <a:xfrm>
              <a:off x="3728" y="3696"/>
              <a:ext cx="48" cy="48"/>
            </a:xfrm>
            <a:prstGeom prst="rect">
              <a:avLst/>
            </a:prstGeom>
            <a:noFill/>
            <a:ln w="6350">
              <a:solidFill>
                <a:srgbClr val="FFFF00"/>
              </a:solidFill>
              <a:miter lim="800000"/>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508" name="Line 84"/>
            <p:cNvSpPr>
              <a:spLocks noChangeShapeType="1"/>
            </p:cNvSpPr>
            <p:nvPr/>
          </p:nvSpPr>
          <p:spPr bwMode="auto">
            <a:xfrm flipH="1" flipV="1">
              <a:off x="3750" y="3690"/>
              <a:ext cx="0" cy="75"/>
            </a:xfrm>
            <a:prstGeom prst="line">
              <a:avLst/>
            </a:prstGeom>
            <a:noFill/>
            <a:ln w="6350">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09" name="Oval 85"/>
            <p:cNvSpPr>
              <a:spLocks noChangeArrowheads="1"/>
            </p:cNvSpPr>
            <p:nvPr/>
          </p:nvSpPr>
          <p:spPr bwMode="auto">
            <a:xfrm>
              <a:off x="3728" y="3714"/>
              <a:ext cx="47" cy="53"/>
            </a:xfrm>
            <a:prstGeom prst="ellipse">
              <a:avLst/>
            </a:prstGeom>
            <a:noFill/>
            <a:ln w="6350">
              <a:solidFill>
                <a:srgbClr val="00FFFF"/>
              </a:solidFill>
              <a:round/>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510" name="Rectangle 86"/>
            <p:cNvSpPr>
              <a:spLocks noChangeArrowheads="1"/>
            </p:cNvSpPr>
            <p:nvPr/>
          </p:nvSpPr>
          <p:spPr bwMode="auto">
            <a:xfrm>
              <a:off x="3728" y="3696"/>
              <a:ext cx="48" cy="48"/>
            </a:xfrm>
            <a:prstGeom prst="rect">
              <a:avLst/>
            </a:prstGeom>
            <a:noFill/>
            <a:ln w="6350">
              <a:solidFill>
                <a:srgbClr val="FFFF00"/>
              </a:solidFill>
              <a:miter lim="800000"/>
              <a:headEnd type="none" w="sm" len="sm"/>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487511" name="Line 87"/>
            <p:cNvSpPr>
              <a:spLocks noChangeShapeType="1"/>
            </p:cNvSpPr>
            <p:nvPr/>
          </p:nvSpPr>
          <p:spPr bwMode="auto">
            <a:xfrm flipH="1">
              <a:off x="3726" y="3712"/>
              <a:ext cx="48" cy="0"/>
            </a:xfrm>
            <a:prstGeom prst="line">
              <a:avLst/>
            </a:prstGeom>
            <a:noFill/>
            <a:ln w="6350">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487512" name="Line 88"/>
            <p:cNvSpPr>
              <a:spLocks noChangeShapeType="1"/>
            </p:cNvSpPr>
            <p:nvPr/>
          </p:nvSpPr>
          <p:spPr bwMode="auto">
            <a:xfrm flipH="1">
              <a:off x="3728" y="3770"/>
              <a:ext cx="48" cy="0"/>
            </a:xfrm>
            <a:prstGeom prst="line">
              <a:avLst/>
            </a:prstGeom>
            <a:noFill/>
            <a:ln w="6350">
              <a:solidFill>
                <a:srgbClr val="00FFFF"/>
              </a:solidFill>
              <a:round/>
              <a:headEnd type="none" w="sm" len="sm"/>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grpSp>
      <p:sp>
        <p:nvSpPr>
          <p:cNvPr id="2" name="Textfeld 1"/>
          <p:cNvSpPr txBox="1"/>
          <p:nvPr/>
        </p:nvSpPr>
        <p:spPr>
          <a:xfrm>
            <a:off x="6372200" y="6516052"/>
            <a:ext cx="2813591" cy="369332"/>
          </a:xfrm>
          <a:prstGeom prst="rect">
            <a:avLst/>
          </a:prstGeom>
          <a:noFill/>
        </p:spPr>
        <p:txBody>
          <a:bodyPr wrap="none" rtlCol="0">
            <a:spAutoFit/>
          </a:bodyPr>
          <a:lstStyle/>
          <a:p>
            <a:r>
              <a:rPr lang="de-CH" dirty="0" smtClean="0">
                <a:solidFill>
                  <a:schemeClr val="bg1"/>
                </a:solidFill>
                <a:latin typeface="Arial" panose="020B0604020202020204" pitchFamily="34" charset="0"/>
                <a:cs typeface="Arial" panose="020B0604020202020204" pitchFamily="34" charset="0"/>
              </a:rPr>
              <a:t>Lancet 2000; 355: 1491-8</a:t>
            </a:r>
            <a:endParaRPr lang="de-CH"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400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ChangeArrowheads="1"/>
          </p:cNvSpPr>
          <p:nvPr/>
        </p:nvSpPr>
        <p:spPr bwMode="auto">
          <a:xfrm>
            <a:off x="277091" y="295496"/>
            <a:ext cx="8520545" cy="1113776"/>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470" tIns="43459" rIns="88470" bIns="43459" anchor="ctr"/>
          <a:lstStyle>
            <a:lvl1pPr algn="l" defTabSz="744538">
              <a:tabLst>
                <a:tab pos="9779000" algn="l"/>
              </a:tabLst>
              <a:defRPr sz="2400">
                <a:solidFill>
                  <a:schemeClr val="tx1"/>
                </a:solidFill>
                <a:latin typeface="Times New Roman" pitchFamily="18" charset="0"/>
              </a:defRPr>
            </a:lvl1pPr>
            <a:lvl2pPr marL="558800" algn="l" defTabSz="744538">
              <a:tabLst>
                <a:tab pos="9779000" algn="l"/>
              </a:tabLst>
              <a:defRPr sz="2400">
                <a:solidFill>
                  <a:schemeClr val="tx1"/>
                </a:solidFill>
                <a:latin typeface="Times New Roman" pitchFamily="18" charset="0"/>
              </a:defRPr>
            </a:lvl2pPr>
            <a:lvl3pPr marL="1117600" algn="l" defTabSz="744538">
              <a:tabLst>
                <a:tab pos="9779000" algn="l"/>
              </a:tabLst>
              <a:defRPr sz="2400">
                <a:solidFill>
                  <a:schemeClr val="tx1"/>
                </a:solidFill>
                <a:latin typeface="Times New Roman" pitchFamily="18" charset="0"/>
              </a:defRPr>
            </a:lvl3pPr>
            <a:lvl4pPr marL="1676400" algn="l" defTabSz="744538">
              <a:tabLst>
                <a:tab pos="9779000" algn="l"/>
              </a:tabLst>
              <a:defRPr sz="2400">
                <a:solidFill>
                  <a:schemeClr val="tx1"/>
                </a:solidFill>
                <a:latin typeface="Times New Roman" pitchFamily="18" charset="0"/>
              </a:defRPr>
            </a:lvl4pPr>
            <a:lvl5pPr marL="2235200" algn="l" defTabSz="744538">
              <a:tabLst>
                <a:tab pos="9779000" algn="l"/>
              </a:tabLst>
              <a:defRPr sz="2400">
                <a:solidFill>
                  <a:schemeClr val="tx1"/>
                </a:solidFill>
                <a:latin typeface="Times New Roman" pitchFamily="18" charset="0"/>
              </a:defRPr>
            </a:lvl5pPr>
            <a:lvl6pPr marL="2692400" defTabSz="744538" fontAlgn="base">
              <a:spcBef>
                <a:spcPct val="0"/>
              </a:spcBef>
              <a:spcAft>
                <a:spcPct val="0"/>
              </a:spcAft>
              <a:tabLst>
                <a:tab pos="9779000" algn="l"/>
              </a:tabLst>
              <a:defRPr sz="2400">
                <a:solidFill>
                  <a:schemeClr val="tx1"/>
                </a:solidFill>
                <a:latin typeface="Times New Roman" pitchFamily="18" charset="0"/>
              </a:defRPr>
            </a:lvl6pPr>
            <a:lvl7pPr marL="3149600" defTabSz="744538" fontAlgn="base">
              <a:spcBef>
                <a:spcPct val="0"/>
              </a:spcBef>
              <a:spcAft>
                <a:spcPct val="0"/>
              </a:spcAft>
              <a:tabLst>
                <a:tab pos="9779000" algn="l"/>
              </a:tabLst>
              <a:defRPr sz="2400">
                <a:solidFill>
                  <a:schemeClr val="tx1"/>
                </a:solidFill>
                <a:latin typeface="Times New Roman" pitchFamily="18" charset="0"/>
              </a:defRPr>
            </a:lvl7pPr>
            <a:lvl8pPr marL="3606800" defTabSz="744538" fontAlgn="base">
              <a:spcBef>
                <a:spcPct val="0"/>
              </a:spcBef>
              <a:spcAft>
                <a:spcPct val="0"/>
              </a:spcAft>
              <a:tabLst>
                <a:tab pos="9779000" algn="l"/>
              </a:tabLst>
              <a:defRPr sz="2400">
                <a:solidFill>
                  <a:schemeClr val="tx1"/>
                </a:solidFill>
                <a:latin typeface="Times New Roman" pitchFamily="18" charset="0"/>
              </a:defRPr>
            </a:lvl8pPr>
            <a:lvl9pPr marL="4064000" defTabSz="744538" fontAlgn="base">
              <a:spcBef>
                <a:spcPct val="0"/>
              </a:spcBef>
              <a:spcAft>
                <a:spcPct val="0"/>
              </a:spcAft>
              <a:tabLst>
                <a:tab pos="9779000" algn="l"/>
              </a:tabLs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3600">
                <a:solidFill>
                  <a:srgbClr val="FAFD00"/>
                </a:solidFill>
                <a:latin typeface="Arial" charset="0"/>
              </a:rPr>
              <a:t>SWOG 8894 / Intergroup 105</a:t>
            </a:r>
          </a:p>
          <a:p>
            <a:pPr algn="ctr" eaLnBrk="0" fontAlgn="base" hangingPunct="0">
              <a:lnSpc>
                <a:spcPct val="90000"/>
              </a:lnSpc>
              <a:spcBef>
                <a:spcPct val="0"/>
              </a:spcBef>
              <a:spcAft>
                <a:spcPct val="0"/>
              </a:spcAft>
            </a:pPr>
            <a:r>
              <a:rPr lang="de-CH" altLang="de-DE" sz="3600">
                <a:solidFill>
                  <a:srgbClr val="FAFD00"/>
                </a:solidFill>
                <a:latin typeface="Arial" charset="0"/>
              </a:rPr>
              <a:t>Orchiectomy + Flutamide</a:t>
            </a:r>
          </a:p>
        </p:txBody>
      </p:sp>
      <p:sp>
        <p:nvSpPr>
          <p:cNvPr id="529411" name="Rectangle 3"/>
          <p:cNvSpPr>
            <a:spLocks noChangeArrowheads="1"/>
          </p:cNvSpPr>
          <p:nvPr/>
        </p:nvSpPr>
        <p:spPr bwMode="auto">
          <a:xfrm>
            <a:off x="2222504" y="1654514"/>
            <a:ext cx="3199535" cy="854656"/>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700" b="1">
                <a:solidFill>
                  <a:srgbClr val="FFFFFF"/>
                </a:solidFill>
                <a:latin typeface="Arial" charset="0"/>
              </a:rPr>
              <a:t>Orchiectomy                     + Placebo</a:t>
            </a:r>
          </a:p>
        </p:txBody>
      </p:sp>
      <p:sp>
        <p:nvSpPr>
          <p:cNvPr id="529412" name="Rectangle 4"/>
          <p:cNvSpPr>
            <a:spLocks noChangeArrowheads="1"/>
          </p:cNvSpPr>
          <p:nvPr/>
        </p:nvSpPr>
        <p:spPr bwMode="auto">
          <a:xfrm>
            <a:off x="5091545" y="1654515"/>
            <a:ext cx="2432783" cy="1209612"/>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700" b="1" dirty="0" err="1">
                <a:solidFill>
                  <a:srgbClr val="FFFFFF"/>
                </a:solidFill>
                <a:latin typeface="Arial" charset="0"/>
              </a:rPr>
              <a:t>Orchiectomy</a:t>
            </a:r>
            <a:endParaRPr lang="de-CH" altLang="de-DE" sz="2700" b="1" dirty="0">
              <a:solidFill>
                <a:srgbClr val="FFFFFF"/>
              </a:solidFill>
              <a:latin typeface="Arial" charset="0"/>
            </a:endParaRPr>
          </a:p>
          <a:p>
            <a:pPr algn="ctr" eaLnBrk="0" fontAlgn="base" hangingPunct="0">
              <a:lnSpc>
                <a:spcPct val="90000"/>
              </a:lnSpc>
              <a:spcBef>
                <a:spcPct val="0"/>
              </a:spcBef>
              <a:spcAft>
                <a:spcPct val="0"/>
              </a:spcAft>
            </a:pPr>
            <a:r>
              <a:rPr lang="de-CH" altLang="de-DE" sz="2700" b="1" dirty="0">
                <a:solidFill>
                  <a:srgbClr val="FFFFFF"/>
                </a:solidFill>
                <a:latin typeface="Arial" charset="0"/>
              </a:rPr>
              <a:t>+ Flutamide</a:t>
            </a:r>
          </a:p>
          <a:p>
            <a:pPr algn="ctr" fontAlgn="base">
              <a:lnSpc>
                <a:spcPct val="90000"/>
              </a:lnSpc>
              <a:spcBef>
                <a:spcPct val="0"/>
              </a:spcBef>
              <a:spcAft>
                <a:spcPct val="0"/>
              </a:spcAft>
            </a:pPr>
            <a:endParaRPr lang="de-CH" altLang="de-DE" sz="2700" b="1" dirty="0">
              <a:solidFill>
                <a:srgbClr val="FFFFFF"/>
              </a:solidFill>
              <a:latin typeface="Arial" charset="0"/>
            </a:endParaRPr>
          </a:p>
        </p:txBody>
      </p:sp>
      <p:sp>
        <p:nvSpPr>
          <p:cNvPr id="529413" name="Rectangle 5"/>
          <p:cNvSpPr>
            <a:spLocks noChangeArrowheads="1"/>
          </p:cNvSpPr>
          <p:nvPr/>
        </p:nvSpPr>
        <p:spPr bwMode="auto">
          <a:xfrm>
            <a:off x="5" y="2594566"/>
            <a:ext cx="9096375" cy="307935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470" tIns="43459" rIns="88470" bIns="43459">
            <a:spAutoFit/>
          </a:bodyPr>
          <a:lstStyle>
            <a:lvl1pPr algn="l" defTabSz="254000">
              <a:defRPr sz="2400">
                <a:solidFill>
                  <a:schemeClr val="tx1"/>
                </a:solidFill>
                <a:latin typeface="Times New Roman" pitchFamily="18" charset="0"/>
              </a:defRPr>
            </a:lvl1pPr>
            <a:lvl2pPr marL="558800" algn="l" defTabSz="254000">
              <a:defRPr sz="2400">
                <a:solidFill>
                  <a:schemeClr val="tx1"/>
                </a:solidFill>
                <a:latin typeface="Times New Roman" pitchFamily="18" charset="0"/>
              </a:defRPr>
            </a:lvl2pPr>
            <a:lvl3pPr marL="1117600" algn="l" defTabSz="254000">
              <a:defRPr sz="2400">
                <a:solidFill>
                  <a:schemeClr val="tx1"/>
                </a:solidFill>
                <a:latin typeface="Times New Roman" pitchFamily="18" charset="0"/>
              </a:defRPr>
            </a:lvl3pPr>
            <a:lvl4pPr marL="1676400" algn="l" defTabSz="254000">
              <a:defRPr sz="2400">
                <a:solidFill>
                  <a:schemeClr val="tx1"/>
                </a:solidFill>
                <a:latin typeface="Times New Roman" pitchFamily="18" charset="0"/>
              </a:defRPr>
            </a:lvl4pPr>
            <a:lvl5pPr marL="2235200" algn="l" defTabSz="254000">
              <a:defRPr sz="2400">
                <a:solidFill>
                  <a:schemeClr val="tx1"/>
                </a:solidFill>
                <a:latin typeface="Times New Roman" pitchFamily="18" charset="0"/>
              </a:defRPr>
            </a:lvl5pPr>
            <a:lvl6pPr marL="2692400" defTabSz="254000" fontAlgn="base">
              <a:spcBef>
                <a:spcPct val="0"/>
              </a:spcBef>
              <a:spcAft>
                <a:spcPct val="0"/>
              </a:spcAft>
              <a:defRPr sz="2400">
                <a:solidFill>
                  <a:schemeClr val="tx1"/>
                </a:solidFill>
                <a:latin typeface="Times New Roman" pitchFamily="18" charset="0"/>
              </a:defRPr>
            </a:lvl6pPr>
            <a:lvl7pPr marL="3149600" defTabSz="254000" fontAlgn="base">
              <a:spcBef>
                <a:spcPct val="0"/>
              </a:spcBef>
              <a:spcAft>
                <a:spcPct val="0"/>
              </a:spcAft>
              <a:defRPr sz="2400">
                <a:solidFill>
                  <a:schemeClr val="tx1"/>
                </a:solidFill>
                <a:latin typeface="Times New Roman" pitchFamily="18" charset="0"/>
              </a:defRPr>
            </a:lvl7pPr>
            <a:lvl8pPr marL="3606800" defTabSz="254000" fontAlgn="base">
              <a:spcBef>
                <a:spcPct val="0"/>
              </a:spcBef>
              <a:spcAft>
                <a:spcPct val="0"/>
              </a:spcAft>
              <a:defRPr sz="2400">
                <a:solidFill>
                  <a:schemeClr val="tx1"/>
                </a:solidFill>
                <a:latin typeface="Times New Roman" pitchFamily="18" charset="0"/>
              </a:defRPr>
            </a:lvl8pPr>
            <a:lvl9pPr marL="4064000" defTabSz="254000" fontAlgn="base">
              <a:spcBef>
                <a:spcPct val="0"/>
              </a:spcBef>
              <a:spcAft>
                <a:spcPct val="0"/>
              </a:spcAft>
              <a:defRPr sz="2400">
                <a:solidFill>
                  <a:schemeClr val="tx1"/>
                </a:solidFill>
                <a:latin typeface="Times New Roman" pitchFamily="18" charset="0"/>
              </a:defRPr>
            </a:lvl9pPr>
          </a:lstStyle>
          <a:p>
            <a:pPr eaLnBrk="0" fontAlgn="base" hangingPunct="0">
              <a:lnSpc>
                <a:spcPct val="90000"/>
              </a:lnSpc>
              <a:spcBef>
                <a:spcPct val="0"/>
              </a:spcBef>
              <a:spcAft>
                <a:spcPct val="0"/>
              </a:spcAft>
              <a:buSzPct val="100000"/>
              <a:buFontTx/>
              <a:buChar char="•"/>
            </a:pPr>
            <a:r>
              <a:rPr lang="de-CH" altLang="de-DE" sz="2700" b="1" dirty="0">
                <a:solidFill>
                  <a:srgbClr val="FFFFFF"/>
                </a:solidFill>
                <a:latin typeface="Arial" charset="0"/>
              </a:rPr>
              <a:t> PSA </a:t>
            </a:r>
            <a:r>
              <a:rPr lang="de-CH" altLang="de-DE" sz="2700" b="1" dirty="0" err="1">
                <a:solidFill>
                  <a:srgbClr val="FFFFFF"/>
                </a:solidFill>
                <a:latin typeface="Arial" charset="0"/>
              </a:rPr>
              <a:t>normalized</a:t>
            </a:r>
            <a:r>
              <a:rPr lang="de-CH" altLang="de-DE" sz="2700" b="1" dirty="0">
                <a:solidFill>
                  <a:srgbClr val="FFFFFF"/>
                </a:solidFill>
                <a:latin typeface="Arial" charset="0"/>
              </a:rPr>
              <a:t>				69%		     					81%				</a:t>
            </a:r>
            <a:r>
              <a:rPr lang="de-CH" altLang="de-DE" sz="2700" b="1" dirty="0" smtClean="0">
                <a:solidFill>
                  <a:srgbClr val="FFFFFF"/>
                </a:solidFill>
                <a:latin typeface="Arial" charset="0"/>
              </a:rPr>
              <a:t>0.01</a:t>
            </a:r>
            <a:endParaRPr lang="de-CH" altLang="de-DE" sz="2700" b="1" dirty="0">
              <a:solidFill>
                <a:srgbClr val="FFFFFF"/>
              </a:solidFill>
              <a:latin typeface="Arial" charset="0"/>
            </a:endParaRPr>
          </a:p>
          <a:p>
            <a:pPr eaLnBrk="0" fontAlgn="base" hangingPunct="0">
              <a:lnSpc>
                <a:spcPct val="90000"/>
              </a:lnSpc>
              <a:spcBef>
                <a:spcPct val="0"/>
              </a:spcBef>
              <a:spcAft>
                <a:spcPct val="0"/>
              </a:spcAft>
            </a:pPr>
            <a:endParaRPr lang="de-CH" altLang="de-DE" sz="2700" b="1" dirty="0">
              <a:solidFill>
                <a:srgbClr val="FFFFFF"/>
              </a:solidFill>
              <a:latin typeface="Arial" charset="0"/>
            </a:endParaRPr>
          </a:p>
          <a:p>
            <a:pPr eaLnBrk="0" fontAlgn="base" hangingPunct="0">
              <a:lnSpc>
                <a:spcPct val="90000"/>
              </a:lnSpc>
              <a:spcBef>
                <a:spcPct val="0"/>
              </a:spcBef>
              <a:spcAft>
                <a:spcPct val="0"/>
              </a:spcAft>
              <a:buSzPct val="100000"/>
              <a:buFontTx/>
              <a:buChar char="•"/>
            </a:pPr>
            <a:r>
              <a:rPr lang="de-CH" altLang="de-DE" sz="2700" b="1" dirty="0">
                <a:solidFill>
                  <a:srgbClr val="FFFFFF"/>
                </a:solidFill>
                <a:latin typeface="Arial" charset="0"/>
              </a:rPr>
              <a:t> Median time					  																									</a:t>
            </a:r>
            <a:r>
              <a:rPr lang="de-CH" altLang="de-DE" sz="2700" b="1" dirty="0" err="1">
                <a:solidFill>
                  <a:srgbClr val="FFFFFF"/>
                </a:solidFill>
                <a:latin typeface="Arial" charset="0"/>
              </a:rPr>
              <a:t>to</a:t>
            </a:r>
            <a:r>
              <a:rPr lang="de-CH" altLang="de-DE" sz="2700" b="1" dirty="0">
                <a:solidFill>
                  <a:srgbClr val="FFFFFF"/>
                </a:solidFill>
                <a:latin typeface="Arial" charset="0"/>
              </a:rPr>
              <a:t> </a:t>
            </a:r>
            <a:r>
              <a:rPr lang="de-CH" altLang="de-DE" sz="2700" b="1" dirty="0" err="1">
                <a:solidFill>
                  <a:srgbClr val="FFFFFF"/>
                </a:solidFill>
                <a:latin typeface="Arial" charset="0"/>
              </a:rPr>
              <a:t>progression</a:t>
            </a:r>
            <a:r>
              <a:rPr lang="de-CH" altLang="de-DE" sz="2700" b="1" dirty="0">
                <a:solidFill>
                  <a:srgbClr val="FFFFFF"/>
                </a:solidFill>
                <a:latin typeface="Arial" charset="0"/>
              </a:rPr>
              <a:t> 			</a:t>
            </a:r>
            <a:r>
              <a:rPr lang="de-CH" altLang="de-DE" sz="2700" b="1" dirty="0" smtClean="0">
                <a:solidFill>
                  <a:srgbClr val="FFFFFF"/>
                </a:solidFill>
                <a:latin typeface="Arial" charset="0"/>
              </a:rPr>
              <a:t>36 </a:t>
            </a:r>
            <a:r>
              <a:rPr lang="de-CH" altLang="de-DE" sz="2700" b="1" dirty="0" err="1">
                <a:solidFill>
                  <a:srgbClr val="FFFFFF"/>
                </a:solidFill>
                <a:latin typeface="Arial" charset="0"/>
              </a:rPr>
              <a:t>mo</a:t>
            </a:r>
            <a:r>
              <a:rPr lang="de-CH" altLang="de-DE" sz="2700" b="1" dirty="0">
                <a:solidFill>
                  <a:srgbClr val="FFFFFF"/>
                </a:solidFill>
                <a:latin typeface="Arial" charset="0"/>
              </a:rPr>
              <a:t>               	49 </a:t>
            </a:r>
            <a:r>
              <a:rPr lang="de-CH" altLang="de-DE" sz="2700" b="1" dirty="0" err="1">
                <a:solidFill>
                  <a:srgbClr val="FFFFFF"/>
                </a:solidFill>
                <a:latin typeface="Arial" charset="0"/>
              </a:rPr>
              <a:t>mo</a:t>
            </a:r>
            <a:r>
              <a:rPr lang="de-CH" altLang="de-DE" sz="2700" b="1" dirty="0">
                <a:solidFill>
                  <a:srgbClr val="FFFFFF"/>
                </a:solidFill>
                <a:latin typeface="Arial" charset="0"/>
              </a:rPr>
              <a:t>			</a:t>
            </a:r>
            <a:r>
              <a:rPr lang="de-CH" altLang="de-DE" sz="2700" b="1" dirty="0" smtClean="0">
                <a:solidFill>
                  <a:srgbClr val="FFFFFF"/>
                </a:solidFill>
                <a:latin typeface="Arial" charset="0"/>
              </a:rPr>
              <a:t>0.03 </a:t>
            </a:r>
            <a:endParaRPr lang="de-CH" altLang="de-DE" sz="2700" b="1" dirty="0">
              <a:solidFill>
                <a:srgbClr val="FFFFFF"/>
              </a:solidFill>
              <a:latin typeface="Arial" charset="0"/>
            </a:endParaRPr>
          </a:p>
          <a:p>
            <a:pPr eaLnBrk="0" fontAlgn="base" hangingPunct="0">
              <a:lnSpc>
                <a:spcPct val="90000"/>
              </a:lnSpc>
              <a:spcBef>
                <a:spcPct val="0"/>
              </a:spcBef>
              <a:spcAft>
                <a:spcPct val="0"/>
              </a:spcAft>
            </a:pPr>
            <a:r>
              <a:rPr lang="de-CH" altLang="de-DE" sz="2700" b="1" dirty="0">
                <a:solidFill>
                  <a:srgbClr val="FFFFFF"/>
                </a:solidFill>
                <a:latin typeface="Arial" charset="0"/>
              </a:rPr>
              <a:t>	(</a:t>
            </a:r>
            <a:r>
              <a:rPr lang="de-CH" altLang="de-DE" sz="2700" b="1" dirty="0" err="1">
                <a:solidFill>
                  <a:srgbClr val="FFFFFF"/>
                </a:solidFill>
                <a:latin typeface="Arial" charset="0"/>
              </a:rPr>
              <a:t>good</a:t>
            </a:r>
            <a:r>
              <a:rPr lang="de-CH" altLang="de-DE" sz="2700" b="1" dirty="0">
                <a:solidFill>
                  <a:srgbClr val="FFFFFF"/>
                </a:solidFill>
                <a:latin typeface="Arial" charset="0"/>
              </a:rPr>
              <a:t> </a:t>
            </a:r>
            <a:r>
              <a:rPr lang="de-CH" altLang="de-DE" sz="2700" b="1" dirty="0" err="1">
                <a:solidFill>
                  <a:srgbClr val="FFFFFF"/>
                </a:solidFill>
                <a:latin typeface="Arial" charset="0"/>
              </a:rPr>
              <a:t>risk</a:t>
            </a:r>
            <a:r>
              <a:rPr lang="de-CH" altLang="de-DE" sz="2700" b="1" dirty="0">
                <a:solidFill>
                  <a:srgbClr val="FFFFFF"/>
                </a:solidFill>
                <a:latin typeface="Arial" charset="0"/>
              </a:rPr>
              <a:t> </a:t>
            </a:r>
            <a:r>
              <a:rPr lang="de-CH" altLang="de-DE" sz="2700" b="1" dirty="0" err="1">
                <a:solidFill>
                  <a:srgbClr val="FFFFFF"/>
                </a:solidFill>
                <a:latin typeface="Arial" charset="0"/>
              </a:rPr>
              <a:t>pts</a:t>
            </a:r>
            <a:r>
              <a:rPr lang="de-CH" altLang="de-DE" sz="2700" b="1" dirty="0">
                <a:solidFill>
                  <a:srgbClr val="FFFFFF"/>
                </a:solidFill>
                <a:latin typeface="Arial" charset="0"/>
              </a:rPr>
              <a:t>)</a:t>
            </a:r>
          </a:p>
          <a:p>
            <a:pPr eaLnBrk="0" fontAlgn="base" hangingPunct="0">
              <a:lnSpc>
                <a:spcPct val="90000"/>
              </a:lnSpc>
              <a:spcBef>
                <a:spcPct val="0"/>
              </a:spcBef>
              <a:spcAft>
                <a:spcPct val="0"/>
              </a:spcAft>
            </a:pPr>
            <a:endParaRPr lang="de-CH" altLang="de-DE" sz="2700" b="1" dirty="0">
              <a:solidFill>
                <a:srgbClr val="FFFFFF"/>
              </a:solidFill>
              <a:latin typeface="Arial" charset="0"/>
            </a:endParaRPr>
          </a:p>
          <a:p>
            <a:pPr eaLnBrk="0" fontAlgn="base" hangingPunct="0">
              <a:lnSpc>
                <a:spcPct val="90000"/>
              </a:lnSpc>
              <a:spcBef>
                <a:spcPct val="0"/>
              </a:spcBef>
              <a:spcAft>
                <a:spcPct val="0"/>
              </a:spcAft>
              <a:buSzPct val="100000"/>
              <a:buFontTx/>
              <a:buChar char="•"/>
            </a:pPr>
            <a:r>
              <a:rPr lang="de-CH" altLang="de-DE" sz="2700" b="1" dirty="0">
                <a:solidFill>
                  <a:srgbClr val="FFFFFF"/>
                </a:solidFill>
                <a:latin typeface="Arial" charset="0"/>
              </a:rPr>
              <a:t> Overall </a:t>
            </a:r>
            <a:r>
              <a:rPr lang="de-CH" altLang="de-DE" sz="2700" b="1" dirty="0" err="1">
                <a:solidFill>
                  <a:srgbClr val="FFFFFF"/>
                </a:solidFill>
                <a:latin typeface="Arial" charset="0"/>
              </a:rPr>
              <a:t>survival</a:t>
            </a:r>
            <a:r>
              <a:rPr lang="de-CH" altLang="de-DE" sz="2700" b="1" dirty="0">
                <a:solidFill>
                  <a:srgbClr val="FFFFFF"/>
                </a:solidFill>
                <a:latin typeface="Arial" charset="0"/>
              </a:rPr>
              <a:t>					51 </a:t>
            </a:r>
            <a:r>
              <a:rPr lang="de-CH" altLang="de-DE" sz="2700" b="1" dirty="0" err="1">
                <a:solidFill>
                  <a:srgbClr val="FFFFFF"/>
                </a:solidFill>
                <a:latin typeface="Arial" charset="0"/>
              </a:rPr>
              <a:t>mo</a:t>
            </a:r>
            <a:r>
              <a:rPr lang="de-CH" altLang="de-DE" sz="2700" b="1" dirty="0">
                <a:solidFill>
                  <a:srgbClr val="FFFFFF"/>
                </a:solidFill>
                <a:latin typeface="Arial" charset="0"/>
              </a:rPr>
              <a:t>							52 </a:t>
            </a:r>
            <a:r>
              <a:rPr lang="de-CH" altLang="de-DE" sz="2700" b="1" dirty="0" err="1">
                <a:solidFill>
                  <a:srgbClr val="FFFFFF"/>
                </a:solidFill>
                <a:latin typeface="Arial" charset="0"/>
              </a:rPr>
              <a:t>mo</a:t>
            </a:r>
            <a:r>
              <a:rPr lang="de-CH" altLang="de-DE" sz="2700" b="1" dirty="0">
                <a:solidFill>
                  <a:srgbClr val="FFFFFF"/>
                </a:solidFill>
                <a:latin typeface="Arial" charset="0"/>
              </a:rPr>
              <a:t>  		</a:t>
            </a:r>
            <a:r>
              <a:rPr lang="de-CH" altLang="de-DE" sz="2700" b="1" dirty="0" smtClean="0">
                <a:solidFill>
                  <a:srgbClr val="FFFFFF"/>
                </a:solidFill>
                <a:latin typeface="Arial" charset="0"/>
              </a:rPr>
              <a:t>N.S</a:t>
            </a:r>
            <a:r>
              <a:rPr lang="de-CH" altLang="de-DE" sz="2700" b="1" dirty="0">
                <a:solidFill>
                  <a:srgbClr val="FFFFFF"/>
                </a:solidFill>
                <a:latin typeface="Arial" charset="0"/>
              </a:rPr>
              <a:t>. </a:t>
            </a:r>
          </a:p>
          <a:p>
            <a:pPr eaLnBrk="0" fontAlgn="base" hangingPunct="0">
              <a:lnSpc>
                <a:spcPct val="90000"/>
              </a:lnSpc>
              <a:spcBef>
                <a:spcPct val="0"/>
              </a:spcBef>
              <a:spcAft>
                <a:spcPct val="0"/>
              </a:spcAft>
            </a:pPr>
            <a:r>
              <a:rPr lang="de-CH" altLang="de-DE" sz="2700" b="1" dirty="0">
                <a:solidFill>
                  <a:srgbClr val="FFFFFF"/>
                </a:solidFill>
                <a:latin typeface="Arial" charset="0"/>
              </a:rPr>
              <a:t>	(</a:t>
            </a:r>
            <a:r>
              <a:rPr lang="de-CH" altLang="de-DE" sz="2700" b="1" dirty="0" err="1">
                <a:solidFill>
                  <a:srgbClr val="FFFFFF"/>
                </a:solidFill>
                <a:latin typeface="Arial" charset="0"/>
              </a:rPr>
              <a:t>good</a:t>
            </a:r>
            <a:r>
              <a:rPr lang="de-CH" altLang="de-DE" sz="2700" b="1" dirty="0">
                <a:solidFill>
                  <a:srgbClr val="FFFFFF"/>
                </a:solidFill>
                <a:latin typeface="Arial" charset="0"/>
              </a:rPr>
              <a:t> </a:t>
            </a:r>
            <a:r>
              <a:rPr lang="de-CH" altLang="de-DE" sz="2700" b="1" dirty="0" err="1">
                <a:solidFill>
                  <a:srgbClr val="FFFFFF"/>
                </a:solidFill>
                <a:latin typeface="Arial" charset="0"/>
              </a:rPr>
              <a:t>risk</a:t>
            </a:r>
            <a:r>
              <a:rPr lang="de-CH" altLang="de-DE" sz="2700" b="1" dirty="0">
                <a:solidFill>
                  <a:srgbClr val="FFFFFF"/>
                </a:solidFill>
                <a:latin typeface="Arial" charset="0"/>
              </a:rPr>
              <a:t> </a:t>
            </a:r>
            <a:r>
              <a:rPr lang="de-CH" altLang="de-DE" sz="2700" b="1" dirty="0" err="1">
                <a:solidFill>
                  <a:srgbClr val="FFFFFF"/>
                </a:solidFill>
                <a:latin typeface="Arial" charset="0"/>
              </a:rPr>
              <a:t>pts</a:t>
            </a:r>
            <a:r>
              <a:rPr lang="de-CH" altLang="de-DE" sz="2700" b="1" dirty="0" smtClean="0">
                <a:solidFill>
                  <a:srgbClr val="FFFFFF"/>
                </a:solidFill>
                <a:latin typeface="Arial" charset="0"/>
              </a:rPr>
              <a:t>)</a:t>
            </a:r>
            <a:r>
              <a:rPr lang="de-CH" altLang="de-DE" sz="2700" b="1" dirty="0">
                <a:solidFill>
                  <a:srgbClr val="FFFFFF"/>
                </a:solidFill>
                <a:latin typeface="Arial" charset="0"/>
              </a:rPr>
              <a:t>	</a:t>
            </a:r>
            <a:endParaRPr lang="de-CH" altLang="de-DE" sz="2700" b="1" dirty="0">
              <a:solidFill>
                <a:srgbClr val="FFFF00"/>
              </a:solidFill>
              <a:latin typeface="Arial" charset="0"/>
            </a:endParaRPr>
          </a:p>
        </p:txBody>
      </p:sp>
      <p:sp>
        <p:nvSpPr>
          <p:cNvPr id="529414" name="Rectangle 6"/>
          <p:cNvSpPr>
            <a:spLocks noChangeArrowheads="1"/>
          </p:cNvSpPr>
          <p:nvPr/>
        </p:nvSpPr>
        <p:spPr bwMode="auto">
          <a:xfrm>
            <a:off x="1581732" y="2661135"/>
            <a:ext cx="2186421" cy="2011615"/>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CH" b="1">
              <a:solidFill>
                <a:srgbClr val="FFFFFF"/>
              </a:solidFill>
            </a:endParaRPr>
          </a:p>
        </p:txBody>
      </p:sp>
      <p:sp>
        <p:nvSpPr>
          <p:cNvPr id="529415" name="Rectangle 7"/>
          <p:cNvSpPr>
            <a:spLocks noChangeArrowheads="1"/>
          </p:cNvSpPr>
          <p:nvPr/>
        </p:nvSpPr>
        <p:spPr bwMode="auto">
          <a:xfrm>
            <a:off x="7443932" y="1662636"/>
            <a:ext cx="1669762" cy="472209"/>
          </a:xfrm>
          <a:prstGeom prst="rect">
            <a:avLst/>
          </a:prstGeom>
          <a:noFill/>
          <a:ln>
            <a:noFill/>
          </a:ln>
          <a:effectLst/>
          <a:extLst>
            <a:ext uri="{909E8E84-426E-40DD-AFC4-6F175D3DCCD1}">
              <a14:hiddenFill xmlns:a14="http://schemas.microsoft.com/office/drawing/2010/main">
                <a:solidFill>
                  <a:srgbClr val="FCFEB9"/>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470" tIns="43459" rIns="88470" bIns="43459">
            <a:spAutoFit/>
          </a:bodyPr>
          <a:lstStyle>
            <a:lvl1pPr algn="l" defTabSz="744538">
              <a:defRPr sz="2400">
                <a:solidFill>
                  <a:schemeClr val="tx1"/>
                </a:solidFill>
                <a:latin typeface="Times New Roman" pitchFamily="18" charset="0"/>
              </a:defRPr>
            </a:lvl1pPr>
            <a:lvl2pPr marL="558800" algn="l" defTabSz="744538">
              <a:defRPr sz="2400">
                <a:solidFill>
                  <a:schemeClr val="tx1"/>
                </a:solidFill>
                <a:latin typeface="Times New Roman" pitchFamily="18" charset="0"/>
              </a:defRPr>
            </a:lvl2pPr>
            <a:lvl3pPr marL="1117600" algn="l" defTabSz="744538">
              <a:defRPr sz="2400">
                <a:solidFill>
                  <a:schemeClr val="tx1"/>
                </a:solidFill>
                <a:latin typeface="Times New Roman" pitchFamily="18" charset="0"/>
              </a:defRPr>
            </a:lvl3pPr>
            <a:lvl4pPr marL="1676400" algn="l" defTabSz="744538">
              <a:defRPr sz="2400">
                <a:solidFill>
                  <a:schemeClr val="tx1"/>
                </a:solidFill>
                <a:latin typeface="Times New Roman" pitchFamily="18" charset="0"/>
              </a:defRPr>
            </a:lvl4pPr>
            <a:lvl5pPr marL="2235200" algn="l" defTabSz="744538">
              <a:defRPr sz="2400">
                <a:solidFill>
                  <a:schemeClr val="tx1"/>
                </a:solidFill>
                <a:latin typeface="Times New Roman" pitchFamily="18" charset="0"/>
              </a:defRPr>
            </a:lvl5pPr>
            <a:lvl6pPr marL="2692400" defTabSz="744538" fontAlgn="base">
              <a:spcBef>
                <a:spcPct val="0"/>
              </a:spcBef>
              <a:spcAft>
                <a:spcPct val="0"/>
              </a:spcAft>
              <a:defRPr sz="2400">
                <a:solidFill>
                  <a:schemeClr val="tx1"/>
                </a:solidFill>
                <a:latin typeface="Times New Roman" pitchFamily="18" charset="0"/>
              </a:defRPr>
            </a:lvl6pPr>
            <a:lvl7pPr marL="3149600" defTabSz="744538" fontAlgn="base">
              <a:spcBef>
                <a:spcPct val="0"/>
              </a:spcBef>
              <a:spcAft>
                <a:spcPct val="0"/>
              </a:spcAft>
              <a:defRPr sz="2400">
                <a:solidFill>
                  <a:schemeClr val="tx1"/>
                </a:solidFill>
                <a:latin typeface="Times New Roman" pitchFamily="18" charset="0"/>
              </a:defRPr>
            </a:lvl7pPr>
            <a:lvl8pPr marL="3606800" defTabSz="744538" fontAlgn="base">
              <a:spcBef>
                <a:spcPct val="0"/>
              </a:spcBef>
              <a:spcAft>
                <a:spcPct val="0"/>
              </a:spcAft>
              <a:defRPr sz="2400">
                <a:solidFill>
                  <a:schemeClr val="tx1"/>
                </a:solidFill>
                <a:latin typeface="Times New Roman" pitchFamily="18" charset="0"/>
              </a:defRPr>
            </a:lvl8pPr>
            <a:lvl9pPr marL="4064000" defTabSz="744538" fontAlgn="base">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de-CH" altLang="de-DE" sz="2700" b="1">
                <a:solidFill>
                  <a:srgbClr val="FFFFFF"/>
                </a:solidFill>
                <a:latin typeface="Arial" charset="0"/>
              </a:rPr>
              <a:t>p - value</a:t>
            </a:r>
          </a:p>
        </p:txBody>
      </p:sp>
      <p:sp>
        <p:nvSpPr>
          <p:cNvPr id="529416" name="Line 8"/>
          <p:cNvSpPr>
            <a:spLocks noChangeShapeType="1"/>
          </p:cNvSpPr>
          <p:nvPr/>
        </p:nvSpPr>
        <p:spPr bwMode="auto">
          <a:xfrm>
            <a:off x="4687459" y="980728"/>
            <a:ext cx="217921" cy="0"/>
          </a:xfrm>
          <a:prstGeom prst="line">
            <a:avLst/>
          </a:prstGeom>
          <a:noFill/>
          <a:ln w="508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de-CH" b="1">
              <a:solidFill>
                <a:srgbClr val="FFFFFF"/>
              </a:solidFill>
            </a:endParaRPr>
          </a:p>
        </p:txBody>
      </p:sp>
      <p:sp>
        <p:nvSpPr>
          <p:cNvPr id="2" name="Rechteck 1"/>
          <p:cNvSpPr/>
          <p:nvPr/>
        </p:nvSpPr>
        <p:spPr>
          <a:xfrm>
            <a:off x="899592" y="5805264"/>
            <a:ext cx="7488832" cy="867930"/>
          </a:xfrm>
          <a:prstGeom prst="rect">
            <a:avLst/>
          </a:prstGeom>
        </p:spPr>
        <p:txBody>
          <a:bodyPr wrap="square">
            <a:spAutoFit/>
          </a:bodyPr>
          <a:lstStyle/>
          <a:p>
            <a:pPr algn="ctr" eaLnBrk="0" fontAlgn="base" hangingPunct="0">
              <a:lnSpc>
                <a:spcPct val="90000"/>
              </a:lnSpc>
              <a:spcBef>
                <a:spcPct val="0"/>
              </a:spcBef>
              <a:spcAft>
                <a:spcPct val="0"/>
              </a:spcAft>
            </a:pPr>
            <a:r>
              <a:rPr lang="de-CH" altLang="de-DE" sz="2800" b="1" dirty="0">
                <a:solidFill>
                  <a:schemeClr val="accent2">
                    <a:lumMod val="60000"/>
                    <a:lumOff val="40000"/>
                  </a:schemeClr>
                </a:solidFill>
                <a:latin typeface="Arial" charset="0"/>
              </a:rPr>
              <a:t>PSA </a:t>
            </a:r>
            <a:r>
              <a:rPr lang="de-CH" altLang="de-DE" sz="2800" b="1" dirty="0" err="1">
                <a:solidFill>
                  <a:schemeClr val="accent2">
                    <a:lumMod val="60000"/>
                    <a:lumOff val="40000"/>
                  </a:schemeClr>
                </a:solidFill>
                <a:latin typeface="Arial" charset="0"/>
              </a:rPr>
              <a:t>is</a:t>
            </a:r>
            <a:r>
              <a:rPr lang="de-CH" altLang="de-DE" sz="2800" b="1" dirty="0">
                <a:solidFill>
                  <a:schemeClr val="accent2">
                    <a:lumMod val="60000"/>
                    <a:lumOff val="40000"/>
                  </a:schemeClr>
                </a:solidFill>
                <a:latin typeface="Arial" charset="0"/>
              </a:rPr>
              <a:t> not an </a:t>
            </a:r>
            <a:r>
              <a:rPr lang="de-CH" altLang="de-DE" sz="2800" b="1" dirty="0" err="1">
                <a:solidFill>
                  <a:schemeClr val="accent2">
                    <a:lumMod val="60000"/>
                    <a:lumOff val="40000"/>
                  </a:schemeClr>
                </a:solidFill>
                <a:latin typeface="Arial" charset="0"/>
              </a:rPr>
              <a:t>appropriate</a:t>
            </a:r>
            <a:r>
              <a:rPr lang="de-CH" altLang="de-DE" sz="2800" b="1" dirty="0">
                <a:solidFill>
                  <a:schemeClr val="accent2">
                    <a:lumMod val="60000"/>
                    <a:lumOff val="40000"/>
                  </a:schemeClr>
                </a:solidFill>
                <a:latin typeface="Arial" charset="0"/>
              </a:rPr>
              <a:t> </a:t>
            </a:r>
            <a:r>
              <a:rPr lang="de-CH" altLang="de-DE" sz="2800" b="1" dirty="0" err="1">
                <a:solidFill>
                  <a:schemeClr val="accent2">
                    <a:lumMod val="60000"/>
                    <a:lumOff val="40000"/>
                  </a:schemeClr>
                </a:solidFill>
                <a:latin typeface="Arial" charset="0"/>
              </a:rPr>
              <a:t>surrogate</a:t>
            </a:r>
            <a:r>
              <a:rPr lang="de-CH" altLang="de-DE" sz="2800" b="1" dirty="0">
                <a:solidFill>
                  <a:schemeClr val="accent2">
                    <a:lumMod val="60000"/>
                    <a:lumOff val="40000"/>
                  </a:schemeClr>
                </a:solidFill>
                <a:latin typeface="Arial" charset="0"/>
              </a:rPr>
              <a:t> </a:t>
            </a:r>
            <a:r>
              <a:rPr lang="de-CH" altLang="de-DE" sz="2800" b="1" dirty="0" err="1">
                <a:solidFill>
                  <a:schemeClr val="accent2">
                    <a:lumMod val="60000"/>
                    <a:lumOff val="40000"/>
                  </a:schemeClr>
                </a:solidFill>
                <a:latin typeface="Arial" charset="0"/>
              </a:rPr>
              <a:t>endpoint</a:t>
            </a:r>
            <a:r>
              <a:rPr lang="de-CH" altLang="de-DE" sz="2800" b="1" dirty="0">
                <a:solidFill>
                  <a:schemeClr val="accent2">
                    <a:lumMod val="60000"/>
                    <a:lumOff val="40000"/>
                  </a:schemeClr>
                </a:solidFill>
                <a:latin typeface="Arial" charset="0"/>
              </a:rPr>
              <a:t> </a:t>
            </a:r>
            <a:r>
              <a:rPr lang="de-CH" altLang="de-DE" sz="2800" b="1" dirty="0" err="1">
                <a:solidFill>
                  <a:schemeClr val="accent2">
                    <a:lumMod val="60000"/>
                    <a:lumOff val="40000"/>
                  </a:schemeClr>
                </a:solidFill>
                <a:latin typeface="Arial" charset="0"/>
              </a:rPr>
              <a:t>for</a:t>
            </a:r>
            <a:r>
              <a:rPr lang="de-CH" altLang="de-DE" sz="2800" b="1" dirty="0">
                <a:solidFill>
                  <a:schemeClr val="accent2">
                    <a:lumMod val="60000"/>
                    <a:lumOff val="40000"/>
                  </a:schemeClr>
                </a:solidFill>
                <a:latin typeface="Arial" charset="0"/>
              </a:rPr>
              <a:t> </a:t>
            </a:r>
            <a:r>
              <a:rPr lang="de-CH" altLang="de-DE" sz="2800" b="1" dirty="0" err="1">
                <a:solidFill>
                  <a:schemeClr val="accent2">
                    <a:lumMod val="60000"/>
                    <a:lumOff val="40000"/>
                  </a:schemeClr>
                </a:solidFill>
                <a:latin typeface="Arial" charset="0"/>
              </a:rPr>
              <a:t>survival</a:t>
            </a:r>
            <a:endParaRPr lang="de-CH" altLang="de-DE" sz="2800" b="1" dirty="0">
              <a:solidFill>
                <a:schemeClr val="accent2">
                  <a:lumMod val="60000"/>
                  <a:lumOff val="40000"/>
                </a:schemeClr>
              </a:solidFill>
              <a:latin typeface="Arial" charset="0"/>
            </a:endParaRPr>
          </a:p>
        </p:txBody>
      </p:sp>
    </p:spTree>
    <p:extLst>
      <p:ext uri="{BB962C8B-B14F-4D97-AF65-F5344CB8AC3E}">
        <p14:creationId xmlns:p14="http://schemas.microsoft.com/office/powerpoint/2010/main" val="1512352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578606cd-4df4-425c-850d-ca88909ce203"/>
</p:tagLst>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28575" cap="flat" cmpd="sng" algn="ctr">
          <a:solidFill>
            <a:schemeClr val="bg1"/>
          </a:solidFill>
          <a:prstDash val="solid"/>
          <a:round/>
          <a:headEnd type="none" w="med" len="med"/>
          <a:tailEnd type="none" w="med"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sz="1800" b="1" i="0" u="none" strike="noStrike" cap="none" normalizeH="0" baseline="0" smtClean="0">
            <a:ln>
              <a:noFill/>
            </a:ln>
            <a:solidFill>
              <a:srgbClr val="FFFFFF"/>
            </a:solidFill>
            <a:effectLst/>
            <a:latin typeface="Arial" charset="0"/>
          </a:defRPr>
        </a:defPPr>
      </a:lstStyle>
    </a:spDef>
    <a:lnDef>
      <a:spPr bwMode="auto">
        <a:solidFill>
          <a:schemeClr val="bg1"/>
        </a:solidFill>
        <a:ln w="28575" cap="flat" cmpd="sng" algn="ctr">
          <a:solidFill>
            <a:srgbClr val="FF0000"/>
          </a:solidFill>
          <a:prstDash val="solid"/>
          <a:round/>
          <a:headEnd type="none" w="med" len="med"/>
          <a:tailEnd type="none" w="med" len="med"/>
        </a:ln>
        <a:effectLst/>
      </a:spPr>
      <a:body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eere Präsentation">
  <a:themeElements>
    <a:clrScheme name="leere Präsentation 8">
      <a:dk1>
        <a:srgbClr val="969696"/>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altLang="de-DE" sz="18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altLang="de-DE" sz="1800" b="1" i="0" u="none" strike="noStrike" cap="none" normalizeH="0" baseline="0" smtClean="0">
            <a:ln>
              <a:noFill/>
            </a:ln>
            <a:solidFill>
              <a:srgbClr val="FFFFFF"/>
            </a:solidFill>
            <a:effectLst/>
            <a:latin typeface="Arial" charset="0"/>
          </a:defRPr>
        </a:defPPr>
      </a:lstStyle>
    </a:lnDef>
  </a:objectDefaults>
  <a:extraClrSchemeLst>
    <a:extraClrScheme>
      <a:clrScheme name="leere Prä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eere Präsentation 8">
        <a:dk1>
          <a:srgbClr val="969696"/>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eere Präsentatio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33"/>
      </a:hlink>
      <a:folHlink>
        <a:srgbClr val="969696"/>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altLang="de-DE" sz="18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altLang="de-DE" sz="1800" b="1" i="0" u="none" strike="noStrike" cap="none" normalizeH="0" baseline="0" smtClean="0">
            <a:ln>
              <a:noFill/>
            </a:ln>
            <a:solidFill>
              <a:srgbClr val="FFFFFF"/>
            </a:solidFill>
            <a:effectLst/>
            <a:latin typeface="Arial" charset="0"/>
          </a:defRPr>
        </a:defPPr>
      </a:lstStyle>
    </a:lnDef>
  </a:objectDefaults>
  <a:extraClrSchemeLst>
    <a:extraClrScheme>
      <a:clrScheme name="leere Prä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eere Präsentation 8">
        <a:dk1>
          <a:srgbClr val="969696"/>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AU_arial2">
  <a:themeElements>
    <a:clrScheme name="EAU_arial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AU_arial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AU_arial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U_arial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AU_arial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U_arial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AU_arial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AU_arial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AU_arial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AU_arial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AU_arial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AU_arial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AU_arial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AU_arial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Arial Black"/>
        <a:ea typeface=""/>
        <a:cs typeface=""/>
      </a:majorFont>
      <a:minorFont>
        <a:latin typeface="Arial Blac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28575" cap="flat" cmpd="sng" algn="ctr">
          <a:solidFill>
            <a:schemeClr val="bg1"/>
          </a:solidFill>
          <a:prstDash val="solid"/>
          <a:round/>
          <a:headEnd type="none" w="med" len="med"/>
          <a:tailEnd type="none" w="med" len="med"/>
        </a:ln>
        <a:effectLst/>
      </a:spPr>
      <a:bodyPr vert="horz" wrap="non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sz="1800" b="1" i="0" u="none" strike="noStrike" cap="none" normalizeH="0" baseline="0" smtClean="0">
            <a:ln>
              <a:noFill/>
            </a:ln>
            <a:solidFill>
              <a:srgbClr val="FFFFFF"/>
            </a:solidFill>
            <a:effectLst/>
            <a:latin typeface="Arial" charset="0"/>
          </a:defRPr>
        </a:defPPr>
      </a:lstStyle>
    </a:spDef>
    <a:lnDef>
      <a:spPr bwMode="auto">
        <a:solidFill>
          <a:schemeClr val="bg1"/>
        </a:solidFill>
        <a:ln w="19050" cap="flat" cmpd="sng" algn="ctr">
          <a:solidFill>
            <a:srgbClr val="FF0000"/>
          </a:solidFill>
          <a:prstDash val="solid"/>
          <a:round/>
          <a:headEnd type="none" w="med" len="med"/>
          <a:tailEnd type="triangle" w="med" len="med"/>
        </a:ln>
        <a:effectLst/>
      </a:spPr>
      <a:body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leere Präsentation">
  <a:themeElements>
    <a:clrScheme name="">
      <a:dk1>
        <a:srgbClr val="000000"/>
      </a:dk1>
      <a:lt1>
        <a:srgbClr val="FFFFFF"/>
      </a:lt1>
      <a:dk2>
        <a:srgbClr val="000066"/>
      </a:dk2>
      <a:lt2>
        <a:srgbClr val="FFFF00"/>
      </a:lt2>
      <a:accent1>
        <a:srgbClr val="FF9900"/>
      </a:accent1>
      <a:accent2>
        <a:srgbClr val="00FFFF"/>
      </a:accent2>
      <a:accent3>
        <a:srgbClr val="AAAAB8"/>
      </a:accent3>
      <a:accent4>
        <a:srgbClr val="DADADA"/>
      </a:accent4>
      <a:accent5>
        <a:srgbClr val="FFCAAA"/>
      </a:accent5>
      <a:accent6>
        <a:srgbClr val="00E7E7"/>
      </a:accent6>
      <a:hlink>
        <a:srgbClr val="FF0033"/>
      </a:hlink>
      <a:folHlink>
        <a:srgbClr val="969696"/>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altLang="de-DE" sz="18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altLang="de-DE" sz="1800" b="1" i="0" u="none" strike="noStrike" cap="none" normalizeH="0" baseline="0" smtClean="0">
            <a:ln>
              <a:noFill/>
            </a:ln>
            <a:solidFill>
              <a:srgbClr val="FFFFFF"/>
            </a:solidFill>
            <a:effectLst/>
            <a:latin typeface="Arial" charset="0"/>
          </a:defRPr>
        </a:defPPr>
      </a:lstStyle>
    </a:lnDef>
  </a:objectDefaults>
  <a:extraClrSchemeLst>
    <a:extraClrScheme>
      <a:clrScheme name="leere Prä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eere Präsentation 8">
        <a:dk1>
          <a:srgbClr val="969696"/>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1937</Words>
  <Application>Microsoft Office PowerPoint</Application>
  <PresentationFormat>Bildschirmpräsentation (4:3)</PresentationFormat>
  <Paragraphs>753</Paragraphs>
  <Slides>58</Slides>
  <Notes>9</Notes>
  <HiddenSlides>0</HiddenSlides>
  <MMClips>0</MMClips>
  <ScaleCrop>false</ScaleCrop>
  <HeadingPairs>
    <vt:vector size="4" baseType="variant">
      <vt:variant>
        <vt:lpstr>Design</vt:lpstr>
      </vt:variant>
      <vt:variant>
        <vt:i4>7</vt:i4>
      </vt:variant>
      <vt:variant>
        <vt:lpstr>Folientitel</vt:lpstr>
      </vt:variant>
      <vt:variant>
        <vt:i4>58</vt:i4>
      </vt:variant>
    </vt:vector>
  </HeadingPairs>
  <TitlesOfParts>
    <vt:vector size="65" baseType="lpstr">
      <vt:lpstr>Standarddesign</vt:lpstr>
      <vt:lpstr>leere Präsentation</vt:lpstr>
      <vt:lpstr>1_leere Präsentation</vt:lpstr>
      <vt:lpstr>EAU_arial2</vt:lpstr>
      <vt:lpstr>Aangepast ontwerp</vt:lpstr>
      <vt:lpstr>2_Standarddesign</vt:lpstr>
      <vt:lpstr>3_leere 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Immediate vs deferred Treatment for asymptomatic P Ca patients To-4, No-2, Mo Not suitable for local treatment with curative intent (EORTC trial 30891)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Immediate vs deferred Treatment for asymptomatic P Ca patients To-4, No-2, Mo Not suitable for local treatment with curative intent (EORTC trial 30891)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Inselspital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Thalmann, George</dc:creator>
  <cp:lastModifiedBy>Thalmann, George</cp:lastModifiedBy>
  <cp:revision>41</cp:revision>
  <dcterms:created xsi:type="dcterms:W3CDTF">2015-10-18T16:11:16Z</dcterms:created>
  <dcterms:modified xsi:type="dcterms:W3CDTF">2015-11-05T08:23:36Z</dcterms:modified>
</cp:coreProperties>
</file>