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5"/>
  </p:sldMasterIdLst>
  <p:notesMasterIdLst>
    <p:notesMasterId r:id="rId35"/>
  </p:notesMasterIdLst>
  <p:handoutMasterIdLst>
    <p:handoutMasterId r:id="rId36"/>
  </p:handoutMasterIdLst>
  <p:sldIdLst>
    <p:sldId id="256" r:id="rId6"/>
    <p:sldId id="404" r:id="rId7"/>
    <p:sldId id="395" r:id="rId8"/>
    <p:sldId id="405" r:id="rId9"/>
    <p:sldId id="392" r:id="rId10"/>
    <p:sldId id="406" r:id="rId11"/>
    <p:sldId id="407" r:id="rId12"/>
    <p:sldId id="398" r:id="rId13"/>
    <p:sldId id="427" r:id="rId14"/>
    <p:sldId id="418" r:id="rId15"/>
    <p:sldId id="420" r:id="rId16"/>
    <p:sldId id="421" r:id="rId17"/>
    <p:sldId id="422" r:id="rId18"/>
    <p:sldId id="428" r:id="rId19"/>
    <p:sldId id="424" r:id="rId20"/>
    <p:sldId id="425" r:id="rId21"/>
    <p:sldId id="410" r:id="rId22"/>
    <p:sldId id="412" r:id="rId23"/>
    <p:sldId id="411" r:id="rId24"/>
    <p:sldId id="413" r:id="rId25"/>
    <p:sldId id="426" r:id="rId26"/>
    <p:sldId id="429" r:id="rId27"/>
    <p:sldId id="394" r:id="rId28"/>
    <p:sldId id="402" r:id="rId29"/>
    <p:sldId id="399" r:id="rId30"/>
    <p:sldId id="433" r:id="rId31"/>
    <p:sldId id="396" r:id="rId32"/>
    <p:sldId id="434" r:id="rId33"/>
    <p:sldId id="435" r:id="rId3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F72"/>
    <a:srgbClr val="8DC123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howGuides="1">
      <p:cViewPr varScale="1">
        <p:scale>
          <a:sx n="64" d="100"/>
          <a:sy n="64" d="100"/>
        </p:scale>
        <p:origin x="6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5916009332297"/>
          <c:y val="7.4407225736762186E-2"/>
          <c:w val="0.83602462974199443"/>
          <c:h val="0.789588512014540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Tabelle1!$C$4:$C$13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xVal>
          <c:yVal>
            <c:numRef>
              <c:f>Tabelle1!$D$4:$D$13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4</c:v>
                </c:pt>
                <c:pt idx="7">
                  <c:v>9</c:v>
                </c:pt>
                <c:pt idx="8">
                  <c:v>20</c:v>
                </c:pt>
                <c:pt idx="9">
                  <c:v>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513440"/>
        <c:axId val="130917752"/>
      </c:scatterChart>
      <c:valAx>
        <c:axId val="128513440"/>
        <c:scaling>
          <c:orientation val="minMax"/>
          <c:max val="2015"/>
          <c:min val="2005"/>
        </c:scaling>
        <c:delete val="0"/>
        <c:axPos val="b"/>
        <c:numFmt formatCode="General" sourceLinked="1"/>
        <c:majorTickMark val="out"/>
        <c:minorTickMark val="none"/>
        <c:tickLblPos val="nextTo"/>
        <c:crossAx val="130917752"/>
        <c:crosses val="autoZero"/>
        <c:crossBetween val="midCat"/>
        <c:majorUnit val="2"/>
      </c:valAx>
      <c:valAx>
        <c:axId val="130917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134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E0052-18CC-4FAC-B024-4593EB5E715C}" type="datetimeFigureOut">
              <a:rPr lang="de-CH" smtClean="0"/>
              <a:t>04.11.2015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1FDE-29AB-45A3-86ED-C3A2CF202E0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008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1C9AC-89F5-40F9-B7C7-7A25CE7B8FB1}" type="datetimeFigureOut">
              <a:rPr lang="de-CH" noProof="0" smtClean="0"/>
              <a:t>04.11.2015</a:t>
            </a:fld>
            <a:endParaRPr lang="de-CH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01788" y="741363"/>
            <a:ext cx="3594100" cy="2697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3634409"/>
            <a:ext cx="5438140" cy="55477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noProof="0" smtClean="0"/>
              <a:t>Textmasterformat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3660-108F-4950-BFA7-13EDC9615D1B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247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61539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5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46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9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57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57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48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542-F991-4CA8-A53A-894CC936C93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07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2071679"/>
            <a:ext cx="7892852" cy="1470025"/>
          </a:xfrm>
        </p:spPr>
        <p:txBody>
          <a:bodyPr anchor="ctr" anchorCtr="0">
            <a:normAutofit/>
          </a:bodyPr>
          <a:lstStyle>
            <a:lvl1pPr algn="l">
              <a:defRPr sz="3200" b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887822" cy="1752600"/>
          </a:xfr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rgbClr val="6D6F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152672"/>
            <a:ext cx="917079" cy="252000"/>
          </a:xfrm>
          <a:prstGeom prst="rect">
            <a:avLst/>
          </a:prstGeom>
        </p:spPr>
        <p:txBody>
          <a:bodyPr/>
          <a:lstStyle/>
          <a:p>
            <a:fld id="{2CFA8EC0-84B9-4BEF-A67C-747013376601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04.11.2015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Referent / Bereich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5" y="3297600"/>
            <a:ext cx="7897316" cy="2818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152672"/>
            <a:ext cx="917079" cy="252000"/>
          </a:xfrm>
          <a:prstGeom prst="rect">
            <a:avLst/>
          </a:prstGeom>
        </p:spPr>
        <p:txBody>
          <a:bodyPr/>
          <a:lstStyle/>
          <a:p>
            <a:fld id="{2CFA8EC0-84B9-4BEF-A67C-747013376601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04.11.2015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Referent / Bereich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474" y="4406902"/>
            <a:ext cx="7895426" cy="1362075"/>
          </a:xfrm>
        </p:spPr>
        <p:txBody>
          <a:bodyPr anchor="ctr" anchorCtr="0"/>
          <a:lstStyle>
            <a:lvl1pPr algn="l">
              <a:defRPr sz="4000" b="1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9474" y="2906713"/>
            <a:ext cx="7895426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6D6F7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152672"/>
            <a:ext cx="917079" cy="252000"/>
          </a:xfrm>
          <a:prstGeom prst="rect">
            <a:avLst/>
          </a:prstGeom>
        </p:spPr>
        <p:txBody>
          <a:bodyPr/>
          <a:lstStyle/>
          <a:p>
            <a:fld id="{2CFA8EC0-84B9-4BEF-A67C-747013376601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04.11.2015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Referent / Bereich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584" y="3297601"/>
            <a:ext cx="3744416" cy="28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0119" y="3297601"/>
            <a:ext cx="3744000" cy="286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812360" y="152672"/>
            <a:ext cx="917079" cy="252000"/>
          </a:xfrm>
          <a:prstGeom prst="rect">
            <a:avLst/>
          </a:prstGeom>
        </p:spPr>
        <p:txBody>
          <a:bodyPr/>
          <a:lstStyle/>
          <a:p>
            <a:fld id="{2CFA8EC0-84B9-4BEF-A67C-747013376601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04.11.2015</a:t>
            </a:fld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Referent / Bereich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3284984"/>
            <a:ext cx="3744416" cy="4101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7584" y="3695085"/>
            <a:ext cx="3744416" cy="247076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78717" y="3284984"/>
            <a:ext cx="3746183" cy="41010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77222" y="3695013"/>
            <a:ext cx="3744000" cy="24708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812360" y="152672"/>
            <a:ext cx="917079" cy="252000"/>
          </a:xfrm>
          <a:prstGeom prst="rect">
            <a:avLst/>
          </a:prstGeom>
        </p:spPr>
        <p:txBody>
          <a:bodyPr/>
          <a:lstStyle/>
          <a:p>
            <a:fld id="{2CFA8EC0-84B9-4BEF-A67C-747013376601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000" y="1728000"/>
            <a:ext cx="7898400" cy="126895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827584" y="3284984"/>
            <a:ext cx="2484567" cy="287992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537118" y="3284984"/>
            <a:ext cx="2484567" cy="287992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229989" y="3284984"/>
            <a:ext cx="2484567" cy="287992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807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80672"/>
            <a:ext cx="9144000" cy="396000"/>
          </a:xfrm>
          <a:prstGeom prst="rect">
            <a:avLst/>
          </a:prstGeom>
          <a:solidFill>
            <a:srgbClr val="8DC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5775" indent="0" algn="l"/>
            <a:endParaRPr lang="de-CH" sz="1400" b="1" dirty="0">
              <a:ln>
                <a:noFill/>
              </a:ln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8000" y="1728000"/>
            <a:ext cx="7898400" cy="126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8001" y="3297190"/>
            <a:ext cx="7896900" cy="281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CH" noProof="0" dirty="0" smtClean="0"/>
              <a:t>Textmasterformate durch Klicken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6519062"/>
            <a:ext cx="1800000" cy="248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aseline="0">
                <a:solidFill>
                  <a:srgbClr val="6D6F72"/>
                </a:solidFill>
              </a:defRPr>
            </a:lvl1pPr>
          </a:lstStyle>
          <a:p>
            <a:fld id="{9EC7875D-02BC-4A16-84B7-EB0EBA18D07E}" type="datetime1">
              <a:rPr lang="de-CH" smtClean="0"/>
              <a:t>04.11.2015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6527876"/>
            <a:ext cx="216000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800" baseline="0" smtClean="0">
                <a:solidFill>
                  <a:srgbClr val="6D6F72"/>
                </a:solidFill>
              </a:defRPr>
            </a:lvl1pPr>
          </a:lstStyle>
          <a:p>
            <a:r>
              <a:rPr lang="de-CH" dirty="0" smtClean="0"/>
              <a:t>Referent / Bereich</a:t>
            </a:r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331" y="-27384"/>
            <a:ext cx="9144000" cy="108000"/>
          </a:xfrm>
          <a:prstGeom prst="rect">
            <a:avLst/>
          </a:prstGeom>
          <a:solidFill>
            <a:srgbClr val="6D6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5775" indent="0" algn="l"/>
            <a:endParaRPr lang="de-CH" sz="1400" b="1" dirty="0">
              <a:ln>
                <a:noFill/>
              </a:ln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3" y="6638400"/>
            <a:ext cx="3654566" cy="1652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4" y="673200"/>
            <a:ext cx="1630402" cy="65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3" r:id="rId7"/>
    <p:sldLayoutId id="2147483665" r:id="rId8"/>
    <p:sldLayoutId id="214748366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 baseline="0">
          <a:solidFill>
            <a:srgbClr val="8DC123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2200" kern="1200">
          <a:solidFill>
            <a:srgbClr val="6D6F72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2000" kern="1200">
          <a:solidFill>
            <a:srgbClr val="6D6F72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1800" kern="1200">
          <a:solidFill>
            <a:srgbClr val="6D6F72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1600" kern="1200">
          <a:solidFill>
            <a:srgbClr val="6D6F72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spcBef>
          <a:spcPts val="600"/>
        </a:spcBef>
        <a:buClr>
          <a:srgbClr val="6D6F72"/>
        </a:buClr>
        <a:buFont typeface="Arial" pitchFamily="34" charset="0"/>
        <a:buChar char="∙"/>
        <a:defRPr sz="1400" kern="1200">
          <a:solidFill>
            <a:srgbClr val="6D6F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984" y="1484785"/>
            <a:ext cx="8640544" cy="2056920"/>
          </a:xfrm>
        </p:spPr>
        <p:txBody>
          <a:bodyPr>
            <a:normAutofit/>
          </a:bodyPr>
          <a:lstStyle/>
          <a:p>
            <a:r>
              <a:rPr lang="de-CH" b="1" dirty="0" smtClean="0">
                <a:latin typeface="Corbel" panose="020B0503020204020204" pitchFamily="34" charset="0"/>
              </a:rPr>
              <a:t>Neue Methoden der Bildgebung </a:t>
            </a:r>
            <a:br>
              <a:rPr lang="de-CH" b="1" dirty="0" smtClean="0">
                <a:latin typeface="Corbel" panose="020B0503020204020204" pitchFamily="34" charset="0"/>
              </a:rPr>
            </a:br>
            <a:r>
              <a:rPr lang="de-CH" b="1" dirty="0" smtClean="0">
                <a:latin typeface="Corbel" panose="020B0503020204020204" pitchFamily="34" charset="0"/>
              </a:rPr>
              <a:t>Nuklearmedizin 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7" y="3886200"/>
            <a:ext cx="8451267" cy="1752600"/>
          </a:xfrm>
        </p:spPr>
        <p:txBody>
          <a:bodyPr/>
          <a:lstStyle/>
          <a:p>
            <a:r>
              <a:rPr lang="de-CH" dirty="0" smtClean="0">
                <a:latin typeface="Corbel" panose="020B0503020204020204" pitchFamily="34" charset="0"/>
              </a:rPr>
              <a:t>Prof. Flavio Forrer</a:t>
            </a:r>
          </a:p>
          <a:p>
            <a:r>
              <a:rPr lang="de-CH" dirty="0" smtClean="0">
                <a:latin typeface="Corbel" panose="020B0503020204020204" pitchFamily="34" charset="0"/>
              </a:rPr>
              <a:t>Leiter Nuklearmedizin </a:t>
            </a:r>
          </a:p>
          <a:p>
            <a:r>
              <a:rPr lang="de-CH" dirty="0" smtClean="0">
                <a:latin typeface="Corbel" panose="020B0503020204020204" pitchFamily="34" charset="0"/>
              </a:rPr>
              <a:t>Kantonsspital St. Gallen</a:t>
            </a:r>
          </a:p>
          <a:p>
            <a:r>
              <a:rPr lang="de-CH" dirty="0" smtClean="0">
                <a:latin typeface="Corbel" panose="020B0503020204020204" pitchFamily="34" charset="0"/>
              </a:rPr>
              <a:t>Schweiz</a:t>
            </a: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5" name="media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546" t="26901" r="23647" b="27950"/>
          <a:stretch/>
        </p:blipFill>
        <p:spPr>
          <a:xfrm>
            <a:off x="5364088" y="3068960"/>
            <a:ext cx="25922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Gleiss Wolfgang 05003113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5428" r="52682" b="10739"/>
          <a:stretch>
            <a:fillRect/>
          </a:stretch>
        </p:blipFill>
        <p:spPr bwMode="auto">
          <a:xfrm>
            <a:off x="566679" y="908720"/>
            <a:ext cx="2550603" cy="4374421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>
          <a:xfrm>
            <a:off x="827584" y="4581128"/>
            <a:ext cx="443423" cy="0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942159" y="3933056"/>
            <a:ext cx="443423" cy="0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1177448" y="3356992"/>
            <a:ext cx="443423" cy="0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2070382" y="4005064"/>
            <a:ext cx="498956" cy="0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>
            <a:off x="1984812" y="3717032"/>
            <a:ext cx="498956" cy="0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 flipV="1">
            <a:off x="1841980" y="4559776"/>
            <a:ext cx="449040" cy="28803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STERGAR_RUDOLF__123456777, ID NOT FOUND _03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8121" r="24470" b="10264"/>
          <a:stretch/>
        </p:blipFill>
        <p:spPr>
          <a:xfrm>
            <a:off x="3635896" y="931128"/>
            <a:ext cx="1974625" cy="4378961"/>
          </a:xfrm>
          <a:prstGeom prst="rect">
            <a:avLst/>
          </a:prstGeom>
          <a:noFill/>
          <a:ln w="28575">
            <a:noFill/>
          </a:ln>
        </p:spPr>
      </p:pic>
      <p:cxnSp>
        <p:nvCxnSpPr>
          <p:cNvPr id="21" name="Gerade Verbindung mit Pfeil 20"/>
          <p:cNvCxnSpPr/>
          <p:nvPr/>
        </p:nvCxnSpPr>
        <p:spPr>
          <a:xfrm flipH="1" flipV="1">
            <a:off x="4746554" y="4394344"/>
            <a:ext cx="449040" cy="28803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/>
          <p:cNvGrpSpPr/>
          <p:nvPr/>
        </p:nvGrpSpPr>
        <p:grpSpPr>
          <a:xfrm>
            <a:off x="6289549" y="908721"/>
            <a:ext cx="2281648" cy="5347175"/>
            <a:chOff x="1619672" y="908721"/>
            <a:chExt cx="2281648" cy="5347175"/>
          </a:xfrm>
        </p:grpSpPr>
        <p:pic>
          <p:nvPicPr>
            <p:cNvPr id="27" name="Picture 2" descr="X:\Nuklearmedizin\jpg\Archiv\PET\HUFNAGL_WILHELM__123456789, ID NOT FOUND _0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5" t="14259" r="24021" b="14416"/>
            <a:stretch/>
          </p:blipFill>
          <p:spPr bwMode="auto">
            <a:xfrm>
              <a:off x="1619672" y="908721"/>
              <a:ext cx="2281648" cy="4379462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979439" y="5517232"/>
              <a:ext cx="1512168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005EBC"/>
                  </a:solidFill>
                  <a:latin typeface="+mj-lt"/>
                </a:defRPr>
              </a:lvl1pPr>
              <a:lvl2pPr marL="742950" indent="-28575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9pPr>
            </a:lstStyle>
            <a:p>
              <a:r>
                <a:rPr lang="de-DE" dirty="0" err="1" smtClean="0">
                  <a:solidFill>
                    <a:schemeClr val="tx1"/>
                  </a:solidFill>
                </a:rPr>
                <a:t>GSc</a:t>
              </a:r>
              <a:r>
                <a:rPr lang="de-DE" dirty="0" smtClean="0">
                  <a:solidFill>
                    <a:schemeClr val="tx1"/>
                  </a:solidFill>
                </a:rPr>
                <a:t> 7</a:t>
              </a:r>
            </a:p>
            <a:p>
              <a:endParaRPr lang="de-DE" dirty="0" smtClean="0">
                <a:solidFill>
                  <a:srgbClr val="FF0000"/>
                </a:solidFill>
              </a:endParaRPr>
            </a:p>
            <a:p>
              <a:r>
                <a:rPr lang="de-DE" dirty="0" smtClean="0">
                  <a:solidFill>
                    <a:srgbClr val="FF0000"/>
                  </a:solidFill>
                </a:rPr>
                <a:t>UPSTAGE</a:t>
              </a:r>
            </a:p>
          </p:txBody>
        </p:sp>
        <p:cxnSp>
          <p:nvCxnSpPr>
            <p:cNvPr id="33" name="Gerade Verbindung mit Pfeil 32"/>
            <p:cNvCxnSpPr/>
            <p:nvPr/>
          </p:nvCxnSpPr>
          <p:spPr>
            <a:xfrm flipH="1">
              <a:off x="3199150" y="4484737"/>
              <a:ext cx="216000" cy="0"/>
            </a:xfrm>
            <a:prstGeom prst="straightConnector1">
              <a:avLst/>
            </a:prstGeom>
            <a:ln w="95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 flipH="1">
              <a:off x="2992651" y="4005064"/>
              <a:ext cx="498956" cy="0"/>
            </a:xfrm>
            <a:prstGeom prst="straightConnector1">
              <a:avLst/>
            </a:prstGeom>
            <a:ln w="95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3064659" y="1700808"/>
              <a:ext cx="498956" cy="0"/>
            </a:xfrm>
            <a:prstGeom prst="straightConnector1">
              <a:avLst/>
            </a:prstGeom>
            <a:ln w="95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1979439" y="4077072"/>
              <a:ext cx="443423" cy="0"/>
            </a:xfrm>
            <a:prstGeom prst="straightConnector1">
              <a:avLst/>
            </a:prstGeom>
            <a:ln w="95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flipH="1" flipV="1">
              <a:off x="2793089" y="4581128"/>
              <a:ext cx="449040" cy="288032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033472" y="5517232"/>
            <a:ext cx="152230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rgbClr val="005EBC"/>
                </a:solidFill>
                <a:latin typeface="+mj-lt"/>
              </a:defRPr>
            </a:lvl1pPr>
            <a:lvl2pPr marL="742950" indent="-28575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2pPr>
            <a:lvl3pPr marL="1143000" indent="-22860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3pPr>
            <a:lvl4pPr marL="1600200" indent="-22860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4pPr>
            <a:lvl5pPr marL="2057400" indent="-22860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de-DE" dirty="0" err="1" smtClean="0">
                <a:solidFill>
                  <a:schemeClr val="tx1"/>
                </a:solidFill>
              </a:rPr>
              <a:t>GSc</a:t>
            </a:r>
            <a:r>
              <a:rPr lang="de-DE" dirty="0" smtClean="0">
                <a:solidFill>
                  <a:schemeClr val="tx1"/>
                </a:solidFill>
              </a:rPr>
              <a:t> 8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UPSTAGE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3850617" y="5517232"/>
            <a:ext cx="151216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rgbClr val="005EBC"/>
                </a:solidFill>
                <a:latin typeface="+mj-lt"/>
              </a:defRPr>
            </a:lvl1pPr>
            <a:lvl2pPr marL="742950" indent="-28575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2pPr>
            <a:lvl3pPr marL="1143000" indent="-22860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3pPr>
            <a:lvl4pPr marL="1600200" indent="-22860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4pPr>
            <a:lvl5pPr marL="2057400" indent="-228600" eaLnBrk="0" hangingPunct="0">
              <a:defRPr sz="4800" b="1">
                <a:solidFill>
                  <a:srgbClr val="FFFF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Tahoma" pitchFamily="34" charset="0"/>
              </a:defRPr>
            </a:lvl9pPr>
          </a:lstStyle>
          <a:p>
            <a:r>
              <a:rPr lang="de-DE" dirty="0" err="1" smtClean="0">
                <a:solidFill>
                  <a:schemeClr val="tx1"/>
                </a:solidFill>
              </a:rPr>
              <a:t>GSc</a:t>
            </a:r>
            <a:r>
              <a:rPr lang="de-DE" dirty="0" smtClean="0">
                <a:solidFill>
                  <a:schemeClr val="tx1"/>
                </a:solidFill>
              </a:rPr>
              <a:t> 7</a:t>
            </a:r>
          </a:p>
          <a:p>
            <a:r>
              <a:rPr lang="de-DE" sz="11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NO UPSTAGE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6462828" y="931128"/>
            <a:ext cx="811704" cy="549642"/>
            <a:chOff x="7997016" y="4271888"/>
            <a:chExt cx="811704" cy="549642"/>
          </a:xfrm>
        </p:grpSpPr>
        <p:sp>
          <p:nvSpPr>
            <p:cNvPr id="42" name="Ellipse 41"/>
            <p:cNvSpPr/>
            <p:nvPr/>
          </p:nvSpPr>
          <p:spPr>
            <a:xfrm>
              <a:off x="8152080" y="4271888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7997016" y="4304714"/>
              <a:ext cx="659965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005EBC"/>
                  </a:solidFill>
                  <a:latin typeface="+mj-lt"/>
                </a:defRPr>
              </a:lvl1pPr>
              <a:lvl2pPr marL="742950" indent="-28575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de-DE" sz="20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3,9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8221264" y="4559920"/>
              <a:ext cx="587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bg1"/>
                  </a:solidFill>
                </a:rPr>
                <a:t>PSA 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3459238" y="931128"/>
            <a:ext cx="852344" cy="549642"/>
            <a:chOff x="4919360" y="4216886"/>
            <a:chExt cx="852344" cy="549642"/>
          </a:xfrm>
        </p:grpSpPr>
        <p:sp>
          <p:nvSpPr>
            <p:cNvPr id="52" name="Ellipse 51"/>
            <p:cNvSpPr/>
            <p:nvPr/>
          </p:nvSpPr>
          <p:spPr>
            <a:xfrm>
              <a:off x="5115064" y="4216886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4919360" y="4270032"/>
              <a:ext cx="659965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005EBC"/>
                  </a:solidFill>
                  <a:latin typeface="+mj-lt"/>
                </a:defRPr>
              </a:lvl1pPr>
              <a:lvl2pPr marL="742950" indent="-28575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de-DE" sz="20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40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5184248" y="4504918"/>
              <a:ext cx="587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bg1"/>
                  </a:solidFill>
                </a:rPr>
                <a:t>PSA 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436681" y="931128"/>
            <a:ext cx="852344" cy="549642"/>
            <a:chOff x="1893214" y="4212826"/>
            <a:chExt cx="852344" cy="549642"/>
          </a:xfrm>
        </p:grpSpPr>
        <p:sp>
          <p:nvSpPr>
            <p:cNvPr id="56" name="Ellipse 55"/>
            <p:cNvSpPr/>
            <p:nvPr/>
          </p:nvSpPr>
          <p:spPr>
            <a:xfrm>
              <a:off x="2088918" y="4212826"/>
              <a:ext cx="504056" cy="5040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1893214" y="4265972"/>
              <a:ext cx="659965" cy="4001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rgbClr val="005EBC"/>
                  </a:solidFill>
                  <a:latin typeface="+mj-lt"/>
                </a:defRPr>
              </a:lvl1pPr>
              <a:lvl2pPr marL="742950" indent="-28575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FFFF00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de-DE" sz="20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53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158102" y="4500858"/>
              <a:ext cx="5874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bg1"/>
                  </a:solidFill>
                </a:rPr>
                <a:t>PSA 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Abgerundetes Rechteck 40"/>
          <p:cNvSpPr/>
          <p:nvPr/>
        </p:nvSpPr>
        <p:spPr>
          <a:xfrm>
            <a:off x="1973658" y="908720"/>
            <a:ext cx="1178298" cy="5270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HIGH PSA</a:t>
            </a:r>
          </a:p>
          <a:p>
            <a:pPr algn="ctr"/>
            <a:r>
              <a:rPr lang="de-DE" sz="1000" b="1" dirty="0" smtClean="0">
                <a:solidFill>
                  <a:srgbClr val="FF0000"/>
                </a:solidFill>
              </a:rPr>
              <a:t>LN &amp; BONE MTS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453023" y="908147"/>
            <a:ext cx="1178298" cy="5270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HIGH PSA</a:t>
            </a:r>
          </a:p>
          <a:p>
            <a:pPr algn="ctr"/>
            <a:r>
              <a:rPr lang="de-DE" sz="1000" b="1" dirty="0" smtClean="0">
                <a:solidFill>
                  <a:srgbClr val="FF0000"/>
                </a:solidFill>
              </a:rPr>
              <a:t>NO  MTS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45" name="Abgerundetes Rechteck 44"/>
          <p:cNvSpPr/>
          <p:nvPr/>
        </p:nvSpPr>
        <p:spPr>
          <a:xfrm>
            <a:off x="7426150" y="908720"/>
            <a:ext cx="1178298" cy="5270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smtClean="0">
                <a:solidFill>
                  <a:schemeClr val="tx1"/>
                </a:solidFill>
              </a:rPr>
              <a:t>LOW PSA</a:t>
            </a:r>
          </a:p>
          <a:p>
            <a:pPr algn="ctr"/>
            <a:r>
              <a:rPr lang="de-DE" sz="1000" b="1" dirty="0" smtClean="0">
                <a:solidFill>
                  <a:srgbClr val="FF0000"/>
                </a:solidFill>
              </a:rPr>
              <a:t>LN &amp; BONE MTS</a:t>
            </a:r>
            <a:endParaRPr lang="de-DE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1605" r="60997" b="22469"/>
          <a:stretch/>
        </p:blipFill>
        <p:spPr bwMode="auto">
          <a:xfrm>
            <a:off x="3301365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5" t="31605" r="11653" b="22469"/>
          <a:stretch/>
        </p:blipFill>
        <p:spPr bwMode="auto">
          <a:xfrm>
            <a:off x="5220072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302897" y="1321951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CT</a:t>
            </a:r>
            <a:endParaRPr lang="de-DE" sz="1400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5220071" y="1318260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CHOLIN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141886" y="131638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FLUORID</a:t>
            </a:r>
            <a:endParaRPr lang="de-DE" sz="1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93800" y="1316385"/>
            <a:ext cx="0" cy="5496991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2698993" y="270892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" name="Rechteck 2"/>
          <p:cNvSpPr/>
          <p:nvPr/>
        </p:nvSpPr>
        <p:spPr>
          <a:xfrm>
            <a:off x="153573" y="213498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1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1665" y="2132856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516724" y="2132856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15401" y="2132856"/>
            <a:ext cx="720000" cy="2880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r>
              <a:rPr lang="de-DE" sz="1050" b="1" dirty="0" smtClean="0">
                <a:solidFill>
                  <a:schemeClr val="tx1"/>
                </a:solidFill>
              </a:rPr>
              <a:t>(+)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3573" y="3371012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01665" y="3368880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+ </a:t>
            </a:r>
          </a:p>
        </p:txBody>
      </p:sp>
      <p:sp>
        <p:nvSpPr>
          <p:cNvPr id="39" name="Rechteck 38"/>
          <p:cNvSpPr/>
          <p:nvPr/>
        </p:nvSpPr>
        <p:spPr>
          <a:xfrm>
            <a:off x="1516724" y="3368880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+ 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315401" y="3368880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+ </a:t>
            </a:r>
            <a:endParaRPr lang="de-DE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3573" y="4583260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2" name="Rechteck 41"/>
          <p:cNvSpPr/>
          <p:nvPr/>
        </p:nvSpPr>
        <p:spPr>
          <a:xfrm>
            <a:off x="701665" y="4581128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+ </a:t>
            </a:r>
          </a:p>
        </p:txBody>
      </p:sp>
      <p:sp>
        <p:nvSpPr>
          <p:cNvPr id="43" name="Rechteck 42"/>
          <p:cNvSpPr/>
          <p:nvPr/>
        </p:nvSpPr>
        <p:spPr>
          <a:xfrm>
            <a:off x="1516724" y="4581128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15401" y="4581128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endParaRPr lang="de-DE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53573" y="5805264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701665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+ </a:t>
            </a:r>
          </a:p>
        </p:txBody>
      </p:sp>
      <p:sp>
        <p:nvSpPr>
          <p:cNvPr id="60" name="Rechteck 59"/>
          <p:cNvSpPr/>
          <p:nvPr/>
        </p:nvSpPr>
        <p:spPr>
          <a:xfrm>
            <a:off x="1516724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sp>
        <p:nvSpPr>
          <p:cNvPr id="61" name="Rechteck 60"/>
          <p:cNvSpPr/>
          <p:nvPr/>
        </p:nvSpPr>
        <p:spPr>
          <a:xfrm>
            <a:off x="2315401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1115616" y="270892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1907704" y="2714964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2697207" y="3983296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113830" y="3983296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1905918" y="398934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2697207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1113830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1905918" y="5204114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2" name="Rechteck 71"/>
          <p:cNvSpPr/>
          <p:nvPr/>
        </p:nvSpPr>
        <p:spPr>
          <a:xfrm>
            <a:off x="153573" y="141490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P</a:t>
            </a:r>
            <a:r>
              <a:rPr lang="de-DE" sz="1200" b="1" dirty="0" smtClean="0">
                <a:solidFill>
                  <a:schemeClr val="tx1"/>
                </a:solidFill>
              </a:rPr>
              <a:t>hase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1665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1516724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CHOLIN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15401" y="1412776"/>
            <a:ext cx="720000" cy="288032"/>
          </a:xfrm>
          <a:prstGeom prst="rect">
            <a:avLst/>
          </a:prstGeom>
          <a:ln w="1270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FLUORID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385488" y="3781710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77923" y="5004388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385488" y="2544808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64" name="Textfeld 63"/>
          <p:cNvSpPr txBox="1"/>
          <p:nvPr/>
        </p:nvSpPr>
        <p:spPr>
          <a:xfrm>
            <a:off x="3956091" y="1772816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350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27952" y="17728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12,2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5650795" y="2255104"/>
            <a:ext cx="360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3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5 LT 12 01 0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6243" r="62894" b="59044"/>
          <a:stretch/>
        </p:blipFill>
        <p:spPr bwMode="auto">
          <a:xfrm>
            <a:off x="3299416" y="2993975"/>
            <a:ext cx="180632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/>
        </p:spPr>
      </p:pic>
      <p:pic>
        <p:nvPicPr>
          <p:cNvPr id="5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1605" r="60997" b="22469"/>
          <a:stretch/>
        </p:blipFill>
        <p:spPr bwMode="auto">
          <a:xfrm>
            <a:off x="3301365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5 LT 12 01 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4" t="26243" r="14531" b="59281"/>
          <a:stretch/>
        </p:blipFill>
        <p:spPr bwMode="auto">
          <a:xfrm>
            <a:off x="5220072" y="2993975"/>
            <a:ext cx="180284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5" t="31605" r="11653" b="22469"/>
          <a:stretch/>
        </p:blipFill>
        <p:spPr bwMode="auto">
          <a:xfrm>
            <a:off x="5220072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3956091" y="299397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800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27952" y="299397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15,1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02897" y="1321951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CT</a:t>
            </a:r>
            <a:endParaRPr lang="de-DE" sz="14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7141886" y="131638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FLUORID</a:t>
            </a:r>
            <a:endParaRPr lang="de-DE" sz="1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93800" y="1316385"/>
            <a:ext cx="0" cy="5496991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2698993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53573" y="213498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1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1665" y="2132856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516724" y="2132856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15401" y="2132856"/>
            <a:ext cx="720000" cy="2880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  <a:tileRect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  <a:r>
              <a:rPr lang="de-DE" sz="1050" b="1" dirty="0" smtClean="0">
                <a:solidFill>
                  <a:schemeClr val="tx1"/>
                </a:solidFill>
              </a:rPr>
              <a:t>(+)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3573" y="3371012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2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01665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39" name="Rechteck 38"/>
          <p:cNvSpPr/>
          <p:nvPr/>
        </p:nvSpPr>
        <p:spPr>
          <a:xfrm>
            <a:off x="1516724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315401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400" b="1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1115616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1907704" y="271496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153573" y="141490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P</a:t>
            </a:r>
            <a:r>
              <a:rPr lang="de-DE" sz="1200" b="1" dirty="0" smtClean="0">
                <a:solidFill>
                  <a:schemeClr val="tx1"/>
                </a:solidFill>
              </a:rPr>
              <a:t>hase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1665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1516724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CHOLIN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15401" y="1412776"/>
            <a:ext cx="720000" cy="288032"/>
          </a:xfrm>
          <a:prstGeom prst="rect">
            <a:avLst/>
          </a:prstGeom>
          <a:ln w="1270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FLUORID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385488" y="254480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956091" y="1772816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350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27952" y="17728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12,2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V="1">
            <a:off x="5609015" y="3488591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5650795" y="2255104"/>
            <a:ext cx="360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153573" y="4583260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701665" y="4581128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+ </a:t>
            </a:r>
          </a:p>
        </p:txBody>
      </p:sp>
      <p:sp>
        <p:nvSpPr>
          <p:cNvPr id="92" name="Rechteck 91"/>
          <p:cNvSpPr/>
          <p:nvPr/>
        </p:nvSpPr>
        <p:spPr>
          <a:xfrm>
            <a:off x="1516724" y="4581128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sp>
        <p:nvSpPr>
          <p:cNvPr id="93" name="Rechteck 92"/>
          <p:cNvSpPr/>
          <p:nvPr/>
        </p:nvSpPr>
        <p:spPr>
          <a:xfrm>
            <a:off x="2315401" y="4581128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+ </a:t>
            </a:r>
            <a:endParaRPr lang="de-DE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153573" y="5805264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701665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+ </a:t>
            </a:r>
          </a:p>
        </p:txBody>
      </p:sp>
      <p:sp>
        <p:nvSpPr>
          <p:cNvPr id="96" name="Rechteck 95"/>
          <p:cNvSpPr/>
          <p:nvPr/>
        </p:nvSpPr>
        <p:spPr>
          <a:xfrm>
            <a:off x="1516724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2315401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cxnSp>
        <p:nvCxnSpPr>
          <p:cNvPr id="98" name="Gerade Verbindung mit Pfeil 97"/>
          <p:cNvCxnSpPr/>
          <p:nvPr/>
        </p:nvCxnSpPr>
        <p:spPr>
          <a:xfrm>
            <a:off x="2697207" y="3983296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1113830" y="3983296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0" name="Gerade Verbindung mit Pfeil 99"/>
          <p:cNvCxnSpPr/>
          <p:nvPr/>
        </p:nvCxnSpPr>
        <p:spPr>
          <a:xfrm>
            <a:off x="1905918" y="398934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Gerade Verbindung mit Pfeil 100"/>
          <p:cNvCxnSpPr/>
          <p:nvPr/>
        </p:nvCxnSpPr>
        <p:spPr>
          <a:xfrm>
            <a:off x="2697207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2" name="Gerade Verbindung mit Pfeil 101"/>
          <p:cNvCxnSpPr/>
          <p:nvPr/>
        </p:nvCxnSpPr>
        <p:spPr>
          <a:xfrm>
            <a:off x="1113830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3" name="Gerade Verbindung mit Pfeil 102"/>
          <p:cNvCxnSpPr/>
          <p:nvPr/>
        </p:nvCxnSpPr>
        <p:spPr>
          <a:xfrm>
            <a:off x="1905918" y="5204114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385488" y="3781710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377923" y="5004388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2" name="Textfeld 51"/>
          <p:cNvSpPr txBox="1"/>
          <p:nvPr/>
        </p:nvSpPr>
        <p:spPr>
          <a:xfrm>
            <a:off x="5220071" y="1318260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CHOLIN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5 LT 12 01 0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6243" r="62894" b="59044"/>
          <a:stretch/>
        </p:blipFill>
        <p:spPr bwMode="auto">
          <a:xfrm>
            <a:off x="3299416" y="2993975"/>
            <a:ext cx="180632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/>
        </p:spPr>
      </p:pic>
      <p:pic>
        <p:nvPicPr>
          <p:cNvPr id="5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1605" r="60997" b="22469"/>
          <a:stretch/>
        </p:blipFill>
        <p:spPr bwMode="auto">
          <a:xfrm>
            <a:off x="3301365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457" r="62916" b="57079"/>
          <a:stretch/>
        </p:blipFill>
        <p:spPr bwMode="auto">
          <a:xfrm>
            <a:off x="3301365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5 LT 12 01 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4" t="26243" r="14531" b="59281"/>
          <a:stretch/>
        </p:blipFill>
        <p:spPr bwMode="auto">
          <a:xfrm>
            <a:off x="5220072" y="2993975"/>
            <a:ext cx="180284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0" t="28458" r="14580" b="57078"/>
          <a:stretch/>
        </p:blipFill>
        <p:spPr bwMode="auto">
          <a:xfrm>
            <a:off x="5221957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5" t="31605" r="11653" b="22469"/>
          <a:stretch/>
        </p:blipFill>
        <p:spPr bwMode="auto">
          <a:xfrm>
            <a:off x="5220072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3956091" y="299397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800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27952" y="299397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15,1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02897" y="1321951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CT</a:t>
            </a:r>
            <a:endParaRPr lang="de-DE" sz="14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7141886" y="131638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FLUORID</a:t>
            </a:r>
            <a:endParaRPr lang="de-DE" sz="1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93800" y="1316385"/>
            <a:ext cx="0" cy="5496991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2698993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53573" y="213498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1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1665" y="2132856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516724" y="2132856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15401" y="2132856"/>
            <a:ext cx="720000" cy="2880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  <a:r>
              <a:rPr lang="de-DE" sz="1050" b="1" dirty="0" smtClean="0">
                <a:solidFill>
                  <a:schemeClr val="tx1"/>
                </a:solidFill>
              </a:rPr>
              <a:t>(+)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3573" y="3371012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2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01665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16724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315401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3573" y="4583260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chteck 41"/>
          <p:cNvSpPr/>
          <p:nvPr/>
        </p:nvSpPr>
        <p:spPr>
          <a:xfrm>
            <a:off x="701665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43" name="Rechteck 42"/>
          <p:cNvSpPr/>
          <p:nvPr/>
        </p:nvSpPr>
        <p:spPr>
          <a:xfrm>
            <a:off x="1516724" y="4581128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15401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1115616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1907704" y="271496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2697207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113830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1905918" y="398934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153573" y="141490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P</a:t>
            </a:r>
            <a:r>
              <a:rPr lang="de-DE" sz="1200" b="1" dirty="0" smtClean="0">
                <a:solidFill>
                  <a:schemeClr val="tx1"/>
                </a:solidFill>
              </a:rPr>
              <a:t>hase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1665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1516724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CHOLIN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15401" y="1412776"/>
            <a:ext cx="720000" cy="288032"/>
          </a:xfrm>
          <a:prstGeom prst="rect">
            <a:avLst/>
          </a:prstGeom>
          <a:ln w="1270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FLUORID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385488" y="3781710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385488" y="254480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956091" y="1772816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350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27952" y="17728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12,2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878810" y="422741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1,3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V="1">
            <a:off x="5609015" y="3488591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5650795" y="2255104"/>
            <a:ext cx="360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flipV="1">
            <a:off x="5609015" y="4759225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153573" y="5805264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701665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+ </a:t>
            </a:r>
          </a:p>
        </p:txBody>
      </p:sp>
      <p:sp>
        <p:nvSpPr>
          <p:cNvPr id="92" name="Rechteck 91"/>
          <p:cNvSpPr/>
          <p:nvPr/>
        </p:nvSpPr>
        <p:spPr>
          <a:xfrm>
            <a:off x="1516724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sp>
        <p:nvSpPr>
          <p:cNvPr id="93" name="Rechteck 92"/>
          <p:cNvSpPr/>
          <p:nvPr/>
        </p:nvSpPr>
        <p:spPr>
          <a:xfrm>
            <a:off x="2315401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cxnSp>
        <p:nvCxnSpPr>
          <p:cNvPr id="94" name="Gerade Verbindung mit Pfeil 93"/>
          <p:cNvCxnSpPr/>
          <p:nvPr/>
        </p:nvCxnSpPr>
        <p:spPr>
          <a:xfrm>
            <a:off x="2697207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1113830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1905918" y="5204114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77923" y="5004388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6" name="Textfeld 55"/>
          <p:cNvSpPr txBox="1"/>
          <p:nvPr/>
        </p:nvSpPr>
        <p:spPr>
          <a:xfrm>
            <a:off x="3542215" y="4561383"/>
            <a:ext cx="5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1150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3635896" y="4190891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FFFF00"/>
                </a:solidFill>
              </a:rPr>
              <a:t>dense </a:t>
            </a:r>
            <a:r>
              <a:rPr lang="en-US" sz="1000" b="1" dirty="0">
                <a:solidFill>
                  <a:srgbClr val="FFFF00"/>
                </a:solidFill>
              </a:rPr>
              <a:t>sclerotic lesion </a:t>
            </a:r>
            <a:endParaRPr lang="de-DE" sz="1000" b="1" dirty="0">
              <a:solidFill>
                <a:srgbClr val="FFFF00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5220071" y="1318260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CHOLIN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5 LT 12 01 0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6243" r="62894" b="59044"/>
          <a:stretch/>
        </p:blipFill>
        <p:spPr bwMode="auto">
          <a:xfrm>
            <a:off x="3299416" y="2993975"/>
            <a:ext cx="180632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/>
        </p:spPr>
      </p:pic>
      <p:pic>
        <p:nvPicPr>
          <p:cNvPr id="5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1605" r="60997" b="22469"/>
          <a:stretch/>
        </p:blipFill>
        <p:spPr bwMode="auto">
          <a:xfrm>
            <a:off x="3301365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457" r="62916" b="57079"/>
          <a:stretch/>
        </p:blipFill>
        <p:spPr bwMode="auto">
          <a:xfrm>
            <a:off x="3301365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5 LT 12 01 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4" t="26243" r="14531" b="59281"/>
          <a:stretch/>
        </p:blipFill>
        <p:spPr bwMode="auto">
          <a:xfrm>
            <a:off x="5220072" y="2993975"/>
            <a:ext cx="180284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0" t="28458" r="14580" b="57078"/>
          <a:stretch/>
        </p:blipFill>
        <p:spPr bwMode="auto">
          <a:xfrm>
            <a:off x="5221957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5" t="31605" r="11653" b="22469"/>
          <a:stretch/>
        </p:blipFill>
        <p:spPr bwMode="auto">
          <a:xfrm>
            <a:off x="5220072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3956091" y="299397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800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27952" y="299397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15,1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02897" y="1321951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CT</a:t>
            </a:r>
            <a:endParaRPr lang="de-DE" sz="14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7141886" y="131638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FLUORID</a:t>
            </a:r>
            <a:endParaRPr lang="de-DE" sz="1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93800" y="1316385"/>
            <a:ext cx="0" cy="5496991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2698993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53573" y="213498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1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1665" y="2132856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516724" y="2132856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15401" y="2132856"/>
            <a:ext cx="720000" cy="2880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  <a:r>
              <a:rPr lang="de-DE" sz="1050" b="1" dirty="0" smtClean="0">
                <a:solidFill>
                  <a:schemeClr val="tx1"/>
                </a:solidFill>
              </a:rPr>
              <a:t>(+)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3573" y="3371012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2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01665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16724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315401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3573" y="4583260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chteck 41"/>
          <p:cNvSpPr/>
          <p:nvPr/>
        </p:nvSpPr>
        <p:spPr>
          <a:xfrm>
            <a:off x="701665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43" name="Rechteck 42"/>
          <p:cNvSpPr/>
          <p:nvPr/>
        </p:nvSpPr>
        <p:spPr>
          <a:xfrm>
            <a:off x="1516724" y="4581128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15401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1115616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1907704" y="271496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2697207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113830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1905918" y="398934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153573" y="141490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P</a:t>
            </a:r>
            <a:r>
              <a:rPr lang="de-DE" sz="1200" b="1" dirty="0" smtClean="0">
                <a:solidFill>
                  <a:schemeClr val="tx1"/>
                </a:solidFill>
              </a:rPr>
              <a:t>hase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1665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1516724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CHOLIN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15401" y="1412776"/>
            <a:ext cx="720000" cy="288032"/>
          </a:xfrm>
          <a:prstGeom prst="rect">
            <a:avLst/>
          </a:prstGeom>
          <a:ln w="1270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FLUORID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385488" y="3781710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385488" y="254480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956091" y="1772816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350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27952" y="17728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12,2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878810" y="422741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1,3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V="1">
            <a:off x="5609015" y="3488591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5650795" y="2255104"/>
            <a:ext cx="360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flipV="1">
            <a:off x="5609015" y="4759225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153573" y="5805264"/>
            <a:ext cx="457987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701665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>
                    <a:lumMod val="75000"/>
                  </a:schemeClr>
                </a:solidFill>
              </a:rPr>
              <a:t>+</a:t>
            </a:r>
            <a:endParaRPr lang="de-DE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1516724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sp>
        <p:nvSpPr>
          <p:cNvPr id="93" name="Rechteck 92"/>
          <p:cNvSpPr/>
          <p:nvPr/>
        </p:nvSpPr>
        <p:spPr>
          <a:xfrm>
            <a:off x="2315401" y="5803132"/>
            <a:ext cx="720000" cy="2880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</a:p>
        </p:txBody>
      </p:sp>
      <p:cxnSp>
        <p:nvCxnSpPr>
          <p:cNvPr id="94" name="Gerade Verbindung mit Pfeil 93"/>
          <p:cNvCxnSpPr/>
          <p:nvPr/>
        </p:nvCxnSpPr>
        <p:spPr>
          <a:xfrm>
            <a:off x="2697207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1113830" y="5198070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1905918" y="5204114"/>
            <a:ext cx="0" cy="3552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77923" y="5004388"/>
            <a:ext cx="0" cy="71055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6" name="Textfeld 55"/>
          <p:cNvSpPr txBox="1"/>
          <p:nvPr/>
        </p:nvSpPr>
        <p:spPr>
          <a:xfrm>
            <a:off x="3542215" y="4561383"/>
            <a:ext cx="5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1150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3635896" y="4190891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FFFF00"/>
                </a:solidFill>
              </a:rPr>
              <a:t>dense </a:t>
            </a:r>
            <a:r>
              <a:rPr lang="en-US" sz="1000" b="1" dirty="0">
                <a:solidFill>
                  <a:srgbClr val="FFFF00"/>
                </a:solidFill>
              </a:rPr>
              <a:t>sclerotic lesion </a:t>
            </a:r>
            <a:endParaRPr lang="de-DE" sz="1000" b="1" dirty="0">
              <a:solidFill>
                <a:srgbClr val="FFFF00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5220071" y="1318260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CHOLIN</a:t>
            </a: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54" name="Picture 6" descr="Streisselberger L5 F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5" t="24955" r="12964" b="62073"/>
          <a:stretch/>
        </p:blipFill>
        <p:spPr bwMode="auto">
          <a:xfrm>
            <a:off x="7141886" y="4218111"/>
            <a:ext cx="1794027" cy="1049337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7752690" y="4227414"/>
            <a:ext cx="565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23,6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 flipV="1">
            <a:off x="7608056" y="4696672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8028384" y="3201088"/>
            <a:ext cx="0" cy="803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5 LT 12 01 05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26243" r="62894" b="59044"/>
          <a:stretch/>
        </p:blipFill>
        <p:spPr bwMode="auto">
          <a:xfrm>
            <a:off x="3299416" y="2993975"/>
            <a:ext cx="180632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/>
        </p:spPr>
      </p:pic>
      <p:pic>
        <p:nvPicPr>
          <p:cNvPr id="5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1605" r="60997" b="22469"/>
          <a:stretch/>
        </p:blipFill>
        <p:spPr bwMode="auto">
          <a:xfrm>
            <a:off x="3301365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457" r="62916" b="57079"/>
          <a:stretch/>
        </p:blipFill>
        <p:spPr bwMode="auto">
          <a:xfrm>
            <a:off x="3301365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5 LT 12 01 0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4" t="26243" r="14531" b="59281"/>
          <a:stretch/>
        </p:blipFill>
        <p:spPr bwMode="auto">
          <a:xfrm>
            <a:off x="5220072" y="2993975"/>
            <a:ext cx="1802843" cy="105422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0" t="28458" r="14580" b="57078"/>
          <a:stretch/>
        </p:blipFill>
        <p:spPr bwMode="auto">
          <a:xfrm>
            <a:off x="5221957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L5 LT 30 05 0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2" t="30137" r="14657" b="55399"/>
          <a:stretch/>
        </p:blipFill>
        <p:spPr bwMode="auto">
          <a:xfrm>
            <a:off x="5220072" y="5395863"/>
            <a:ext cx="1802843" cy="1054496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 descr="C:\Users\Mohsen\Pictures\Picture3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5" t="31605" r="11653" b="22469"/>
          <a:stretch/>
        </p:blipFill>
        <p:spPr bwMode="auto">
          <a:xfrm>
            <a:off x="5220072" y="1769867"/>
            <a:ext cx="1802841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treisselberger L5 F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5" t="24955" r="12964" b="62073"/>
          <a:stretch/>
        </p:blipFill>
        <p:spPr bwMode="auto">
          <a:xfrm>
            <a:off x="7141886" y="4218111"/>
            <a:ext cx="1794027" cy="1049337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5 N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4" t="28871" r="16077" b="59939"/>
          <a:stretch/>
        </p:blipFill>
        <p:spPr bwMode="auto">
          <a:xfrm>
            <a:off x="7141886" y="5401020"/>
            <a:ext cx="1794027" cy="1049339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L5 N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t="29247" r="64749" b="58126"/>
          <a:stretch/>
        </p:blipFill>
        <p:spPr bwMode="auto">
          <a:xfrm>
            <a:off x="3299416" y="5398842"/>
            <a:ext cx="1802842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3956091" y="299397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800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27952" y="299397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15,1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02897" y="1321951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CT</a:t>
            </a:r>
            <a:endParaRPr lang="de-DE" sz="14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7141886" y="131638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FLUORID</a:t>
            </a:r>
            <a:endParaRPr lang="de-DE" sz="1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93800" y="1316385"/>
            <a:ext cx="0" cy="5496991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2698993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53573" y="213498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1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1665" y="2132856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516724" y="2132856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15401" y="2132856"/>
            <a:ext cx="720000" cy="2880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r>
              <a:rPr lang="de-DE" sz="1050" b="1" dirty="0" smtClean="0">
                <a:solidFill>
                  <a:schemeClr val="tx1"/>
                </a:solidFill>
              </a:rPr>
              <a:t>(+)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3573" y="3371012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2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01665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39" name="Rechteck 38"/>
          <p:cNvSpPr/>
          <p:nvPr/>
        </p:nvSpPr>
        <p:spPr>
          <a:xfrm>
            <a:off x="1516724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315401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3573" y="4583260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chteck 41"/>
          <p:cNvSpPr/>
          <p:nvPr/>
        </p:nvSpPr>
        <p:spPr>
          <a:xfrm>
            <a:off x="701665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43" name="Rechteck 42"/>
          <p:cNvSpPr/>
          <p:nvPr/>
        </p:nvSpPr>
        <p:spPr>
          <a:xfrm>
            <a:off x="1516724" y="4581128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15401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53573" y="5805264"/>
            <a:ext cx="457987" cy="2880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4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701665" y="5803132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60" name="Rechteck 59"/>
          <p:cNvSpPr/>
          <p:nvPr/>
        </p:nvSpPr>
        <p:spPr>
          <a:xfrm>
            <a:off x="1516724" y="5803132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</a:p>
        </p:txBody>
      </p:sp>
      <p:sp>
        <p:nvSpPr>
          <p:cNvPr id="61" name="Rechteck 60"/>
          <p:cNvSpPr/>
          <p:nvPr/>
        </p:nvSpPr>
        <p:spPr>
          <a:xfrm>
            <a:off x="2315401" y="5803132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– </a:t>
            </a:r>
          </a:p>
        </p:txBody>
      </p:sp>
      <p:cxnSp>
        <p:nvCxnSpPr>
          <p:cNvPr id="62" name="Gerade Verbindung mit Pfeil 61"/>
          <p:cNvCxnSpPr/>
          <p:nvPr/>
        </p:nvCxnSpPr>
        <p:spPr>
          <a:xfrm>
            <a:off x="1115616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1907704" y="271496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2697207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1113830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1905918" y="398934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2697207" y="519807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1113830" y="519807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1905918" y="520411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153573" y="141490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P</a:t>
            </a:r>
            <a:r>
              <a:rPr lang="de-DE" sz="1200" b="1" dirty="0" smtClean="0">
                <a:solidFill>
                  <a:schemeClr val="tx1"/>
                </a:solidFill>
              </a:rPr>
              <a:t>hase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1665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1516724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CHOLIN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15401" y="1412776"/>
            <a:ext cx="720000" cy="288032"/>
          </a:xfrm>
          <a:prstGeom prst="rect">
            <a:avLst/>
          </a:prstGeom>
          <a:ln w="1270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FLUORID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385488" y="3781710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77923" y="500438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385488" y="254480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3956091" y="1772816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350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27952" y="17728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12,2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878810" y="422741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1,3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3419872" y="5713511"/>
            <a:ext cx="65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1250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878810" y="5399638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1,2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7752690" y="4227414"/>
            <a:ext cx="565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23,6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7752690" y="5409686"/>
            <a:ext cx="565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15,8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V="1">
            <a:off x="5609015" y="3488591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5650795" y="2255104"/>
            <a:ext cx="3603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flipV="1">
            <a:off x="5609015" y="4759225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flipV="1">
            <a:off x="7608056" y="4696672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 flipV="1">
            <a:off x="7515952" y="5838752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" name="Line 20"/>
          <p:cNvSpPr>
            <a:spLocks noChangeShapeType="1"/>
          </p:cNvSpPr>
          <p:nvPr/>
        </p:nvSpPr>
        <p:spPr bwMode="auto">
          <a:xfrm flipV="1">
            <a:off x="5608891" y="5913378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Textfeld 90"/>
          <p:cNvSpPr txBox="1"/>
          <p:nvPr/>
        </p:nvSpPr>
        <p:spPr>
          <a:xfrm>
            <a:off x="3542215" y="4561383"/>
            <a:ext cx="5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1150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3635896" y="4190891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FFFF00"/>
                </a:solidFill>
              </a:rPr>
              <a:t>dense </a:t>
            </a:r>
            <a:r>
              <a:rPr lang="en-US" sz="1000" b="1" dirty="0">
                <a:solidFill>
                  <a:srgbClr val="FFFF00"/>
                </a:solidFill>
              </a:rPr>
              <a:t>sclerotic lesion </a:t>
            </a:r>
            <a:endParaRPr lang="de-DE" sz="1000" b="1" dirty="0">
              <a:solidFill>
                <a:srgbClr val="FFFF00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3635896" y="5373216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rgbClr val="FFFF00"/>
                </a:solidFill>
              </a:rPr>
              <a:t>dense </a:t>
            </a:r>
            <a:r>
              <a:rPr lang="en-US" sz="1000" b="1" dirty="0">
                <a:solidFill>
                  <a:srgbClr val="FFFF00"/>
                </a:solidFill>
              </a:rPr>
              <a:t>sclerotic lesion </a:t>
            </a:r>
            <a:endParaRPr lang="de-DE" sz="1000" b="1" dirty="0">
              <a:solidFill>
                <a:srgbClr val="FFFF00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5220071" y="1318260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</a:rPr>
              <a:t>CHOLIN</a:t>
            </a:r>
            <a:endParaRPr lang="de-D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5 LT 30 05 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28457" r="62916" b="57079"/>
          <a:stretch/>
        </p:blipFill>
        <p:spPr bwMode="auto">
          <a:xfrm>
            <a:off x="3301365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L5 LT 30 05 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0" t="28458" r="14580" b="57078"/>
          <a:stretch/>
        </p:blipFill>
        <p:spPr bwMode="auto">
          <a:xfrm>
            <a:off x="5221957" y="4218111"/>
            <a:ext cx="1802843" cy="1054494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treisselberger L5 F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5" t="24955" r="12964" b="62073"/>
          <a:stretch/>
        </p:blipFill>
        <p:spPr bwMode="auto">
          <a:xfrm>
            <a:off x="7141886" y="4218111"/>
            <a:ext cx="1794027" cy="1049337"/>
          </a:xfrm>
          <a:prstGeom prst="rect">
            <a:avLst/>
          </a:prstGeom>
          <a:noFill/>
          <a:ln w="952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302897" y="1321951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CT</a:t>
            </a:r>
            <a:endParaRPr lang="de-DE" sz="1400" b="1" dirty="0"/>
          </a:p>
        </p:txBody>
      </p:sp>
      <p:sp>
        <p:nvSpPr>
          <p:cNvPr id="57" name="Textfeld 56"/>
          <p:cNvSpPr txBox="1"/>
          <p:nvPr/>
        </p:nvSpPr>
        <p:spPr>
          <a:xfrm>
            <a:off x="5220071" y="1318260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CHOLIN</a:t>
            </a:r>
            <a:endParaRPr lang="de-DE" sz="1400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7141886" y="131638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FLUORID</a:t>
            </a:r>
            <a:endParaRPr lang="de-DE" sz="1400" b="1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3193800" y="1316385"/>
            <a:ext cx="0" cy="5496991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53573" y="213498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1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3573" y="3371012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2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3573" y="4583260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Rechteck 41"/>
          <p:cNvSpPr/>
          <p:nvPr/>
        </p:nvSpPr>
        <p:spPr>
          <a:xfrm>
            <a:off x="701665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43" name="Rechteck 42"/>
          <p:cNvSpPr/>
          <p:nvPr/>
        </p:nvSpPr>
        <p:spPr>
          <a:xfrm>
            <a:off x="1516724" y="4581128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315401" y="4581128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 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53573" y="5805264"/>
            <a:ext cx="457987" cy="2880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4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701665" y="5803132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60" name="Rechteck 59"/>
          <p:cNvSpPr/>
          <p:nvPr/>
        </p:nvSpPr>
        <p:spPr>
          <a:xfrm>
            <a:off x="1516724" y="5803132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315401" y="5803132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</a:t>
            </a:r>
            <a:endParaRPr lang="de-DE" sz="1600" b="1" dirty="0">
              <a:solidFill>
                <a:schemeClr val="tx1"/>
              </a:solidFill>
            </a:endParaRPr>
          </a:p>
        </p:txBody>
      </p:sp>
      <p:cxnSp>
        <p:nvCxnSpPr>
          <p:cNvPr id="69" name="Gerade Verbindung mit Pfeil 68"/>
          <p:cNvCxnSpPr/>
          <p:nvPr/>
        </p:nvCxnSpPr>
        <p:spPr>
          <a:xfrm>
            <a:off x="2697207" y="519807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1113830" y="519807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1905918" y="520411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153573" y="1414908"/>
            <a:ext cx="457987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Phase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701665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CT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1516724" y="1412776"/>
            <a:ext cx="720000" cy="288032"/>
          </a:xfrm>
          <a:prstGeom prst="rect">
            <a:avLst/>
          </a:prstGeom>
          <a:ln w="127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CHOLIN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2315401" y="1412776"/>
            <a:ext cx="720000" cy="288032"/>
          </a:xfrm>
          <a:prstGeom prst="rect">
            <a:avLst/>
          </a:prstGeom>
          <a:ln w="1270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FLUORID</a:t>
            </a:r>
            <a:endParaRPr lang="de-DE" sz="1100" b="1" dirty="0">
              <a:solidFill>
                <a:schemeClr val="tx1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385488" y="3781710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77923" y="500438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385488" y="2544808"/>
            <a:ext cx="0" cy="7105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>
          <a:xfrm>
            <a:off x="3906468" y="4227414"/>
            <a:ext cx="57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FF00"/>
                </a:solidFill>
              </a:rPr>
              <a:t>1150</a:t>
            </a:r>
            <a:endParaRPr lang="de-DE" sz="1600" b="1" dirty="0">
              <a:solidFill>
                <a:srgbClr val="FFFF00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878810" y="4227414"/>
            <a:ext cx="49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1,3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7752690" y="4227414"/>
            <a:ext cx="565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FF0000"/>
                </a:solidFill>
                <a:latin typeface="+mj-lt"/>
              </a:rPr>
              <a:t>23,6</a:t>
            </a:r>
            <a:endParaRPr lang="de-DE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flipV="1">
            <a:off x="5609015" y="4759225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flipV="1">
            <a:off x="7608056" y="4696672"/>
            <a:ext cx="360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193800" y="4077073"/>
            <a:ext cx="5842696" cy="12993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 rot="21345523">
            <a:off x="4183656" y="1900539"/>
            <a:ext cx="433362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Diagnostisches Dilemma</a:t>
            </a:r>
            <a:endParaRPr lang="de-D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6125505" y="3179320"/>
            <a:ext cx="0" cy="803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>
            <a:off x="4144573" y="3140968"/>
            <a:ext cx="0" cy="803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" name="Line 20"/>
          <p:cNvSpPr>
            <a:spLocks noChangeShapeType="1"/>
          </p:cNvSpPr>
          <p:nvPr/>
        </p:nvSpPr>
        <p:spPr bwMode="auto">
          <a:xfrm>
            <a:off x="8028384" y="3201088"/>
            <a:ext cx="0" cy="8039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5940152" y="5651128"/>
            <a:ext cx="2984432" cy="101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pitchFamily="34" charset="0"/>
              <a:buChar char="•"/>
            </a:pPr>
            <a:r>
              <a:rPr lang="de-DE" sz="1600" cap="none" dirty="0" smtClean="0">
                <a:solidFill>
                  <a:schemeClr val="tx1"/>
                </a:solidFill>
              </a:rPr>
              <a:t>Tiefe Sensitivität von CHOLINE</a:t>
            </a:r>
          </a:p>
          <a:p>
            <a:pPr marL="363538" lvl="1" indent="0">
              <a:buNone/>
            </a:pPr>
            <a:r>
              <a:rPr lang="de-DE" sz="1200" b="1" dirty="0" smtClean="0">
                <a:solidFill>
                  <a:srgbClr val="005EBC"/>
                </a:solidFill>
              </a:rPr>
              <a:t>wenig Tumorzellen, geringe Perfusion </a:t>
            </a:r>
            <a:endParaRPr lang="de-DE" sz="1200" b="1" dirty="0" smtClean="0">
              <a:solidFill>
                <a:srgbClr val="FF0000"/>
              </a:solidFill>
            </a:endParaRP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3347864" y="5651128"/>
            <a:ext cx="2530946" cy="101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pitchFamily="34" charset="0"/>
              <a:buChar char="•"/>
            </a:pPr>
            <a:r>
              <a:rPr lang="de-DE" sz="1600" cap="none" dirty="0" err="1" smtClean="0">
                <a:solidFill>
                  <a:schemeClr val="tx1"/>
                </a:solidFill>
              </a:rPr>
              <a:t>Avitale</a:t>
            </a:r>
            <a:r>
              <a:rPr lang="de-DE" sz="1600" cap="none" dirty="0" smtClean="0">
                <a:solidFill>
                  <a:schemeClr val="tx1"/>
                </a:solidFill>
              </a:rPr>
              <a:t> Sklerose?</a:t>
            </a:r>
          </a:p>
          <a:p>
            <a:pPr marL="363538"/>
            <a:r>
              <a:rPr lang="de-DE" sz="1200" cap="none" dirty="0" smtClean="0">
                <a:solidFill>
                  <a:srgbClr val="003399"/>
                </a:solidFill>
              </a:rPr>
              <a:t>Apoptose </a:t>
            </a:r>
          </a:p>
          <a:p>
            <a:pPr marL="363538"/>
            <a:r>
              <a:rPr lang="de-DE" sz="1200" cap="none" dirty="0" smtClean="0">
                <a:solidFill>
                  <a:srgbClr val="FF0000"/>
                </a:solidFill>
              </a:rPr>
              <a:t>Therapie-Effekt? (</a:t>
            </a:r>
            <a:r>
              <a:rPr lang="de-DE" sz="1200" cap="none" dirty="0" err="1" smtClean="0">
                <a:solidFill>
                  <a:srgbClr val="FF0000"/>
                </a:solidFill>
              </a:rPr>
              <a:t>Bisphosphonate</a:t>
            </a:r>
            <a:r>
              <a:rPr lang="de-DE" sz="1200" cap="none" dirty="0" smtClean="0">
                <a:solidFill>
                  <a:srgbClr val="FF0000"/>
                </a:solidFill>
              </a:rPr>
              <a:t>)</a:t>
            </a:r>
            <a:endParaRPr lang="de-DE" sz="1050" b="1" dirty="0" smtClean="0">
              <a:solidFill>
                <a:srgbClr val="FF0000"/>
              </a:solidFill>
            </a:endParaRPr>
          </a:p>
        </p:txBody>
      </p:sp>
      <p:cxnSp>
        <p:nvCxnSpPr>
          <p:cNvPr id="64" name="Gerade Verbindung mit Pfeil 63"/>
          <p:cNvCxnSpPr/>
          <p:nvPr/>
        </p:nvCxnSpPr>
        <p:spPr>
          <a:xfrm>
            <a:off x="2698993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701665" y="2132856"/>
            <a:ext cx="720000" cy="28803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1516724" y="2132856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86" name="Rechteck 85"/>
          <p:cNvSpPr/>
          <p:nvPr/>
        </p:nvSpPr>
        <p:spPr>
          <a:xfrm>
            <a:off x="2315401" y="2132856"/>
            <a:ext cx="720000" cy="288032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– </a:t>
            </a:r>
            <a:r>
              <a:rPr lang="de-DE" sz="1050" b="1" dirty="0" smtClean="0">
                <a:solidFill>
                  <a:schemeClr val="tx1"/>
                </a:solidFill>
              </a:rPr>
              <a:t>(+)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701665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+ </a:t>
            </a:r>
          </a:p>
        </p:txBody>
      </p:sp>
      <p:sp>
        <p:nvSpPr>
          <p:cNvPr id="89" name="Rechteck 88"/>
          <p:cNvSpPr/>
          <p:nvPr/>
        </p:nvSpPr>
        <p:spPr>
          <a:xfrm>
            <a:off x="1516724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2315401" y="3368880"/>
            <a:ext cx="720000" cy="2880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+</a:t>
            </a:r>
            <a:endParaRPr lang="de-DE" sz="1400" b="1" dirty="0">
              <a:solidFill>
                <a:schemeClr val="tx1"/>
              </a:solidFill>
            </a:endParaRPr>
          </a:p>
        </p:txBody>
      </p:sp>
      <p:cxnSp>
        <p:nvCxnSpPr>
          <p:cNvPr id="95" name="Gerade Verbindung mit Pfeil 94"/>
          <p:cNvCxnSpPr/>
          <p:nvPr/>
        </p:nvCxnSpPr>
        <p:spPr>
          <a:xfrm>
            <a:off x="1115616" y="270892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1907704" y="2714964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2697207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1113830" y="3983296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1905918" y="3989340"/>
            <a:ext cx="0" cy="3552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701665" y="1988840"/>
            <a:ext cx="2430175" cy="250342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07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 smtClean="0">
                <a:latin typeface="Corbel" panose="020B0503020204020204" pitchFamily="34" charset="0"/>
              </a:rPr>
              <a:t>Onkotrope</a:t>
            </a:r>
            <a:r>
              <a:rPr lang="de-CH" dirty="0" smtClean="0">
                <a:latin typeface="Corbel" panose="020B0503020204020204" pitchFamily="34" charset="0"/>
              </a:rPr>
              <a:t> Radiopharmazeutika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0621" y="1844824"/>
            <a:ext cx="8229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F-18-Acetat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Geringe Bedeutung, wird nur selten angewendet.  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F-18- / C-11-Cholin 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Baustein der Zellmembran-Synthese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F-18-Cholin ist seit 06/2014 zugelassen zur Lokalisationsdiagnostik bei biochemischem Rezidiv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Ga-68-PSMA</a:t>
            </a:r>
          </a:p>
          <a:p>
            <a:pPr lvl="1"/>
            <a:endParaRPr lang="de-DE" altLang="de-DE" sz="24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08634"/>
              </p:ext>
            </p:extLst>
          </p:nvPr>
        </p:nvGraphicFramePr>
        <p:xfrm>
          <a:off x="3347864" y="4725144"/>
          <a:ext cx="3600400" cy="180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0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F-18-Cholin PET/CT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864" y="2060848"/>
            <a:ext cx="8229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Sensitivität 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gemäss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Literatur:  84 % (Skelettszintigraphie: 62 – 89 %)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Spezifität 98 %!</a:t>
            </a:r>
          </a:p>
          <a:p>
            <a:pPr lvl="1"/>
            <a:endParaRPr lang="de-DE" altLang="de-DE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Geeignet zum N-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und zur Lokalisationsdiagnostik bei biochemischem Rezidiv. </a:t>
            </a:r>
          </a:p>
          <a:p>
            <a:pPr lvl="1"/>
            <a:endParaRPr lang="de-DE" altLang="de-DE" sz="2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69875" y="5805264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endParaRPr lang="en-GB" altLang="de-DE" sz="16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pPr algn="ctr"/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Wondergem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 al. </a:t>
            </a:r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Nucl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Med </a:t>
            </a:r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Commun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2013;34:935-45</a:t>
            </a:r>
            <a:endParaRPr lang="en-GB" altLang="de-DE" sz="1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F-18-Cholin-PET/CT</a:t>
            </a:r>
            <a:endParaRPr lang="de-CH" dirty="0">
              <a:latin typeface="Corbel" panose="020B0503020204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259632" y="1484784"/>
            <a:ext cx="6432791" cy="5040560"/>
            <a:chOff x="1259632" y="1484784"/>
            <a:chExt cx="6432791" cy="50405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259632" y="1484784"/>
              <a:ext cx="6432791" cy="313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99"/>
            <a:stretch/>
          </p:blipFill>
          <p:spPr bwMode="auto">
            <a:xfrm>
              <a:off x="1269619" y="4616041"/>
              <a:ext cx="6422804" cy="190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2" name="Rectangle 6"/>
          <p:cNvSpPr>
            <a:spLocks noChangeArrowheads="1"/>
          </p:cNvSpPr>
          <p:nvPr/>
        </p:nvSpPr>
        <p:spPr bwMode="auto">
          <a:xfrm>
            <a:off x="518864" y="162880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>
                <a:solidFill>
                  <a:srgbClr val="6D6F72"/>
                </a:solidFill>
                <a:latin typeface="Corbel" panose="020B0503020204020204" pitchFamily="34" charset="0"/>
              </a:rPr>
              <a:t>Initiales 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 T? N? M?</a:t>
            </a:r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r>
              <a:rPr lang="de-DE" altLang="de-DE" sz="2800" dirty="0">
                <a:solidFill>
                  <a:srgbClr val="6D6F72"/>
                </a:solidFill>
                <a:latin typeface="Corbel" panose="020B0503020204020204" pitchFamily="34" charset="0"/>
              </a:rPr>
              <a:t>Interim 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bei Systemtherapien? </a:t>
            </a:r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Re-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nach Therapieabschluss? </a:t>
            </a:r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Verlaufskontrolle?  </a:t>
            </a:r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endParaRPr lang="de-DE" altLang="de-DE" sz="9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Nuklearmedizin: 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T:  bis jetzt kaum von Bedeutung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N: zunehmende Bedeutung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M: </a:t>
            </a:r>
            <a:r>
              <a:rPr lang="de-DE" altLang="de-DE" sz="2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grosse</a:t>
            </a:r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Bedeutung</a:t>
            </a:r>
          </a:p>
          <a:p>
            <a:pPr lvl="1"/>
            <a:r>
              <a:rPr lang="de-DE" altLang="de-DE" sz="2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Rezidivsuche</a:t>
            </a:r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stark wachsende Bedeutung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Was</a:t>
            </a:r>
            <a:r>
              <a:rPr lang="de-CH" dirty="0">
                <a:latin typeface="Corbel" panose="020B0503020204020204" pitchFamily="34" charset="0"/>
              </a:rPr>
              <a:t>? Wann?  </a:t>
            </a:r>
          </a:p>
        </p:txBody>
      </p:sp>
    </p:spTree>
    <p:extLst>
      <p:ext uri="{BB962C8B-B14F-4D97-AF65-F5344CB8AC3E}">
        <p14:creationId xmlns:p14="http://schemas.microsoft.com/office/powerpoint/2010/main" val="34512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1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F-18-Cholin-PET/CT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864" y="1484784"/>
            <a:ext cx="8229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Problem: Geringe Detektionsrate des Rezidivs bei tiefen PSA-Werten. </a:t>
            </a:r>
            <a:endParaRPr lang="de-DE" altLang="de-DE" sz="2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904656" cy="41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732240" y="6309320"/>
            <a:ext cx="27363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Wondergem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 al.</a:t>
            </a:r>
            <a:b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</a:b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EJNMMI 2008;35:18-23</a:t>
            </a:r>
            <a:endParaRPr lang="en-GB" altLang="de-DE" sz="1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F-18-Cholin-PET/CT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864" y="1916832"/>
            <a:ext cx="8229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Validierte Methode zur Lokalisationsdiagnostik bei biochemischem Rezidiv.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M-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Sehr hohe Spezifität, gute Sensitivität. 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N-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Sensitivität und Spezifität 56% und 98% vs. 17% und 97% mittels MRI. </a:t>
            </a:r>
            <a:r>
              <a:rPr lang="de-DE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Pinaguy</a:t>
            </a:r>
            <a:r>
              <a:rPr lang="de-DE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et. al. </a:t>
            </a:r>
            <a:r>
              <a:rPr lang="de-DE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Prostate</a:t>
            </a:r>
            <a:r>
              <a:rPr lang="de-DE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2015;75:323-31. 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T-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Viel versprechender Ansatz vor allem in Kombination mit MRI: integrierte PET/MR Geräte! </a:t>
            </a:r>
            <a:endParaRPr lang="de-DE" altLang="de-DE" sz="2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576" y="806847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Ga-68-PSMA</a:t>
            </a:r>
            <a:br>
              <a:rPr lang="de-CH" dirty="0" smtClean="0">
                <a:latin typeface="Corbel" panose="020B0503020204020204" pitchFamily="34" charset="0"/>
              </a:rPr>
            </a:b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03" y="3142134"/>
            <a:ext cx="4067521" cy="21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2889498" cy="28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88157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6D6F72"/>
                </a:solidFill>
                <a:latin typeface="Corbel" panose="020B0503020204020204" pitchFamily="34" charset="0"/>
              </a:rPr>
              <a:t>Bildquelle: Wikipedia</a:t>
            </a:r>
            <a:endParaRPr lang="de-CH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Flavio.Forrer\AppData\Local\Microsoft\Windows\Temporary Internet Files\Content.IE5\G05TQ89J\PSMA_Kn-LK-Filiae_vor-nach-3xLu-PSMA_07-14_06-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1403" r="74765" b="6916"/>
          <a:stretch/>
        </p:blipFill>
        <p:spPr bwMode="auto">
          <a:xfrm>
            <a:off x="627212" y="1514872"/>
            <a:ext cx="2811366" cy="42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755576" y="806847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Ga-68-PSMA</a:t>
            </a:r>
            <a:br>
              <a:rPr lang="de-CH" dirty="0" smtClean="0">
                <a:latin typeface="Corbel" panose="020B0503020204020204" pitchFamily="34" charset="0"/>
              </a:rPr>
            </a:b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14873"/>
            <a:ext cx="3456384" cy="429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95350" y="6176503"/>
            <a:ext cx="86042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© H.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Maecke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,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Universitätsklinikum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 Freiburg </a:t>
            </a:r>
            <a:endParaRPr lang="en-GB" altLang="de-DE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69875" y="5805264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endParaRPr lang="en-GB" altLang="de-DE" sz="16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pPr algn="ctr"/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Eiber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 al. J </a:t>
            </a:r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Nucl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Med 2015;56:668-74</a:t>
            </a:r>
            <a:endParaRPr lang="en-GB" altLang="de-DE" sz="1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55576" y="806847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Ga-68-PSMA</a:t>
            </a:r>
            <a:br>
              <a:rPr lang="de-CH" dirty="0" smtClean="0">
                <a:latin typeface="Corbel" panose="020B0503020204020204" pitchFamily="34" charset="0"/>
              </a:rPr>
            </a:b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0" y="1844824"/>
            <a:ext cx="7380312" cy="378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576" y="620688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Prospektive Analyse von Ga-68-PSMA</a:t>
            </a:r>
            <a:br>
              <a:rPr lang="de-CH" dirty="0" smtClean="0">
                <a:latin typeface="Corbel" panose="020B0503020204020204" pitchFamily="34" charset="0"/>
              </a:rPr>
            </a:br>
            <a:r>
              <a:rPr lang="de-CH" dirty="0" smtClean="0">
                <a:latin typeface="Corbel" panose="020B0503020204020204" pitchFamily="34" charset="0"/>
              </a:rPr>
              <a:t>bei 248 Patienten</a:t>
            </a: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1" y="2050703"/>
            <a:ext cx="7107317" cy="444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1835696" y="465313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419872" y="465313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004048" y="436510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588224" y="357301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69875" y="6165304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endParaRPr lang="en-GB" altLang="de-DE" sz="16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pPr algn="ctr"/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Eiber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 al. J </a:t>
            </a:r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Nucl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Med 2015;56:668-74</a:t>
            </a:r>
            <a:endParaRPr lang="en-GB" altLang="de-DE" sz="1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60238" y="1603648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Detektionsrate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beim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biochemischen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Rezidiv</a:t>
            </a:r>
            <a:endParaRPr lang="en-GB" altLang="de-DE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576" y="806847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Ga-68-PSMA</a:t>
            </a:r>
            <a:br>
              <a:rPr lang="de-CH" dirty="0" smtClean="0">
                <a:latin typeface="Corbel" panose="020B0503020204020204" pitchFamily="34" charset="0"/>
              </a:rPr>
            </a:b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23" y="2564904"/>
            <a:ext cx="4067521" cy="21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24559" y="3427834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aseline="30000" dirty="0" smtClean="0">
                <a:solidFill>
                  <a:srgbClr val="6D6F72"/>
                </a:solidFill>
                <a:latin typeface="Corbel" panose="020B0503020204020204" pitchFamily="34" charset="0"/>
              </a:rPr>
              <a:t>177</a:t>
            </a:r>
            <a:r>
              <a:rPr lang="de-CH" sz="3200" dirty="0" smtClean="0">
                <a:solidFill>
                  <a:srgbClr val="6D6F72"/>
                </a:solidFill>
                <a:latin typeface="Corbel" panose="020B0503020204020204" pitchFamily="34" charset="0"/>
              </a:rPr>
              <a:t>Lu</a:t>
            </a:r>
          </a:p>
          <a:p>
            <a:r>
              <a:rPr lang="de-CH" sz="3200" baseline="30000" dirty="0" smtClean="0">
                <a:solidFill>
                  <a:srgbClr val="6D6F72"/>
                </a:solidFill>
                <a:latin typeface="Corbel" panose="020B0503020204020204" pitchFamily="34" charset="0"/>
              </a:rPr>
              <a:t>225</a:t>
            </a:r>
            <a:r>
              <a:rPr lang="de-CH" sz="3200" dirty="0" smtClean="0">
                <a:solidFill>
                  <a:srgbClr val="6D6F72"/>
                </a:solidFill>
                <a:latin typeface="Corbel" panose="020B0503020204020204" pitchFamily="34" charset="0"/>
              </a:rPr>
              <a:t>Ac </a:t>
            </a:r>
            <a:endParaRPr lang="de-CH" sz="32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7" name="Pfeil nach unten 6"/>
          <p:cNvSpPr/>
          <p:nvPr/>
        </p:nvSpPr>
        <p:spPr>
          <a:xfrm rot="820883">
            <a:off x="3579886" y="3858090"/>
            <a:ext cx="401913" cy="126929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 nach rechts 7"/>
          <p:cNvSpPr/>
          <p:nvPr/>
        </p:nvSpPr>
        <p:spPr>
          <a:xfrm rot="20750402">
            <a:off x="2527470" y="3562195"/>
            <a:ext cx="882268" cy="360040"/>
          </a:xfrm>
          <a:prstGeom prst="rightArrow">
            <a:avLst/>
          </a:prstGeom>
          <a:solidFill>
            <a:srgbClr val="00D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14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33" y="2088232"/>
            <a:ext cx="6067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1708" y="5517232"/>
            <a:ext cx="763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altLang="de-DE" sz="2400" dirty="0">
                <a:solidFill>
                  <a:srgbClr val="6D6F72"/>
                </a:solidFill>
                <a:latin typeface="Corbel" panose="020B0503020204020204" pitchFamily="34" charset="0"/>
              </a:rPr>
              <a:t>     </a:t>
            </a:r>
            <a:r>
              <a:rPr lang="de-CH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Therapie mit insgesamt 7.4 </a:t>
            </a:r>
            <a:r>
              <a:rPr lang="de-CH" altLang="de-DE" sz="2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GBq</a:t>
            </a:r>
            <a:r>
              <a:rPr lang="de-CH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Lu-177-PSMA </a:t>
            </a:r>
            <a:endParaRPr lang="de-DE" altLang="de-DE" sz="2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Image </a:t>
            </a:r>
            <a:r>
              <a:rPr lang="de-CH" dirty="0" err="1" smtClean="0">
                <a:latin typeface="Corbel" panose="020B0503020204020204" pitchFamily="34" charset="0"/>
              </a:rPr>
              <a:t>of</a:t>
            </a:r>
            <a:r>
              <a:rPr lang="de-CH" dirty="0" smtClean="0">
                <a:latin typeface="Corbel" panose="020B0503020204020204" pitchFamily="34" charset="0"/>
              </a:rPr>
              <a:t> </a:t>
            </a:r>
            <a:r>
              <a:rPr lang="de-CH" dirty="0" err="1" smtClean="0">
                <a:latin typeface="Corbel" panose="020B0503020204020204" pitchFamily="34" charset="0"/>
              </a:rPr>
              <a:t>the</a:t>
            </a:r>
            <a:r>
              <a:rPr lang="de-CH" dirty="0" smtClean="0">
                <a:latin typeface="Corbel" panose="020B0503020204020204" pitchFamily="34" charset="0"/>
              </a:rPr>
              <a:t> </a:t>
            </a:r>
            <a:r>
              <a:rPr lang="de-CH" dirty="0" err="1" smtClean="0">
                <a:latin typeface="Corbel" panose="020B0503020204020204" pitchFamily="34" charset="0"/>
              </a:rPr>
              <a:t>month</a:t>
            </a:r>
            <a:r>
              <a:rPr lang="de-CH" dirty="0" smtClean="0">
                <a:latin typeface="Corbel" panose="020B0503020204020204" pitchFamily="34" charset="0"/>
              </a:rPr>
              <a:t>, Mai </a:t>
            </a:r>
            <a:r>
              <a:rPr lang="de-CH" dirty="0">
                <a:latin typeface="Corbel" panose="020B0503020204020204" pitchFamily="34" charset="0"/>
              </a:rPr>
              <a:t>2015</a:t>
            </a:r>
            <a:br>
              <a:rPr lang="de-CH" dirty="0">
                <a:latin typeface="Corbel" panose="020B0503020204020204" pitchFamily="34" charset="0"/>
              </a:rPr>
            </a:br>
            <a:r>
              <a:rPr lang="de-CH" dirty="0" smtClean="0">
                <a:latin typeface="Corbel" panose="020B0503020204020204" pitchFamily="34" charset="0"/>
              </a:rPr>
              <a:t>Lu-177-PSMA-Therapie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288" y="6237312"/>
            <a:ext cx="66246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Kratochwil</a:t>
            </a:r>
            <a:r>
              <a:rPr lang="en-GB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 al. EJNMMI 2015;42:987-8</a:t>
            </a:r>
            <a:endParaRPr lang="de-DE" altLang="de-DE" sz="16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Zusammenfassung 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864" y="1772816"/>
            <a:ext cx="82296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Nuklermedizinische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Methoden sind zuverlässig und validiert beim M-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und in der Lokalisations-diagnostik bei biochemischem Rezidiv.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M-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osteotrope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vs. 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onkotrope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Tracer. </a:t>
            </a:r>
          </a:p>
          <a:p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Cholin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und PSMA zum T- und N-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Staging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? 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PSMA-PET/CT als zukünftiger Gold-Standard? 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Interne Radiotherapie mit PSMA als neue Therapieoption beim metastasierten, kastrationsresistenten Prostatakarzinom.  </a:t>
            </a:r>
            <a:endParaRPr lang="de-DE" altLang="de-DE" sz="24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1348953"/>
            <a:ext cx="97297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3528" y="1637878"/>
            <a:ext cx="8856984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de-DE" sz="3600" b="1" dirty="0" err="1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Besten</a:t>
            </a:r>
            <a:r>
              <a:rPr lang="en-GB" altLang="de-DE" sz="3600" b="1" dirty="0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Dank </a:t>
            </a:r>
            <a:r>
              <a:rPr lang="en-GB" altLang="de-DE" sz="3600" b="1" dirty="0" err="1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GB" altLang="de-DE" sz="3600" b="1" dirty="0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600" b="1" dirty="0" err="1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GB" altLang="de-DE" sz="3600" b="1" dirty="0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e-DE" sz="3600" b="1" dirty="0" err="1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r>
              <a:rPr lang="en-GB" altLang="de-DE" sz="3600" b="1" dirty="0" smtClean="0">
                <a:solidFill>
                  <a:srgbClr val="8DC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de-DE" altLang="de-DE" sz="3600" b="1" dirty="0" smtClean="0">
              <a:solidFill>
                <a:srgbClr val="8DC1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7451"/>
            <a:ext cx="80676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711596" y="734839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 smtClean="0">
                <a:latin typeface="Corbel" panose="020B0503020204020204" pitchFamily="34" charset="0"/>
              </a:rPr>
              <a:t>Staging</a:t>
            </a:r>
            <a:r>
              <a:rPr lang="de-CH" dirty="0" smtClean="0">
                <a:latin typeface="Corbel" panose="020B0503020204020204" pitchFamily="34" charset="0"/>
              </a:rPr>
              <a:t> 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6426" y="2557340"/>
            <a:ext cx="8068791" cy="3199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39552" y="6330331"/>
            <a:ext cx="8068791" cy="3199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3425205" y="4480545"/>
            <a:ext cx="864096" cy="319979"/>
          </a:xfrm>
          <a:prstGeom prst="rect">
            <a:avLst/>
          </a:prstGeom>
          <a:noFill/>
          <a:ln w="508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1682155" y="6049863"/>
            <a:ext cx="849238" cy="319979"/>
          </a:xfrm>
          <a:prstGeom prst="rect">
            <a:avLst/>
          </a:prstGeom>
          <a:noFill/>
          <a:ln w="508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004048" y="1350293"/>
            <a:ext cx="3960440" cy="27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de-DE" sz="1800" b="1" dirty="0" smtClean="0">
                <a:solidFill>
                  <a:srgbClr val="6D6F72"/>
                </a:solidFill>
                <a:latin typeface="Corbel" panose="020B0503020204020204" pitchFamily="34" charset="0"/>
              </a:rPr>
              <a:t>European Association of Urology 2015</a:t>
            </a:r>
            <a:endParaRPr lang="en-GB" altLang="de-DE" sz="1800" b="1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2" name="Rectangle 6"/>
          <p:cNvSpPr>
            <a:spLocks noChangeArrowheads="1"/>
          </p:cNvSpPr>
          <p:nvPr/>
        </p:nvSpPr>
        <p:spPr bwMode="auto">
          <a:xfrm>
            <a:off x="518864" y="162880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Knochen ist der häufigste Ort der Metastasierung (&gt;80%) beim </a:t>
            </a:r>
            <a:r>
              <a:rPr lang="de-DE" altLang="de-DE" sz="28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Adenokarzinom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der Prostata</a:t>
            </a:r>
          </a:p>
          <a:p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pPr lvl="1"/>
            <a:r>
              <a:rPr lang="de-DE" altLang="de-DE" sz="2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Osteotrope</a:t>
            </a:r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Radiopharmazeutika </a:t>
            </a:r>
          </a:p>
          <a:p>
            <a:pPr lvl="1"/>
            <a:r>
              <a:rPr lang="de-DE" altLang="de-DE" sz="2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Onkotrope</a:t>
            </a:r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Radiopharmazeutika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M-</a:t>
            </a:r>
            <a:r>
              <a:rPr lang="de-CH" dirty="0" err="1" smtClean="0">
                <a:latin typeface="Corbel" panose="020B0503020204020204" pitchFamily="34" charset="0"/>
              </a:rPr>
              <a:t>Staging</a:t>
            </a:r>
            <a:endParaRPr lang="de-CH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6" y="1422301"/>
            <a:ext cx="3888432" cy="53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 smtClean="0">
                <a:latin typeface="Corbel" panose="020B0503020204020204" pitchFamily="34" charset="0"/>
              </a:rPr>
              <a:t>Osteotrope</a:t>
            </a:r>
            <a:r>
              <a:rPr lang="de-CH" dirty="0" smtClean="0">
                <a:latin typeface="Corbel" panose="020B0503020204020204" pitchFamily="34" charset="0"/>
              </a:rPr>
              <a:t> Radiopharmazeutika </a:t>
            </a:r>
            <a:endParaRPr lang="de-CH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2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2562225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07504" y="1772816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dirty="0">
                <a:solidFill>
                  <a:srgbClr val="6D6F72"/>
                </a:solidFill>
                <a:latin typeface="Calibri" pitchFamily="34" charset="0"/>
              </a:rPr>
              <a:t>Beispiel </a:t>
            </a:r>
            <a:r>
              <a:rPr lang="de-CH" altLang="de-DE" baseline="30000" dirty="0">
                <a:solidFill>
                  <a:srgbClr val="6D6F72"/>
                </a:solidFill>
                <a:latin typeface="Calibri" pitchFamily="34" charset="0"/>
              </a:rPr>
              <a:t>99m</a:t>
            </a:r>
            <a:r>
              <a:rPr lang="de-CH" altLang="de-DE" dirty="0">
                <a:solidFill>
                  <a:srgbClr val="6D6F72"/>
                </a:solidFill>
                <a:latin typeface="Calibri" pitchFamily="34" charset="0"/>
              </a:rPr>
              <a:t>Tc-DPD: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Konventionelle Skelettszintigraphie</a:t>
            </a:r>
            <a:endParaRPr lang="de-CH" dirty="0">
              <a:latin typeface="Corbel" panose="020B05030202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772816"/>
            <a:ext cx="341687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Konventionelle Skelettszintigraphie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864" y="162880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>
                <a:solidFill>
                  <a:srgbClr val="6D6F72"/>
                </a:solidFill>
                <a:latin typeface="Corbel" panose="020B0503020204020204" pitchFamily="34" charset="0"/>
              </a:rPr>
              <a:t>Sensitivität </a:t>
            </a:r>
            <a:r>
              <a:rPr lang="de-DE" altLang="de-DE" sz="2800" dirty="0" err="1">
                <a:solidFill>
                  <a:srgbClr val="6D6F72"/>
                </a:solidFill>
                <a:latin typeface="Corbel" panose="020B0503020204020204" pitchFamily="34" charset="0"/>
              </a:rPr>
              <a:t>gemäss</a:t>
            </a:r>
            <a:r>
              <a:rPr lang="de-DE" altLang="de-DE" sz="2800" dirty="0">
                <a:solidFill>
                  <a:srgbClr val="6D6F72"/>
                </a:solidFill>
                <a:latin typeface="Corbel" panose="020B0503020204020204" pitchFamily="34" charset="0"/>
              </a:rPr>
              <a:t> Literatur 62 – 89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%.</a:t>
            </a:r>
          </a:p>
          <a:p>
            <a:pPr lvl="1"/>
            <a:r>
              <a:rPr lang="de-DE" altLang="de-DE" sz="2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CAVE: „fehlender Gold Standard“</a:t>
            </a:r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Spezifität gering.</a:t>
            </a:r>
          </a:p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SPECT/CT als Kombination von metabolischer und morphologischer Information erhöht die Spezifität drastisch. </a:t>
            </a:r>
          </a:p>
          <a:p>
            <a:endParaRPr lang="de-DE" altLang="de-DE" sz="28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92696"/>
            <a:ext cx="86042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69875" y="5445224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82-järiger Patient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mit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multiplen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en-GB" altLang="de-DE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Skelettmetastasen</a:t>
            </a:r>
            <a: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  <a:t>. </a:t>
            </a:r>
            <a:br>
              <a:rPr lang="en-GB" altLang="de-DE" dirty="0" smtClean="0">
                <a:solidFill>
                  <a:srgbClr val="6D6F72"/>
                </a:solidFill>
                <a:latin typeface="Corbel" panose="020B0503020204020204" pitchFamily="34" charset="0"/>
              </a:rPr>
            </a:br>
            <a:r>
              <a:rPr lang="en-GB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Von links </a:t>
            </a:r>
            <a:r>
              <a:rPr lang="en-GB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nach</a:t>
            </a:r>
            <a:r>
              <a:rPr lang="en-GB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en-GB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rechts</a:t>
            </a:r>
            <a:r>
              <a:rPr lang="en-GB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: </a:t>
            </a:r>
            <a:r>
              <a:rPr lang="en-GB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Skelettszintigraphie</a:t>
            </a:r>
            <a:r>
              <a:rPr lang="en-GB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post. und ant. F-18-Fluorid-PET </a:t>
            </a:r>
          </a:p>
          <a:p>
            <a:pPr algn="ctr"/>
            <a:endParaRPr lang="en-GB" altLang="de-DE" sz="16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pPr algn="ctr"/>
            <a:r>
              <a:rPr lang="en-GB" altLang="de-DE" sz="14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Einat</a:t>
            </a:r>
            <a:r>
              <a:rPr lang="en-GB" altLang="de-DE" sz="14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Even-Sapir </a:t>
            </a:r>
            <a:r>
              <a:rPr lang="en-GB" altLang="de-DE" sz="1400" dirty="0">
                <a:solidFill>
                  <a:srgbClr val="6D6F72"/>
                </a:solidFill>
                <a:latin typeface="Corbel" panose="020B0503020204020204" pitchFamily="34" charset="0"/>
              </a:rPr>
              <a:t>et al. J </a:t>
            </a:r>
            <a:r>
              <a:rPr lang="en-GB" altLang="de-DE" sz="1400" dirty="0" err="1">
                <a:solidFill>
                  <a:srgbClr val="6D6F72"/>
                </a:solidFill>
                <a:latin typeface="Corbel" panose="020B0503020204020204" pitchFamily="34" charset="0"/>
              </a:rPr>
              <a:t>Nucl</a:t>
            </a:r>
            <a:r>
              <a:rPr lang="en-GB" altLang="de-DE" sz="1400" dirty="0">
                <a:solidFill>
                  <a:srgbClr val="6D6F72"/>
                </a:solidFill>
                <a:latin typeface="Corbel" panose="020B0503020204020204" pitchFamily="34" charset="0"/>
              </a:rPr>
              <a:t> Med 2006;47:287-297</a:t>
            </a:r>
          </a:p>
        </p:txBody>
      </p:sp>
      <p:sp>
        <p:nvSpPr>
          <p:cNvPr id="4" name="Rechteck 3"/>
          <p:cNvSpPr/>
          <p:nvPr/>
        </p:nvSpPr>
        <p:spPr>
          <a:xfrm>
            <a:off x="4788024" y="548680"/>
            <a:ext cx="2232248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6948264" y="548680"/>
            <a:ext cx="2232248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1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2" name="Rectangle 6"/>
          <p:cNvSpPr>
            <a:spLocks noChangeArrowheads="1"/>
          </p:cNvSpPr>
          <p:nvPr/>
        </p:nvSpPr>
        <p:spPr bwMode="auto">
          <a:xfrm>
            <a:off x="518864" y="1628800"/>
            <a:ext cx="844562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solidFill>
                  <a:srgbClr val="6D6F72"/>
                </a:solidFill>
                <a:latin typeface="Corbel" panose="020B0503020204020204" pitchFamily="34" charset="0"/>
              </a:rPr>
              <a:t>Serum-PSA hat einen prädiktiven Wert im Hinblick auf </a:t>
            </a:r>
            <a:r>
              <a:rPr lang="de-DE" altLang="de-DE" sz="2800" dirty="0">
                <a:solidFill>
                  <a:srgbClr val="6D6F72"/>
                </a:solidFill>
                <a:latin typeface="Corbel" panose="020B0503020204020204" pitchFamily="34" charset="0"/>
              </a:rPr>
              <a:t>Skelettmetastasen </a:t>
            </a:r>
            <a:r>
              <a:rPr lang="de-DE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Kamaleshwaran</a:t>
            </a:r>
            <a:r>
              <a:rPr lang="de-DE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et. </a:t>
            </a:r>
            <a:r>
              <a:rPr lang="de-DE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al.Indian</a:t>
            </a:r>
            <a:r>
              <a:rPr lang="de-DE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J </a:t>
            </a:r>
            <a:r>
              <a:rPr lang="de-DE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Nucl</a:t>
            </a:r>
            <a:r>
              <a:rPr lang="de-DE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Med</a:t>
            </a:r>
            <a:r>
              <a:rPr lang="de-DE" altLang="de-DE" sz="16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2012;27:81-4.</a:t>
            </a:r>
          </a:p>
          <a:p>
            <a:endParaRPr lang="de-DE" altLang="de-DE" sz="2800" dirty="0" smtClean="0">
              <a:solidFill>
                <a:srgbClr val="6D6F72"/>
              </a:solidFill>
              <a:latin typeface="Corbel" panose="020B0503020204020204" pitchFamily="34" charset="0"/>
            </a:endParaRPr>
          </a:p>
          <a:p>
            <a:endParaRPr lang="de-DE" altLang="de-DE" sz="28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28000" y="878855"/>
            <a:ext cx="789285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baseline="0">
                <a:solidFill>
                  <a:srgbClr val="8DC12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>
                <a:latin typeface="Corbel" panose="020B0503020204020204" pitchFamily="34" charset="0"/>
              </a:rPr>
              <a:t>Skelettmetastasen</a:t>
            </a:r>
            <a:endParaRPr lang="de-CH" dirty="0">
              <a:latin typeface="Corbel" panose="020B0503020204020204" pitchFamily="34" charset="0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1043608" y="3510299"/>
            <a:ext cx="115212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2447578" y="3187714"/>
            <a:ext cx="6372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rgbClr val="6D6F72"/>
                </a:solidFill>
                <a:latin typeface="Corbel" panose="020B0503020204020204" pitchFamily="34" charset="0"/>
              </a:rPr>
              <a:t>Wenn mittels </a:t>
            </a:r>
            <a:r>
              <a:rPr lang="de-CH" sz="3200" dirty="0" err="1" smtClean="0">
                <a:solidFill>
                  <a:srgbClr val="6D6F72"/>
                </a:solidFill>
                <a:latin typeface="Corbel" panose="020B0503020204020204" pitchFamily="34" charset="0"/>
              </a:rPr>
              <a:t>osteotropen</a:t>
            </a:r>
            <a:r>
              <a:rPr lang="de-CH" sz="3200" dirty="0" smtClean="0">
                <a:solidFill>
                  <a:srgbClr val="6D6F72"/>
                </a:solidFill>
                <a:latin typeface="Corbel" panose="020B0503020204020204" pitchFamily="34" charset="0"/>
              </a:rPr>
              <a:t> Radiopharmazeutika untersucht!  </a:t>
            </a:r>
            <a:endParaRPr lang="de-CH" sz="32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4941168"/>
            <a:ext cx="8109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 smtClean="0">
                <a:solidFill>
                  <a:srgbClr val="6D6F72"/>
                </a:solidFill>
                <a:latin typeface="Corbel" panose="020B0503020204020204" pitchFamily="34" charset="0"/>
              </a:rPr>
              <a:t>Besten Dank an Prof. W. Langsteger, Krankenhaus barmherzige Schwestern Linz!</a:t>
            </a:r>
            <a:endParaRPr lang="de-CH" sz="3200" dirty="0">
              <a:solidFill>
                <a:srgbClr val="6D6F7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7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theme/theme1.xml><?xml version="1.0" encoding="utf-8"?>
<a:theme xmlns:a="http://schemas.openxmlformats.org/drawingml/2006/main" name="KSSG Unternehmenspräsentation V4">
  <a:themeElements>
    <a:clrScheme name="Benutzerdefiniert 5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7AD1C"/>
      </a:accent1>
      <a:accent2>
        <a:srgbClr val="EE7B00"/>
      </a:accent2>
      <a:accent3>
        <a:srgbClr val="ECC606"/>
      </a:accent3>
      <a:accent4>
        <a:srgbClr val="BF0000"/>
      </a:accent4>
      <a:accent5>
        <a:srgbClr val="0069AC"/>
      </a:accent5>
      <a:accent6>
        <a:srgbClr val="00532A"/>
      </a:accent6>
      <a:hlink>
        <a:srgbClr val="0F6FC6"/>
      </a:hlink>
      <a:folHlink>
        <a:srgbClr val="A9AAAC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SSG Schrift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M-Basis Dokument" ma:contentTypeID="0x010100BD2DECCCD3A7484E92D1129C4610F05800C26C4593C4C31045A3521C936C0B1344" ma:contentTypeVersion="3" ma:contentTypeDescription="" ma:contentTypeScope="" ma:versionID="8d0ade67abb860646af0b3ab69d42516">
  <xsd:schema xmlns:xsd="http://www.w3.org/2001/XMLSchema" xmlns:xs="http://www.w3.org/2001/XMLSchema" xmlns:p="http://schemas.microsoft.com/office/2006/metadata/properties" xmlns:ns2="8b4606e7-d7b1-4305-8bb3-527a6de0bf1f" xmlns:ns3="b6dc5440-6829-4e7f-9773-88e2b424dd74" targetNamespace="http://schemas.microsoft.com/office/2006/metadata/properties" ma:root="true" ma:fieldsID="83b59ffcfd22bdc64c2577314d79e88c" ns2:_="" ns3:_="">
    <xsd:import namespace="8b4606e7-d7b1-4305-8bb3-527a6de0bf1f"/>
    <xsd:import namespace="b6dc5440-6829-4e7f-9773-88e2b424dd74"/>
    <xsd:element name="properties">
      <xsd:complexType>
        <xsd:sequence>
          <xsd:element name="documentManagement">
            <xsd:complexType>
              <xsd:all>
                <xsd:element ref="ns2:Downloadart" minOccurs="0"/>
                <xsd:element ref="ns3:TaxKeywordTaxHTField" minOccurs="0"/>
                <xsd:element ref="ns2:TaxKeywordTaxHTField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Stand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606e7-d7b1-4305-8bb3-527a6de0bf1f" elementFormDefault="qualified">
    <xsd:import namespace="http://schemas.microsoft.com/office/2006/documentManagement/types"/>
    <xsd:import namespace="http://schemas.microsoft.com/office/infopath/2007/PartnerControls"/>
    <xsd:element name="Downloadart" ma:index="2" nillable="true" ma:displayName="Downloadart" ma:list="{02cec925-132b-4052-98e7-65ecf6d373b2}" ma:internalName="Downloadart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7" nillable="true" ma:displayName="TaxKeywordTaxHTField" ma:hidden="true" ma:internalName="TaxKeywordTaxHTField0">
      <xsd:simpleType>
        <xsd:restriction base="dms:Note"/>
      </xsd:simpleType>
    </xsd:element>
    <xsd:element name="Standort" ma:index="16" nillable="true" ma:displayName="Standort" ma:default="1 Kantonsspital St. Gallen" ma:format="Dropdown" ma:internalName="Standort">
      <xsd:simpleType>
        <xsd:restriction base="dms:Choice">
          <xsd:enumeration value="1 Kantonsspital St. Gallen"/>
          <xsd:enumeration value="2 Rorschach"/>
          <xsd:enumeration value="3 Flawil"/>
          <xsd:enumeration value="4 St. Gall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c5440-6829-4e7f-9773-88e2b424dd7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6" nillable="true" ma:taxonomy="true" ma:internalName="TaxKeywordTaxHTField" ma:taxonomyFieldName="TaxKeyword" ma:displayName="Unternehmensstichwörter" ma:fieldId="{23f27201-bee3-471e-b2e7-b64fd8b7ca38}" ma:taxonomyMulti="true" ma:sspId="0a613659-eeb2-4e56-a77c-967bef76bfe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4019fd18-cf73-456c-8ec9-9b4e698d2d0f}" ma:internalName="TaxCatchAll" ma:showField="CatchAllData" ma:web="b6dc5440-6829-4e7f-9773-88e2b424d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9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0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ndort xmlns="8b4606e7-d7b1-4305-8bb3-527a6de0bf1f">1 Kantonsspital St. Gallen</Standort>
    <TaxKeywordTaxHTField xmlns="8b4606e7-d7b1-4305-8bb3-527a6de0bf1f" xsi:nil="true"/>
    <TaxCatchAll xmlns="b6dc5440-6829-4e7f-9773-88e2b424dd74">
      <Value>538</Value>
      <Value>537</Value>
      <Value>536</Value>
    </TaxCatchAll>
    <Downloadart xmlns="8b4606e7-d7b1-4305-8bb3-527a6de0bf1f">
      <Value>12</Value>
      <Value>2</Value>
    </Downloadart>
    <TaxKeywordTaxHTField xmlns="b6dc5440-6829-4e7f-9773-88e2b424dd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Powerpointpräsentationen</TermName>
          <TermId xmlns="http://schemas.microsoft.com/office/infopath/2007/PartnerControls">c3be7d2a-c857-4eb3-9e33-e7f6615ca474</TermId>
        </TermInfo>
        <TermInfo xmlns="http://schemas.microsoft.com/office/infopath/2007/PartnerControls">
          <TermName xmlns="http://schemas.microsoft.com/office/infopath/2007/PartnerControls">Vorlage</TermName>
          <TermId xmlns="http://schemas.microsoft.com/office/infopath/2007/PartnerControls">fae228ce-372f-4d9a-8d07-28fce7795136</TermId>
        </TermInfo>
        <TermInfo xmlns="http://schemas.microsoft.com/office/infopath/2007/PartnerControls">
          <TermName xmlns="http://schemas.microsoft.com/office/infopath/2007/PartnerControls">Power Point Vorlage</TermName>
          <TermId xmlns="http://schemas.microsoft.com/office/infopath/2007/PartnerControls">9a151b85-eb5c-452b-a5eb-48cd8132b0c6</TermId>
        </TermInfo>
      </Terms>
    </TaxKeywordTaxHTField>
    <_dlc_DocId xmlns="b6dc5440-6829-4e7f-9773-88e2b424dd74">AT7H47E6WAP5-22-200</_dlc_DocId>
    <_dlc_DocIdUrl xmlns="b6dc5440-6829-4e7f-9773-88e2b424dd74">
      <Url>http://www.kssgnet.ch/DC/_layouts/DocIdRedir.aspx?ID=AT7H47E6WAP5-22-200</Url>
      <Description>AT7H47E6WAP5-22-200</Description>
    </_dlc_DocIdUrl>
  </documentManagement>
</p:properties>
</file>

<file path=customXml/itemProps1.xml><?xml version="1.0" encoding="utf-8"?>
<ds:datastoreItem xmlns:ds="http://schemas.openxmlformats.org/officeDocument/2006/customXml" ds:itemID="{62DDEC2A-C7DF-4008-A0E8-A062CA91B2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6C0A9-68D3-4ACD-A77A-B58D5CA6C3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606e7-d7b1-4305-8bb3-527a6de0bf1f"/>
    <ds:schemaRef ds:uri="b6dc5440-6829-4e7f-9773-88e2b424d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982B2-4F16-434E-B3E7-D0A05971ACC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CC69CAD-E83A-492A-91F6-37FE4165B09F}">
  <ds:schemaRefs>
    <ds:schemaRef ds:uri="8b4606e7-d7b1-4305-8bb3-527a6de0bf1f"/>
    <ds:schemaRef ds:uri="http://purl.org/dc/elements/1.1/"/>
    <ds:schemaRef ds:uri="http://schemas.microsoft.com/office/2006/documentManagement/types"/>
    <ds:schemaRef ds:uri="http://www.w3.org/XML/1998/namespace"/>
    <ds:schemaRef ds:uri="b6dc5440-6829-4e7f-9773-88e2b424dd74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677</Words>
  <Application>Microsoft Office PowerPoint</Application>
  <PresentationFormat>Bildschirmpräsentation (4:3)</PresentationFormat>
  <Paragraphs>293</Paragraphs>
  <Slides>29</Slides>
  <Notes>8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Corbel</vt:lpstr>
      <vt:lpstr>Wingdings</vt:lpstr>
      <vt:lpstr>KSSG Unternehmenspräsentation V4</vt:lpstr>
      <vt:lpstr>Neue Methoden der Bildgebung  Nuklearmedizin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Informatik SSC-IT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Vorlage_KSSG_Powerpointpräsentation</dc:title>
  <dc:creator>Grawehr Fabienne</dc:creator>
  <cp:keywords>Vorlage; Power Point Vorlage; Powerpointpräsentationen</cp:keywords>
  <cp:lastModifiedBy>extern</cp:lastModifiedBy>
  <cp:revision>212</cp:revision>
  <cp:lastPrinted>2013-07-03T15:47:31Z</cp:lastPrinted>
  <dcterms:created xsi:type="dcterms:W3CDTF">2013-08-14T08:27:28Z</dcterms:created>
  <dcterms:modified xsi:type="dcterms:W3CDTF">2015-11-04T15:18:01Z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0x010100BD2DECCCD3A7484E92D1129C4610F05800C26C4593C4C31045A3521C936C0B1344</vt:lpwstr>
  </property>
  <property fmtid="{D5CDD505-2E9C-101B-9397-08002B2CF9AE}" pid="3" name="_dlc_DocIdItemGuid">
    <vt:lpwstr>6ad5fdb0-bcb4-4cd5-a07e-86936798a77d</vt:lpwstr>
  </property>
  <property fmtid="{D5CDD505-2E9C-101B-9397-08002B2CF9AE}" pid="4" name="TaxKeyword">
    <vt:lpwstr>536;#Powerpointpräsentationen|c3be7d2a-c857-4eb3-9e33-e7f6615ca474;#537;#Vorlage|fae228ce-372f-4d9a-8d07-28fce7795136;#538;#Power Point Vorlage|9a151b85-eb5c-452b-a5eb-48cd8132b0c6</vt:lpwstr>
  </property>
</Properties>
</file>